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3"/>
  </p:sldMasterIdLst>
  <p:notesMasterIdLst>
    <p:notesMasterId r:id="rId39"/>
  </p:notesMasterIdLst>
  <p:handoutMasterIdLst>
    <p:handoutMasterId r:id="rId40"/>
  </p:handoutMasterIdLst>
  <p:sldIdLst>
    <p:sldId id="257" r:id="rId4"/>
    <p:sldId id="296" r:id="rId5"/>
    <p:sldId id="325" r:id="rId6"/>
    <p:sldId id="358" r:id="rId7"/>
    <p:sldId id="259" r:id="rId8"/>
    <p:sldId id="260" r:id="rId9"/>
    <p:sldId id="264" r:id="rId10"/>
    <p:sldId id="265" r:id="rId11"/>
    <p:sldId id="280" r:id="rId12"/>
    <p:sldId id="267" r:id="rId13"/>
    <p:sldId id="268" r:id="rId14"/>
    <p:sldId id="266" r:id="rId15"/>
    <p:sldId id="269" r:id="rId16"/>
    <p:sldId id="270" r:id="rId17"/>
    <p:sldId id="273" r:id="rId18"/>
    <p:sldId id="357" r:id="rId19"/>
    <p:sldId id="274" r:id="rId20"/>
    <p:sldId id="275" r:id="rId21"/>
    <p:sldId id="276" r:id="rId22"/>
    <p:sldId id="388" r:id="rId23"/>
    <p:sldId id="415" r:id="rId24"/>
    <p:sldId id="416" r:id="rId25"/>
    <p:sldId id="281" r:id="rId26"/>
    <p:sldId id="417" r:id="rId27"/>
    <p:sldId id="418" r:id="rId28"/>
    <p:sldId id="297" r:id="rId29"/>
    <p:sldId id="298" r:id="rId30"/>
    <p:sldId id="299" r:id="rId31"/>
    <p:sldId id="300" r:id="rId32"/>
    <p:sldId id="301" r:id="rId33"/>
    <p:sldId id="302" r:id="rId34"/>
    <p:sldId id="326" r:id="rId35"/>
    <p:sldId id="303" r:id="rId36"/>
    <p:sldId id="327" r:id="rId37"/>
    <p:sldId id="328" r:id="rId38"/>
  </p:sldIdLst>
  <p:sldSz cx="7559675" cy="10691495"/>
  <p:notesSz cx="6858000" cy="9144000"/>
  <p:embeddedFontLst>
    <p:embeddedFont>
      <p:font typeface="黑体" panose="02010609060101010101" pitchFamily="49" charset="-122"/>
      <p:regular r:id="rId44"/>
    </p:embeddedFont>
    <p:embeddedFont>
      <p:font typeface="汉真广标" panose="02010609000101010101" charset="-122"/>
      <p:regular r:id="rId45"/>
    </p:embeddedFont>
    <p:embeddedFont>
      <p:font typeface="微软雅黑" panose="020B0503020204020204" charset="-122"/>
      <p:regular r:id="rId46"/>
    </p:embeddedFont>
    <p:embeddedFont>
      <p:font typeface="苏新诗古印宋简" panose="02010609000101010101" charset="-122"/>
      <p:regular r:id="rId47"/>
    </p:embeddedFont>
    <p:embeddedFont>
      <p:font typeface="Calibri" panose="020F0502020204030204" charset="0"/>
      <p:regular r:id="rId48"/>
      <p:bold r:id="rId49"/>
      <p:italic r:id="rId50"/>
      <p:boldItalic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33"/>
    <a:srgbClr val="8C8C8C"/>
    <a:srgbClr val="C8D800"/>
    <a:srgbClr val="C3D600"/>
    <a:srgbClr val="74AA1D"/>
    <a:srgbClr val="85B811"/>
    <a:srgbClr val="41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2.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notesMaster" Target="notesMasters/notes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40477648499694"/>
          <c:y val="0.0475780409041981"/>
          <c:w val="0.891292100428659"/>
          <c:h val="0.905274488697524"/>
        </c:manualLayout>
      </c:layout>
      <c:barChart>
        <c:barDir val="col"/>
        <c:grouping val="clustered"/>
        <c:varyColors val="0"/>
        <c:ser>
          <c:idx val="0"/>
          <c:order val="0"/>
          <c:tx>
            <c:strRef>
              <c:f>Sheet1!$B$1</c:f>
              <c:strCache>
                <c:ptCount val="1"/>
                <c:pt idx="0">
                  <c:v>系列 1</c:v>
                </c:pt>
              </c:strCache>
            </c:strRef>
          </c:tx>
          <c:spPr>
            <a:solidFill>
              <a:srgbClr val="C8D800"/>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0%</c:formatCode>
                <c:ptCount val="4"/>
                <c:pt idx="0">
                  <c:v>0.1</c:v>
                </c:pt>
                <c:pt idx="1">
                  <c:v>0.2</c:v>
                </c:pt>
                <c:pt idx="2" c:formatCode="0.00%">
                  <c:v>0.8333</c:v>
                </c:pt>
                <c:pt idx="3" c:formatCode="0.00%">
                  <c:v>0.4667</c:v>
                </c:pt>
              </c:numCache>
            </c:numRef>
          </c:val>
        </c:ser>
        <c:ser>
          <c:idx val="1"/>
          <c:order val="1"/>
          <c:tx>
            <c:strRef>
              <c:f>Sheet1!$C$1</c:f>
              <c:strCache>
                <c:ptCount val="1"/>
                <c:pt idx="0">
                  <c:v/>
                </c:pt>
              </c:strCache>
            </c:strRef>
          </c:tx>
          <c:spPr>
            <a:solidFill>
              <a:srgbClr val="ED7D3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numCache>
            </c:numRef>
          </c:val>
        </c:ser>
        <c:ser>
          <c:idx val="2"/>
          <c:order val="2"/>
          <c:tx>
            <c:strRef>
              <c:f>Sheet1!$D$1</c:f>
              <c:strCache>
                <c:ptCount val="1"/>
                <c:pt idx="0">
                  <c:v/>
                </c:pt>
              </c:strCache>
            </c:strRef>
          </c:tx>
          <c:spPr>
            <a:solidFill>
              <a:srgbClr val="A5A5A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numCache>
            </c:numRef>
          </c:val>
        </c:ser>
        <c:dLbls>
          <c:showLegendKey val="0"/>
          <c:showVal val="0"/>
          <c:showCatName val="0"/>
          <c:showSerName val="0"/>
          <c:showPercent val="0"/>
          <c:showBubbleSize val="0"/>
        </c:dLbls>
        <c:gapWidth val="0"/>
        <c:overlap val="17"/>
        <c:axId val="829333646"/>
        <c:axId val="178731070"/>
      </c:barChart>
      <c:catAx>
        <c:axId val="829333646"/>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charset="0"/>
                <a:ea typeface="宋体" panose="02010600030101010101" pitchFamily="2" charset="-122"/>
                <a:cs typeface="+mn-ea"/>
              </a:defRPr>
            </a:pPr>
          </a:p>
        </c:txPr>
        <c:crossAx val="178731070"/>
        <c:crosses val="autoZero"/>
        <c:auto val="1"/>
        <c:lblAlgn val="ctr"/>
        <c:lblOffset val="100"/>
        <c:noMultiLvlLbl val="0"/>
      </c:catAx>
      <c:valAx>
        <c:axId val="178731070"/>
        <c:scaling>
          <c:orientation val="minMax"/>
          <c:max val="1"/>
        </c:scaling>
        <c:delete val="0"/>
        <c:axPos val="l"/>
        <c:majorGridlines>
          <c:spPr>
            <a:ln w="9525" cap="flat" cmpd="sng" algn="ctr">
              <a:solidFill>
                <a:sysClr val="windowText" lastClr="000000">
                  <a:lumMod val="15000"/>
                  <a:lumOff val="85000"/>
                </a:sys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charset="0"/>
                <a:ea typeface="宋体" panose="02010600030101010101" pitchFamily="2" charset="-122"/>
                <a:cs typeface="+mn-ea"/>
              </a:defRPr>
            </a:pPr>
          </a:p>
        </c:txPr>
        <c:crossAx val="82933364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C8D800"/>
            </a:solidFill>
            <a:ln>
              <a:noFill/>
            </a:ln>
            <a:effectLst/>
          </c:spPr>
          <c:invertIfNegative val="0"/>
          <c:dLbls>
            <c:delete val="1"/>
          </c:dLbls>
          <c:cat>
            <c:strRef>
              <c:f>Sheet1!$A$2:$A$6</c:f>
              <c:strCache>
                <c:ptCount val="5"/>
                <c:pt idx="0">
                  <c:v>类别 1</c:v>
                </c:pt>
                <c:pt idx="1">
                  <c:v>类别 2</c:v>
                </c:pt>
                <c:pt idx="2">
                  <c:v>类别 3</c:v>
                </c:pt>
                <c:pt idx="3">
                  <c:v>类别 4</c:v>
                </c:pt>
                <c:pt idx="4">
                  <c:v>类别 4</c:v>
                </c:pt>
              </c:strCache>
            </c:strRef>
          </c:cat>
          <c:val>
            <c:numRef>
              <c:f>Sheet1!$B$2:$B$6</c:f>
              <c:numCache>
                <c:formatCode>0%</c:formatCode>
                <c:ptCount val="5"/>
                <c:pt idx="0">
                  <c:v>0.7333</c:v>
                </c:pt>
                <c:pt idx="1">
                  <c:v>0.4667</c:v>
                </c:pt>
                <c:pt idx="2" c:formatCode="0.00%">
                  <c:v>0.4</c:v>
                </c:pt>
                <c:pt idx="3" c:formatCode="0.00%">
                  <c:v>0.03</c:v>
                </c:pt>
                <c:pt idx="4">
                  <c:v>0.1</c:v>
                </c:pt>
              </c:numCache>
            </c:numRef>
          </c:val>
        </c:ser>
        <c:dLbls>
          <c:showLegendKey val="0"/>
          <c:showVal val="0"/>
          <c:showCatName val="0"/>
          <c:showSerName val="0"/>
          <c:showPercent val="0"/>
          <c:showBubbleSize val="0"/>
        </c:dLbls>
        <c:gapWidth val="114"/>
        <c:overlap val="-17"/>
        <c:axId val="829333646"/>
        <c:axId val="178731070"/>
      </c:barChart>
      <c:catAx>
        <c:axId val="829333646"/>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charset="0"/>
                <a:ea typeface="宋体" panose="02010600030101010101" pitchFamily="2" charset="-122"/>
                <a:cs typeface="+mn-ea"/>
              </a:defRPr>
            </a:pPr>
          </a:p>
        </c:txPr>
        <c:crossAx val="178731070"/>
        <c:crosses val="autoZero"/>
        <c:auto val="1"/>
        <c:lblAlgn val="ctr"/>
        <c:lblOffset val="100"/>
        <c:noMultiLvlLbl val="0"/>
      </c:catAx>
      <c:valAx>
        <c:axId val="178731070"/>
        <c:scaling>
          <c:orientation val="minMax"/>
          <c:max val="0.8"/>
        </c:scaling>
        <c:delete val="0"/>
        <c:axPos val="l"/>
        <c:majorGridlines>
          <c:spPr>
            <a:ln w="9525" cap="flat" cmpd="sng" algn="ctr">
              <a:solidFill>
                <a:sysClr val="windowText" lastClr="000000">
                  <a:lumMod val="15000"/>
                  <a:lumOff val="85000"/>
                </a:sys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charset="0"/>
                <a:ea typeface="宋体" panose="02010600030101010101" pitchFamily="2" charset="-122"/>
                <a:cs typeface="+mn-ea"/>
              </a:defRPr>
            </a:pPr>
          </a:p>
        </c:txPr>
        <c:crossAx val="82933364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337955" y="1143000"/>
            <a:ext cx="218209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任意多边形 6"/>
          <p:cNvSpPr/>
          <p:nvPr/>
        </p:nvSpPr>
        <p:spPr>
          <a:xfrm rot="1865665">
            <a:off x="3654028" y="6737971"/>
            <a:ext cx="5250397" cy="3231635"/>
          </a:xfrm>
          <a:custGeom>
            <a:avLst/>
            <a:gdLst>
              <a:gd name="connsiteX0" fmla="*/ 55742 w 4333392"/>
              <a:gd name="connsiteY0" fmla="*/ 0 h 3803165"/>
              <a:gd name="connsiteX1" fmla="*/ 2131601 w 4333392"/>
              <a:gd name="connsiteY1" fmla="*/ 0 h 3803165"/>
              <a:gd name="connsiteX2" fmla="*/ 4333392 w 4333392"/>
              <a:gd name="connsiteY2" fmla="*/ 3650755 h 3803165"/>
              <a:gd name="connsiteX3" fmla="*/ 1167229 w 4333392"/>
              <a:gd name="connsiteY3" fmla="*/ 3803165 h 3803165"/>
              <a:gd name="connsiteX4" fmla="*/ 0 w 4333392"/>
              <a:gd name="connsiteY4" fmla="*/ 1104026 h 3803165"/>
              <a:gd name="connsiteX0-1" fmla="*/ 55742 w 4333392"/>
              <a:gd name="connsiteY0-2" fmla="*/ 179675 h 3982840"/>
              <a:gd name="connsiteX1-3" fmla="*/ 2382426 w 4333392"/>
              <a:gd name="connsiteY1-4" fmla="*/ 0 h 3982840"/>
              <a:gd name="connsiteX2-5" fmla="*/ 4333392 w 4333392"/>
              <a:gd name="connsiteY2-6" fmla="*/ 3830430 h 3982840"/>
              <a:gd name="connsiteX3-7" fmla="*/ 1167229 w 4333392"/>
              <a:gd name="connsiteY3-8" fmla="*/ 3982840 h 3982840"/>
              <a:gd name="connsiteX4-9" fmla="*/ 0 w 4333392"/>
              <a:gd name="connsiteY4-10" fmla="*/ 1283701 h 3982840"/>
              <a:gd name="connsiteX5" fmla="*/ 55742 w 4333392"/>
              <a:gd name="connsiteY5" fmla="*/ 179675 h 398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4333392" h="3982840">
                <a:moveTo>
                  <a:pt x="55742" y="179675"/>
                </a:moveTo>
                <a:lnTo>
                  <a:pt x="2382426" y="0"/>
                </a:lnTo>
                <a:lnTo>
                  <a:pt x="4333392" y="3830430"/>
                </a:lnTo>
                <a:lnTo>
                  <a:pt x="1167229" y="3982840"/>
                </a:lnTo>
                <a:lnTo>
                  <a:pt x="0" y="1283701"/>
                </a:lnTo>
                <a:lnTo>
                  <a:pt x="55742" y="179675"/>
                </a:lnTo>
                <a:close/>
              </a:path>
            </a:pathLst>
          </a:custGeom>
          <a:gradFill flip="none" rotWithShape="1">
            <a:gsLst>
              <a:gs pos="0">
                <a:schemeClr val="accent1">
                  <a:lumMod val="20000"/>
                  <a:lumOff val="80000"/>
                  <a:alpha val="30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grpSp>
        <p:nvGrpSpPr>
          <p:cNvPr id="8" name="组合 7"/>
          <p:cNvGrpSpPr/>
          <p:nvPr/>
        </p:nvGrpSpPr>
        <p:grpSpPr>
          <a:xfrm>
            <a:off x="2341830" y="5428734"/>
            <a:ext cx="3069809" cy="4786765"/>
            <a:chOff x="5827713" y="793750"/>
            <a:chExt cx="1963738" cy="3849688"/>
          </a:xfrm>
        </p:grpSpPr>
        <p:sp>
          <p:nvSpPr>
            <p:cNvPr id="9" name="Freeform 6"/>
            <p:cNvSpPr/>
            <p:nvPr/>
          </p:nvSpPr>
          <p:spPr bwMode="auto">
            <a:xfrm>
              <a:off x="6665913" y="4583113"/>
              <a:ext cx="39688" cy="57150"/>
            </a:xfrm>
            <a:custGeom>
              <a:avLst/>
              <a:gdLst>
                <a:gd name="T0" fmla="*/ 25 w 25"/>
                <a:gd name="T1" fmla="*/ 2 h 36"/>
                <a:gd name="T2" fmla="*/ 12 w 25"/>
                <a:gd name="T3" fmla="*/ 12 h 36"/>
                <a:gd name="T4" fmla="*/ 0 w 25"/>
                <a:gd name="T5" fmla="*/ 0 h 36"/>
                <a:gd name="T6" fmla="*/ 12 w 25"/>
                <a:gd name="T7" fmla="*/ 36 h 36"/>
                <a:gd name="T8" fmla="*/ 25 w 25"/>
                <a:gd name="T9" fmla="*/ 2 h 36"/>
              </a:gdLst>
              <a:ahLst/>
              <a:cxnLst>
                <a:cxn ang="0">
                  <a:pos x="T0" y="T1"/>
                </a:cxn>
                <a:cxn ang="0">
                  <a:pos x="T2" y="T3"/>
                </a:cxn>
                <a:cxn ang="0">
                  <a:pos x="T4" y="T5"/>
                </a:cxn>
                <a:cxn ang="0">
                  <a:pos x="T6" y="T7"/>
                </a:cxn>
                <a:cxn ang="0">
                  <a:pos x="T8" y="T9"/>
                </a:cxn>
              </a:cxnLst>
              <a:rect l="0" t="0" r="r" b="b"/>
              <a:pathLst>
                <a:path w="25" h="36">
                  <a:moveTo>
                    <a:pt x="25" y="2"/>
                  </a:moveTo>
                  <a:lnTo>
                    <a:pt x="12" y="12"/>
                  </a:lnTo>
                  <a:lnTo>
                    <a:pt x="0" y="0"/>
                  </a:lnTo>
                  <a:lnTo>
                    <a:pt x="12" y="36"/>
                  </a:lnTo>
                  <a:lnTo>
                    <a:pt x="25" y="2"/>
                  </a:lnTo>
                  <a:close/>
                </a:path>
              </a:pathLst>
            </a:custGeom>
            <a:solidFill>
              <a:srgbClr val="F4C89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 name="Freeform 7"/>
            <p:cNvSpPr/>
            <p:nvPr/>
          </p:nvSpPr>
          <p:spPr bwMode="auto">
            <a:xfrm>
              <a:off x="6665913" y="4583113"/>
              <a:ext cx="39688" cy="57150"/>
            </a:xfrm>
            <a:custGeom>
              <a:avLst/>
              <a:gdLst>
                <a:gd name="T0" fmla="*/ 25 w 25"/>
                <a:gd name="T1" fmla="*/ 2 h 36"/>
                <a:gd name="T2" fmla="*/ 12 w 25"/>
                <a:gd name="T3" fmla="*/ 12 h 36"/>
                <a:gd name="T4" fmla="*/ 0 w 25"/>
                <a:gd name="T5" fmla="*/ 0 h 36"/>
                <a:gd name="T6" fmla="*/ 12 w 25"/>
                <a:gd name="T7" fmla="*/ 36 h 36"/>
                <a:gd name="T8" fmla="*/ 25 w 25"/>
                <a:gd name="T9" fmla="*/ 2 h 36"/>
              </a:gdLst>
              <a:ahLst/>
              <a:cxnLst>
                <a:cxn ang="0">
                  <a:pos x="T0" y="T1"/>
                </a:cxn>
                <a:cxn ang="0">
                  <a:pos x="T2" y="T3"/>
                </a:cxn>
                <a:cxn ang="0">
                  <a:pos x="T4" y="T5"/>
                </a:cxn>
                <a:cxn ang="0">
                  <a:pos x="T6" y="T7"/>
                </a:cxn>
                <a:cxn ang="0">
                  <a:pos x="T8" y="T9"/>
                </a:cxn>
              </a:cxnLst>
              <a:rect l="0" t="0" r="r" b="b"/>
              <a:pathLst>
                <a:path w="25" h="36">
                  <a:moveTo>
                    <a:pt x="25" y="2"/>
                  </a:moveTo>
                  <a:lnTo>
                    <a:pt x="12" y="12"/>
                  </a:lnTo>
                  <a:lnTo>
                    <a:pt x="0" y="0"/>
                  </a:lnTo>
                  <a:lnTo>
                    <a:pt x="12" y="36"/>
                  </a:lnTo>
                  <a:lnTo>
                    <a:pt x="25"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 name="Freeform 8"/>
            <p:cNvSpPr>
              <a:spLocks noEditPoints="1"/>
            </p:cNvSpPr>
            <p:nvPr/>
          </p:nvSpPr>
          <p:spPr bwMode="auto">
            <a:xfrm>
              <a:off x="5973763" y="2609850"/>
              <a:ext cx="1423988" cy="1812925"/>
            </a:xfrm>
            <a:custGeom>
              <a:avLst/>
              <a:gdLst>
                <a:gd name="T0" fmla="*/ 478 w 897"/>
                <a:gd name="T1" fmla="*/ 1080 h 1142"/>
                <a:gd name="T2" fmla="*/ 478 w 897"/>
                <a:gd name="T3" fmla="*/ 885 h 1142"/>
                <a:gd name="T4" fmla="*/ 620 w 897"/>
                <a:gd name="T5" fmla="*/ 803 h 1142"/>
                <a:gd name="T6" fmla="*/ 676 w 897"/>
                <a:gd name="T7" fmla="*/ 656 h 1142"/>
                <a:gd name="T8" fmla="*/ 719 w 897"/>
                <a:gd name="T9" fmla="*/ 536 h 1142"/>
                <a:gd name="T10" fmla="*/ 742 w 897"/>
                <a:gd name="T11" fmla="*/ 473 h 1142"/>
                <a:gd name="T12" fmla="*/ 598 w 897"/>
                <a:gd name="T13" fmla="*/ 394 h 1142"/>
                <a:gd name="T14" fmla="*/ 785 w 897"/>
                <a:gd name="T15" fmla="*/ 353 h 1142"/>
                <a:gd name="T16" fmla="*/ 828 w 897"/>
                <a:gd name="T17" fmla="*/ 233 h 1142"/>
                <a:gd name="T18" fmla="*/ 843 w 897"/>
                <a:gd name="T19" fmla="*/ 197 h 1142"/>
                <a:gd name="T20" fmla="*/ 719 w 897"/>
                <a:gd name="T21" fmla="*/ 101 h 1142"/>
                <a:gd name="T22" fmla="*/ 897 w 897"/>
                <a:gd name="T23" fmla="*/ 49 h 1142"/>
                <a:gd name="T24" fmla="*/ 779 w 897"/>
                <a:gd name="T25" fmla="*/ 0 h 1142"/>
                <a:gd name="T26" fmla="*/ 598 w 897"/>
                <a:gd name="T27" fmla="*/ 2 h 1142"/>
                <a:gd name="T28" fmla="*/ 541 w 897"/>
                <a:gd name="T29" fmla="*/ 2 h 1142"/>
                <a:gd name="T30" fmla="*/ 298 w 897"/>
                <a:gd name="T31" fmla="*/ 4 h 1142"/>
                <a:gd name="T32" fmla="*/ 54 w 897"/>
                <a:gd name="T33" fmla="*/ 4 h 1142"/>
                <a:gd name="T34" fmla="*/ 86 w 897"/>
                <a:gd name="T35" fmla="*/ 24 h 1142"/>
                <a:gd name="T36" fmla="*/ 28 w 897"/>
                <a:gd name="T37" fmla="*/ 131 h 1142"/>
                <a:gd name="T38" fmla="*/ 54 w 897"/>
                <a:gd name="T39" fmla="*/ 201 h 1142"/>
                <a:gd name="T40" fmla="*/ 178 w 897"/>
                <a:gd name="T41" fmla="*/ 298 h 1142"/>
                <a:gd name="T42" fmla="*/ 206 w 897"/>
                <a:gd name="T43" fmla="*/ 315 h 1142"/>
                <a:gd name="T44" fmla="*/ 129 w 897"/>
                <a:gd name="T45" fmla="*/ 407 h 1142"/>
                <a:gd name="T46" fmla="*/ 165 w 897"/>
                <a:gd name="T47" fmla="*/ 503 h 1142"/>
                <a:gd name="T48" fmla="*/ 298 w 897"/>
                <a:gd name="T49" fmla="*/ 589 h 1142"/>
                <a:gd name="T50" fmla="*/ 298 w 897"/>
                <a:gd name="T51" fmla="*/ 786 h 1142"/>
                <a:gd name="T52" fmla="*/ 328 w 897"/>
                <a:gd name="T53" fmla="*/ 806 h 1142"/>
                <a:gd name="T54" fmla="*/ 354 w 897"/>
                <a:gd name="T55" fmla="*/ 1024 h 1142"/>
                <a:gd name="T56" fmla="*/ 397 w 897"/>
                <a:gd name="T57" fmla="*/ 1142 h 1142"/>
                <a:gd name="T58" fmla="*/ 661 w 897"/>
                <a:gd name="T59" fmla="*/ 688 h 1142"/>
                <a:gd name="T60" fmla="*/ 568 w 897"/>
                <a:gd name="T61" fmla="*/ 611 h 1142"/>
                <a:gd name="T62" fmla="*/ 448 w 897"/>
                <a:gd name="T63" fmla="*/ 668 h 1142"/>
                <a:gd name="T64" fmla="*/ 541 w 897"/>
                <a:gd name="T65" fmla="*/ 589 h 1142"/>
                <a:gd name="T66" fmla="*/ 541 w 897"/>
                <a:gd name="T67" fmla="*/ 394 h 1142"/>
                <a:gd name="T68" fmla="*/ 661 w 897"/>
                <a:gd name="T69" fmla="*/ 493 h 1142"/>
                <a:gd name="T70" fmla="*/ 568 w 897"/>
                <a:gd name="T71" fmla="*/ 413 h 1142"/>
                <a:gd name="T72" fmla="*/ 478 w 897"/>
                <a:gd name="T73" fmla="*/ 298 h 1142"/>
                <a:gd name="T74" fmla="*/ 568 w 897"/>
                <a:gd name="T75" fmla="*/ 375 h 1142"/>
                <a:gd name="T76" fmla="*/ 598 w 897"/>
                <a:gd name="T77" fmla="*/ 197 h 1142"/>
                <a:gd name="T78" fmla="*/ 568 w 897"/>
                <a:gd name="T79" fmla="*/ 24 h 1142"/>
                <a:gd name="T80" fmla="*/ 478 w 897"/>
                <a:gd name="T81" fmla="*/ 101 h 1142"/>
                <a:gd name="T82" fmla="*/ 448 w 897"/>
                <a:gd name="T83" fmla="*/ 276 h 1142"/>
                <a:gd name="T84" fmla="*/ 541 w 897"/>
                <a:gd name="T85" fmla="*/ 197 h 1142"/>
                <a:gd name="T86" fmla="*/ 328 w 897"/>
                <a:gd name="T87" fmla="*/ 180 h 1142"/>
                <a:gd name="T88" fmla="*/ 114 w 897"/>
                <a:gd name="T89" fmla="*/ 197 h 1142"/>
                <a:gd name="T90" fmla="*/ 206 w 897"/>
                <a:gd name="T91" fmla="*/ 276 h 1142"/>
                <a:gd name="T92" fmla="*/ 328 w 897"/>
                <a:gd name="T93" fmla="*/ 218 h 1142"/>
                <a:gd name="T94" fmla="*/ 236 w 897"/>
                <a:gd name="T95" fmla="*/ 298 h 1142"/>
                <a:gd name="T96" fmla="*/ 418 w 897"/>
                <a:gd name="T97" fmla="*/ 493 h 1142"/>
                <a:gd name="T98" fmla="*/ 236 w 897"/>
                <a:gd name="T99" fmla="*/ 688 h 1142"/>
                <a:gd name="T100" fmla="*/ 328 w 897"/>
                <a:gd name="T101" fmla="*/ 767 h 1142"/>
                <a:gd name="T102" fmla="*/ 448 w 897"/>
                <a:gd name="T103" fmla="*/ 707 h 1142"/>
                <a:gd name="T104" fmla="*/ 356 w 897"/>
                <a:gd name="T105" fmla="*/ 786 h 1142"/>
                <a:gd name="T106" fmla="*/ 541 w 897"/>
                <a:gd name="T107" fmla="*/ 981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7" h="1142">
                  <a:moveTo>
                    <a:pt x="498" y="1142"/>
                  </a:moveTo>
                  <a:lnTo>
                    <a:pt x="511" y="1108"/>
                  </a:lnTo>
                  <a:lnTo>
                    <a:pt x="478" y="1080"/>
                  </a:lnTo>
                  <a:lnTo>
                    <a:pt x="541" y="1026"/>
                  </a:lnTo>
                  <a:lnTo>
                    <a:pt x="564" y="958"/>
                  </a:lnTo>
                  <a:lnTo>
                    <a:pt x="478" y="885"/>
                  </a:lnTo>
                  <a:lnTo>
                    <a:pt x="568" y="806"/>
                  </a:lnTo>
                  <a:lnTo>
                    <a:pt x="609" y="840"/>
                  </a:lnTo>
                  <a:lnTo>
                    <a:pt x="620" y="803"/>
                  </a:lnTo>
                  <a:lnTo>
                    <a:pt x="598" y="786"/>
                  </a:lnTo>
                  <a:lnTo>
                    <a:pt x="641" y="750"/>
                  </a:lnTo>
                  <a:lnTo>
                    <a:pt x="676" y="656"/>
                  </a:lnTo>
                  <a:lnTo>
                    <a:pt x="598" y="589"/>
                  </a:lnTo>
                  <a:lnTo>
                    <a:pt x="691" y="512"/>
                  </a:lnTo>
                  <a:lnTo>
                    <a:pt x="719" y="536"/>
                  </a:lnTo>
                  <a:lnTo>
                    <a:pt x="731" y="501"/>
                  </a:lnTo>
                  <a:lnTo>
                    <a:pt x="719" y="493"/>
                  </a:lnTo>
                  <a:lnTo>
                    <a:pt x="742" y="473"/>
                  </a:lnTo>
                  <a:lnTo>
                    <a:pt x="766" y="409"/>
                  </a:lnTo>
                  <a:lnTo>
                    <a:pt x="691" y="471"/>
                  </a:lnTo>
                  <a:lnTo>
                    <a:pt x="598" y="394"/>
                  </a:lnTo>
                  <a:lnTo>
                    <a:pt x="691" y="315"/>
                  </a:lnTo>
                  <a:lnTo>
                    <a:pt x="772" y="386"/>
                  </a:lnTo>
                  <a:lnTo>
                    <a:pt x="785" y="353"/>
                  </a:lnTo>
                  <a:lnTo>
                    <a:pt x="719" y="298"/>
                  </a:lnTo>
                  <a:lnTo>
                    <a:pt x="811" y="218"/>
                  </a:lnTo>
                  <a:lnTo>
                    <a:pt x="828" y="233"/>
                  </a:lnTo>
                  <a:lnTo>
                    <a:pt x="841" y="199"/>
                  </a:lnTo>
                  <a:lnTo>
                    <a:pt x="841" y="197"/>
                  </a:lnTo>
                  <a:lnTo>
                    <a:pt x="843" y="197"/>
                  </a:lnTo>
                  <a:lnTo>
                    <a:pt x="864" y="133"/>
                  </a:lnTo>
                  <a:lnTo>
                    <a:pt x="811" y="180"/>
                  </a:lnTo>
                  <a:lnTo>
                    <a:pt x="719" y="101"/>
                  </a:lnTo>
                  <a:lnTo>
                    <a:pt x="811" y="24"/>
                  </a:lnTo>
                  <a:lnTo>
                    <a:pt x="884" y="83"/>
                  </a:lnTo>
                  <a:lnTo>
                    <a:pt x="897" y="49"/>
                  </a:lnTo>
                  <a:lnTo>
                    <a:pt x="841" y="2"/>
                  </a:lnTo>
                  <a:lnTo>
                    <a:pt x="845" y="0"/>
                  </a:lnTo>
                  <a:lnTo>
                    <a:pt x="779" y="0"/>
                  </a:lnTo>
                  <a:lnTo>
                    <a:pt x="783" y="2"/>
                  </a:lnTo>
                  <a:lnTo>
                    <a:pt x="691" y="81"/>
                  </a:lnTo>
                  <a:lnTo>
                    <a:pt x="598" y="2"/>
                  </a:lnTo>
                  <a:lnTo>
                    <a:pt x="601" y="0"/>
                  </a:lnTo>
                  <a:lnTo>
                    <a:pt x="538" y="2"/>
                  </a:lnTo>
                  <a:lnTo>
                    <a:pt x="541" y="2"/>
                  </a:lnTo>
                  <a:lnTo>
                    <a:pt x="448" y="81"/>
                  </a:lnTo>
                  <a:lnTo>
                    <a:pt x="356" y="2"/>
                  </a:lnTo>
                  <a:lnTo>
                    <a:pt x="298" y="4"/>
                  </a:lnTo>
                  <a:lnTo>
                    <a:pt x="206" y="81"/>
                  </a:lnTo>
                  <a:lnTo>
                    <a:pt x="118" y="4"/>
                  </a:lnTo>
                  <a:lnTo>
                    <a:pt x="54" y="4"/>
                  </a:lnTo>
                  <a:lnTo>
                    <a:pt x="0" y="51"/>
                  </a:lnTo>
                  <a:lnTo>
                    <a:pt x="11" y="86"/>
                  </a:lnTo>
                  <a:lnTo>
                    <a:pt x="86" y="24"/>
                  </a:lnTo>
                  <a:lnTo>
                    <a:pt x="178" y="101"/>
                  </a:lnTo>
                  <a:lnTo>
                    <a:pt x="86" y="180"/>
                  </a:lnTo>
                  <a:lnTo>
                    <a:pt x="28" y="131"/>
                  </a:lnTo>
                  <a:lnTo>
                    <a:pt x="52" y="195"/>
                  </a:lnTo>
                  <a:lnTo>
                    <a:pt x="56" y="197"/>
                  </a:lnTo>
                  <a:lnTo>
                    <a:pt x="54" y="201"/>
                  </a:lnTo>
                  <a:lnTo>
                    <a:pt x="67" y="236"/>
                  </a:lnTo>
                  <a:lnTo>
                    <a:pt x="86" y="218"/>
                  </a:lnTo>
                  <a:lnTo>
                    <a:pt x="178" y="298"/>
                  </a:lnTo>
                  <a:lnTo>
                    <a:pt x="110" y="353"/>
                  </a:lnTo>
                  <a:lnTo>
                    <a:pt x="123" y="388"/>
                  </a:lnTo>
                  <a:lnTo>
                    <a:pt x="206" y="315"/>
                  </a:lnTo>
                  <a:lnTo>
                    <a:pt x="298" y="394"/>
                  </a:lnTo>
                  <a:lnTo>
                    <a:pt x="206" y="471"/>
                  </a:lnTo>
                  <a:lnTo>
                    <a:pt x="129" y="407"/>
                  </a:lnTo>
                  <a:lnTo>
                    <a:pt x="153" y="471"/>
                  </a:lnTo>
                  <a:lnTo>
                    <a:pt x="178" y="493"/>
                  </a:lnTo>
                  <a:lnTo>
                    <a:pt x="165" y="503"/>
                  </a:lnTo>
                  <a:lnTo>
                    <a:pt x="176" y="538"/>
                  </a:lnTo>
                  <a:lnTo>
                    <a:pt x="206" y="512"/>
                  </a:lnTo>
                  <a:lnTo>
                    <a:pt x="298" y="589"/>
                  </a:lnTo>
                  <a:lnTo>
                    <a:pt x="221" y="656"/>
                  </a:lnTo>
                  <a:lnTo>
                    <a:pt x="253" y="748"/>
                  </a:lnTo>
                  <a:lnTo>
                    <a:pt x="298" y="786"/>
                  </a:lnTo>
                  <a:lnTo>
                    <a:pt x="275" y="806"/>
                  </a:lnTo>
                  <a:lnTo>
                    <a:pt x="288" y="840"/>
                  </a:lnTo>
                  <a:lnTo>
                    <a:pt x="328" y="806"/>
                  </a:lnTo>
                  <a:lnTo>
                    <a:pt x="418" y="885"/>
                  </a:lnTo>
                  <a:lnTo>
                    <a:pt x="330" y="960"/>
                  </a:lnTo>
                  <a:lnTo>
                    <a:pt x="354" y="1024"/>
                  </a:lnTo>
                  <a:lnTo>
                    <a:pt x="418" y="1080"/>
                  </a:lnTo>
                  <a:lnTo>
                    <a:pt x="386" y="1108"/>
                  </a:lnTo>
                  <a:lnTo>
                    <a:pt x="397" y="1142"/>
                  </a:lnTo>
                  <a:lnTo>
                    <a:pt x="448" y="1099"/>
                  </a:lnTo>
                  <a:lnTo>
                    <a:pt x="498" y="1142"/>
                  </a:lnTo>
                  <a:close/>
                  <a:moveTo>
                    <a:pt x="661" y="688"/>
                  </a:moveTo>
                  <a:lnTo>
                    <a:pt x="568" y="767"/>
                  </a:lnTo>
                  <a:lnTo>
                    <a:pt x="478" y="688"/>
                  </a:lnTo>
                  <a:lnTo>
                    <a:pt x="568" y="611"/>
                  </a:lnTo>
                  <a:lnTo>
                    <a:pt x="661" y="688"/>
                  </a:lnTo>
                  <a:close/>
                  <a:moveTo>
                    <a:pt x="541" y="589"/>
                  </a:moveTo>
                  <a:lnTo>
                    <a:pt x="448" y="668"/>
                  </a:lnTo>
                  <a:lnTo>
                    <a:pt x="356" y="589"/>
                  </a:lnTo>
                  <a:lnTo>
                    <a:pt x="448" y="512"/>
                  </a:lnTo>
                  <a:lnTo>
                    <a:pt x="541" y="589"/>
                  </a:lnTo>
                  <a:close/>
                  <a:moveTo>
                    <a:pt x="356" y="394"/>
                  </a:moveTo>
                  <a:lnTo>
                    <a:pt x="448" y="315"/>
                  </a:lnTo>
                  <a:lnTo>
                    <a:pt x="541" y="394"/>
                  </a:lnTo>
                  <a:lnTo>
                    <a:pt x="448" y="471"/>
                  </a:lnTo>
                  <a:lnTo>
                    <a:pt x="356" y="394"/>
                  </a:lnTo>
                  <a:close/>
                  <a:moveTo>
                    <a:pt x="661" y="493"/>
                  </a:moveTo>
                  <a:lnTo>
                    <a:pt x="568" y="570"/>
                  </a:lnTo>
                  <a:lnTo>
                    <a:pt x="478" y="493"/>
                  </a:lnTo>
                  <a:lnTo>
                    <a:pt x="568" y="413"/>
                  </a:lnTo>
                  <a:lnTo>
                    <a:pt x="661" y="493"/>
                  </a:lnTo>
                  <a:close/>
                  <a:moveTo>
                    <a:pt x="568" y="375"/>
                  </a:moveTo>
                  <a:lnTo>
                    <a:pt x="478" y="298"/>
                  </a:lnTo>
                  <a:lnTo>
                    <a:pt x="568" y="218"/>
                  </a:lnTo>
                  <a:lnTo>
                    <a:pt x="661" y="298"/>
                  </a:lnTo>
                  <a:lnTo>
                    <a:pt x="568" y="375"/>
                  </a:lnTo>
                  <a:close/>
                  <a:moveTo>
                    <a:pt x="783" y="197"/>
                  </a:moveTo>
                  <a:lnTo>
                    <a:pt x="691" y="276"/>
                  </a:lnTo>
                  <a:lnTo>
                    <a:pt x="598" y="197"/>
                  </a:lnTo>
                  <a:lnTo>
                    <a:pt x="691" y="120"/>
                  </a:lnTo>
                  <a:lnTo>
                    <a:pt x="783" y="197"/>
                  </a:lnTo>
                  <a:close/>
                  <a:moveTo>
                    <a:pt x="568" y="24"/>
                  </a:moveTo>
                  <a:lnTo>
                    <a:pt x="661" y="101"/>
                  </a:lnTo>
                  <a:lnTo>
                    <a:pt x="568" y="180"/>
                  </a:lnTo>
                  <a:lnTo>
                    <a:pt x="478" y="101"/>
                  </a:lnTo>
                  <a:lnTo>
                    <a:pt x="568" y="24"/>
                  </a:lnTo>
                  <a:close/>
                  <a:moveTo>
                    <a:pt x="541" y="197"/>
                  </a:moveTo>
                  <a:lnTo>
                    <a:pt x="448" y="276"/>
                  </a:lnTo>
                  <a:lnTo>
                    <a:pt x="356" y="197"/>
                  </a:lnTo>
                  <a:lnTo>
                    <a:pt x="448" y="120"/>
                  </a:lnTo>
                  <a:lnTo>
                    <a:pt x="541" y="197"/>
                  </a:lnTo>
                  <a:close/>
                  <a:moveTo>
                    <a:pt x="328" y="24"/>
                  </a:moveTo>
                  <a:lnTo>
                    <a:pt x="418" y="101"/>
                  </a:lnTo>
                  <a:lnTo>
                    <a:pt x="328" y="180"/>
                  </a:lnTo>
                  <a:lnTo>
                    <a:pt x="236" y="101"/>
                  </a:lnTo>
                  <a:lnTo>
                    <a:pt x="328" y="24"/>
                  </a:lnTo>
                  <a:close/>
                  <a:moveTo>
                    <a:pt x="114" y="197"/>
                  </a:moveTo>
                  <a:lnTo>
                    <a:pt x="206" y="120"/>
                  </a:lnTo>
                  <a:lnTo>
                    <a:pt x="298" y="197"/>
                  </a:lnTo>
                  <a:lnTo>
                    <a:pt x="206" y="276"/>
                  </a:lnTo>
                  <a:lnTo>
                    <a:pt x="114" y="197"/>
                  </a:lnTo>
                  <a:close/>
                  <a:moveTo>
                    <a:pt x="236" y="298"/>
                  </a:moveTo>
                  <a:lnTo>
                    <a:pt x="328" y="218"/>
                  </a:lnTo>
                  <a:lnTo>
                    <a:pt x="418" y="298"/>
                  </a:lnTo>
                  <a:lnTo>
                    <a:pt x="328" y="375"/>
                  </a:lnTo>
                  <a:lnTo>
                    <a:pt x="236" y="298"/>
                  </a:lnTo>
                  <a:close/>
                  <a:moveTo>
                    <a:pt x="236" y="493"/>
                  </a:moveTo>
                  <a:lnTo>
                    <a:pt x="328" y="413"/>
                  </a:lnTo>
                  <a:lnTo>
                    <a:pt x="418" y="493"/>
                  </a:lnTo>
                  <a:lnTo>
                    <a:pt x="328" y="570"/>
                  </a:lnTo>
                  <a:lnTo>
                    <a:pt x="236" y="493"/>
                  </a:lnTo>
                  <a:close/>
                  <a:moveTo>
                    <a:pt x="236" y="688"/>
                  </a:moveTo>
                  <a:lnTo>
                    <a:pt x="328" y="611"/>
                  </a:lnTo>
                  <a:lnTo>
                    <a:pt x="418" y="688"/>
                  </a:lnTo>
                  <a:lnTo>
                    <a:pt x="328" y="767"/>
                  </a:lnTo>
                  <a:lnTo>
                    <a:pt x="236" y="688"/>
                  </a:lnTo>
                  <a:close/>
                  <a:moveTo>
                    <a:pt x="356" y="786"/>
                  </a:moveTo>
                  <a:lnTo>
                    <a:pt x="448" y="707"/>
                  </a:lnTo>
                  <a:lnTo>
                    <a:pt x="541" y="786"/>
                  </a:lnTo>
                  <a:lnTo>
                    <a:pt x="448" y="863"/>
                  </a:lnTo>
                  <a:lnTo>
                    <a:pt x="356" y="786"/>
                  </a:lnTo>
                  <a:close/>
                  <a:moveTo>
                    <a:pt x="356" y="981"/>
                  </a:moveTo>
                  <a:lnTo>
                    <a:pt x="448" y="904"/>
                  </a:lnTo>
                  <a:lnTo>
                    <a:pt x="541" y="981"/>
                  </a:lnTo>
                  <a:lnTo>
                    <a:pt x="448" y="1058"/>
                  </a:lnTo>
                  <a:lnTo>
                    <a:pt x="356" y="981"/>
                  </a:lnTo>
                  <a:close/>
                </a:path>
              </a:pathLst>
            </a:custGeom>
            <a:solidFill>
              <a:srgbClr val="FCD8A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 name="Freeform 9"/>
            <p:cNvSpPr>
              <a:spLocks noEditPoints="1"/>
            </p:cNvSpPr>
            <p:nvPr/>
          </p:nvSpPr>
          <p:spPr bwMode="auto">
            <a:xfrm>
              <a:off x="5973763" y="2609850"/>
              <a:ext cx="1423988" cy="1812925"/>
            </a:xfrm>
            <a:custGeom>
              <a:avLst/>
              <a:gdLst>
                <a:gd name="T0" fmla="*/ 478 w 897"/>
                <a:gd name="T1" fmla="*/ 1080 h 1142"/>
                <a:gd name="T2" fmla="*/ 478 w 897"/>
                <a:gd name="T3" fmla="*/ 885 h 1142"/>
                <a:gd name="T4" fmla="*/ 620 w 897"/>
                <a:gd name="T5" fmla="*/ 803 h 1142"/>
                <a:gd name="T6" fmla="*/ 676 w 897"/>
                <a:gd name="T7" fmla="*/ 656 h 1142"/>
                <a:gd name="T8" fmla="*/ 719 w 897"/>
                <a:gd name="T9" fmla="*/ 536 h 1142"/>
                <a:gd name="T10" fmla="*/ 742 w 897"/>
                <a:gd name="T11" fmla="*/ 473 h 1142"/>
                <a:gd name="T12" fmla="*/ 598 w 897"/>
                <a:gd name="T13" fmla="*/ 394 h 1142"/>
                <a:gd name="T14" fmla="*/ 785 w 897"/>
                <a:gd name="T15" fmla="*/ 353 h 1142"/>
                <a:gd name="T16" fmla="*/ 828 w 897"/>
                <a:gd name="T17" fmla="*/ 233 h 1142"/>
                <a:gd name="T18" fmla="*/ 843 w 897"/>
                <a:gd name="T19" fmla="*/ 197 h 1142"/>
                <a:gd name="T20" fmla="*/ 719 w 897"/>
                <a:gd name="T21" fmla="*/ 101 h 1142"/>
                <a:gd name="T22" fmla="*/ 897 w 897"/>
                <a:gd name="T23" fmla="*/ 49 h 1142"/>
                <a:gd name="T24" fmla="*/ 779 w 897"/>
                <a:gd name="T25" fmla="*/ 0 h 1142"/>
                <a:gd name="T26" fmla="*/ 598 w 897"/>
                <a:gd name="T27" fmla="*/ 2 h 1142"/>
                <a:gd name="T28" fmla="*/ 541 w 897"/>
                <a:gd name="T29" fmla="*/ 2 h 1142"/>
                <a:gd name="T30" fmla="*/ 298 w 897"/>
                <a:gd name="T31" fmla="*/ 4 h 1142"/>
                <a:gd name="T32" fmla="*/ 54 w 897"/>
                <a:gd name="T33" fmla="*/ 4 h 1142"/>
                <a:gd name="T34" fmla="*/ 86 w 897"/>
                <a:gd name="T35" fmla="*/ 24 h 1142"/>
                <a:gd name="T36" fmla="*/ 28 w 897"/>
                <a:gd name="T37" fmla="*/ 131 h 1142"/>
                <a:gd name="T38" fmla="*/ 54 w 897"/>
                <a:gd name="T39" fmla="*/ 201 h 1142"/>
                <a:gd name="T40" fmla="*/ 178 w 897"/>
                <a:gd name="T41" fmla="*/ 298 h 1142"/>
                <a:gd name="T42" fmla="*/ 206 w 897"/>
                <a:gd name="T43" fmla="*/ 315 h 1142"/>
                <a:gd name="T44" fmla="*/ 129 w 897"/>
                <a:gd name="T45" fmla="*/ 407 h 1142"/>
                <a:gd name="T46" fmla="*/ 165 w 897"/>
                <a:gd name="T47" fmla="*/ 503 h 1142"/>
                <a:gd name="T48" fmla="*/ 298 w 897"/>
                <a:gd name="T49" fmla="*/ 589 h 1142"/>
                <a:gd name="T50" fmla="*/ 298 w 897"/>
                <a:gd name="T51" fmla="*/ 786 h 1142"/>
                <a:gd name="T52" fmla="*/ 328 w 897"/>
                <a:gd name="T53" fmla="*/ 806 h 1142"/>
                <a:gd name="T54" fmla="*/ 354 w 897"/>
                <a:gd name="T55" fmla="*/ 1024 h 1142"/>
                <a:gd name="T56" fmla="*/ 397 w 897"/>
                <a:gd name="T57" fmla="*/ 1142 h 1142"/>
                <a:gd name="T58" fmla="*/ 661 w 897"/>
                <a:gd name="T59" fmla="*/ 688 h 1142"/>
                <a:gd name="T60" fmla="*/ 568 w 897"/>
                <a:gd name="T61" fmla="*/ 611 h 1142"/>
                <a:gd name="T62" fmla="*/ 448 w 897"/>
                <a:gd name="T63" fmla="*/ 668 h 1142"/>
                <a:gd name="T64" fmla="*/ 541 w 897"/>
                <a:gd name="T65" fmla="*/ 589 h 1142"/>
                <a:gd name="T66" fmla="*/ 541 w 897"/>
                <a:gd name="T67" fmla="*/ 394 h 1142"/>
                <a:gd name="T68" fmla="*/ 661 w 897"/>
                <a:gd name="T69" fmla="*/ 493 h 1142"/>
                <a:gd name="T70" fmla="*/ 568 w 897"/>
                <a:gd name="T71" fmla="*/ 413 h 1142"/>
                <a:gd name="T72" fmla="*/ 478 w 897"/>
                <a:gd name="T73" fmla="*/ 298 h 1142"/>
                <a:gd name="T74" fmla="*/ 568 w 897"/>
                <a:gd name="T75" fmla="*/ 375 h 1142"/>
                <a:gd name="T76" fmla="*/ 598 w 897"/>
                <a:gd name="T77" fmla="*/ 197 h 1142"/>
                <a:gd name="T78" fmla="*/ 568 w 897"/>
                <a:gd name="T79" fmla="*/ 24 h 1142"/>
                <a:gd name="T80" fmla="*/ 478 w 897"/>
                <a:gd name="T81" fmla="*/ 101 h 1142"/>
                <a:gd name="T82" fmla="*/ 448 w 897"/>
                <a:gd name="T83" fmla="*/ 276 h 1142"/>
                <a:gd name="T84" fmla="*/ 541 w 897"/>
                <a:gd name="T85" fmla="*/ 197 h 1142"/>
                <a:gd name="T86" fmla="*/ 328 w 897"/>
                <a:gd name="T87" fmla="*/ 180 h 1142"/>
                <a:gd name="T88" fmla="*/ 114 w 897"/>
                <a:gd name="T89" fmla="*/ 197 h 1142"/>
                <a:gd name="T90" fmla="*/ 206 w 897"/>
                <a:gd name="T91" fmla="*/ 276 h 1142"/>
                <a:gd name="T92" fmla="*/ 328 w 897"/>
                <a:gd name="T93" fmla="*/ 218 h 1142"/>
                <a:gd name="T94" fmla="*/ 236 w 897"/>
                <a:gd name="T95" fmla="*/ 298 h 1142"/>
                <a:gd name="T96" fmla="*/ 418 w 897"/>
                <a:gd name="T97" fmla="*/ 493 h 1142"/>
                <a:gd name="T98" fmla="*/ 236 w 897"/>
                <a:gd name="T99" fmla="*/ 688 h 1142"/>
                <a:gd name="T100" fmla="*/ 328 w 897"/>
                <a:gd name="T101" fmla="*/ 767 h 1142"/>
                <a:gd name="T102" fmla="*/ 448 w 897"/>
                <a:gd name="T103" fmla="*/ 707 h 1142"/>
                <a:gd name="T104" fmla="*/ 356 w 897"/>
                <a:gd name="T105" fmla="*/ 786 h 1142"/>
                <a:gd name="T106" fmla="*/ 541 w 897"/>
                <a:gd name="T107" fmla="*/ 981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7" h="1142">
                  <a:moveTo>
                    <a:pt x="498" y="1142"/>
                  </a:moveTo>
                  <a:lnTo>
                    <a:pt x="511" y="1108"/>
                  </a:lnTo>
                  <a:lnTo>
                    <a:pt x="478" y="1080"/>
                  </a:lnTo>
                  <a:lnTo>
                    <a:pt x="541" y="1026"/>
                  </a:lnTo>
                  <a:lnTo>
                    <a:pt x="564" y="958"/>
                  </a:lnTo>
                  <a:lnTo>
                    <a:pt x="478" y="885"/>
                  </a:lnTo>
                  <a:lnTo>
                    <a:pt x="568" y="806"/>
                  </a:lnTo>
                  <a:lnTo>
                    <a:pt x="609" y="840"/>
                  </a:lnTo>
                  <a:lnTo>
                    <a:pt x="620" y="803"/>
                  </a:lnTo>
                  <a:lnTo>
                    <a:pt x="598" y="786"/>
                  </a:lnTo>
                  <a:lnTo>
                    <a:pt x="641" y="750"/>
                  </a:lnTo>
                  <a:lnTo>
                    <a:pt x="676" y="656"/>
                  </a:lnTo>
                  <a:lnTo>
                    <a:pt x="598" y="589"/>
                  </a:lnTo>
                  <a:lnTo>
                    <a:pt x="691" y="512"/>
                  </a:lnTo>
                  <a:lnTo>
                    <a:pt x="719" y="536"/>
                  </a:lnTo>
                  <a:lnTo>
                    <a:pt x="731" y="501"/>
                  </a:lnTo>
                  <a:lnTo>
                    <a:pt x="719" y="493"/>
                  </a:lnTo>
                  <a:lnTo>
                    <a:pt x="742" y="473"/>
                  </a:lnTo>
                  <a:lnTo>
                    <a:pt x="766" y="409"/>
                  </a:lnTo>
                  <a:lnTo>
                    <a:pt x="691" y="471"/>
                  </a:lnTo>
                  <a:lnTo>
                    <a:pt x="598" y="394"/>
                  </a:lnTo>
                  <a:lnTo>
                    <a:pt x="691" y="315"/>
                  </a:lnTo>
                  <a:lnTo>
                    <a:pt x="772" y="386"/>
                  </a:lnTo>
                  <a:lnTo>
                    <a:pt x="785" y="353"/>
                  </a:lnTo>
                  <a:lnTo>
                    <a:pt x="719" y="298"/>
                  </a:lnTo>
                  <a:lnTo>
                    <a:pt x="811" y="218"/>
                  </a:lnTo>
                  <a:lnTo>
                    <a:pt x="828" y="233"/>
                  </a:lnTo>
                  <a:lnTo>
                    <a:pt x="841" y="199"/>
                  </a:lnTo>
                  <a:lnTo>
                    <a:pt x="841" y="197"/>
                  </a:lnTo>
                  <a:lnTo>
                    <a:pt x="843" y="197"/>
                  </a:lnTo>
                  <a:lnTo>
                    <a:pt x="864" y="133"/>
                  </a:lnTo>
                  <a:lnTo>
                    <a:pt x="811" y="180"/>
                  </a:lnTo>
                  <a:lnTo>
                    <a:pt x="719" y="101"/>
                  </a:lnTo>
                  <a:lnTo>
                    <a:pt x="811" y="24"/>
                  </a:lnTo>
                  <a:lnTo>
                    <a:pt x="884" y="83"/>
                  </a:lnTo>
                  <a:lnTo>
                    <a:pt x="897" y="49"/>
                  </a:lnTo>
                  <a:lnTo>
                    <a:pt x="841" y="2"/>
                  </a:lnTo>
                  <a:lnTo>
                    <a:pt x="845" y="0"/>
                  </a:lnTo>
                  <a:lnTo>
                    <a:pt x="779" y="0"/>
                  </a:lnTo>
                  <a:lnTo>
                    <a:pt x="783" y="2"/>
                  </a:lnTo>
                  <a:lnTo>
                    <a:pt x="691" y="81"/>
                  </a:lnTo>
                  <a:lnTo>
                    <a:pt x="598" y="2"/>
                  </a:lnTo>
                  <a:lnTo>
                    <a:pt x="601" y="0"/>
                  </a:lnTo>
                  <a:lnTo>
                    <a:pt x="538" y="2"/>
                  </a:lnTo>
                  <a:lnTo>
                    <a:pt x="541" y="2"/>
                  </a:lnTo>
                  <a:lnTo>
                    <a:pt x="448" y="81"/>
                  </a:lnTo>
                  <a:lnTo>
                    <a:pt x="356" y="2"/>
                  </a:lnTo>
                  <a:lnTo>
                    <a:pt x="298" y="4"/>
                  </a:lnTo>
                  <a:lnTo>
                    <a:pt x="206" y="81"/>
                  </a:lnTo>
                  <a:lnTo>
                    <a:pt x="118" y="4"/>
                  </a:lnTo>
                  <a:lnTo>
                    <a:pt x="54" y="4"/>
                  </a:lnTo>
                  <a:lnTo>
                    <a:pt x="0" y="51"/>
                  </a:lnTo>
                  <a:lnTo>
                    <a:pt x="11" y="86"/>
                  </a:lnTo>
                  <a:lnTo>
                    <a:pt x="86" y="24"/>
                  </a:lnTo>
                  <a:lnTo>
                    <a:pt x="178" y="101"/>
                  </a:lnTo>
                  <a:lnTo>
                    <a:pt x="86" y="180"/>
                  </a:lnTo>
                  <a:lnTo>
                    <a:pt x="28" y="131"/>
                  </a:lnTo>
                  <a:lnTo>
                    <a:pt x="52" y="195"/>
                  </a:lnTo>
                  <a:lnTo>
                    <a:pt x="56" y="197"/>
                  </a:lnTo>
                  <a:lnTo>
                    <a:pt x="54" y="201"/>
                  </a:lnTo>
                  <a:lnTo>
                    <a:pt x="67" y="236"/>
                  </a:lnTo>
                  <a:lnTo>
                    <a:pt x="86" y="218"/>
                  </a:lnTo>
                  <a:lnTo>
                    <a:pt x="178" y="298"/>
                  </a:lnTo>
                  <a:lnTo>
                    <a:pt x="110" y="353"/>
                  </a:lnTo>
                  <a:lnTo>
                    <a:pt x="123" y="388"/>
                  </a:lnTo>
                  <a:lnTo>
                    <a:pt x="206" y="315"/>
                  </a:lnTo>
                  <a:lnTo>
                    <a:pt x="298" y="394"/>
                  </a:lnTo>
                  <a:lnTo>
                    <a:pt x="206" y="471"/>
                  </a:lnTo>
                  <a:lnTo>
                    <a:pt x="129" y="407"/>
                  </a:lnTo>
                  <a:lnTo>
                    <a:pt x="153" y="471"/>
                  </a:lnTo>
                  <a:lnTo>
                    <a:pt x="178" y="493"/>
                  </a:lnTo>
                  <a:lnTo>
                    <a:pt x="165" y="503"/>
                  </a:lnTo>
                  <a:lnTo>
                    <a:pt x="176" y="538"/>
                  </a:lnTo>
                  <a:lnTo>
                    <a:pt x="206" y="512"/>
                  </a:lnTo>
                  <a:lnTo>
                    <a:pt x="298" y="589"/>
                  </a:lnTo>
                  <a:lnTo>
                    <a:pt x="221" y="656"/>
                  </a:lnTo>
                  <a:lnTo>
                    <a:pt x="253" y="748"/>
                  </a:lnTo>
                  <a:lnTo>
                    <a:pt x="298" y="786"/>
                  </a:lnTo>
                  <a:lnTo>
                    <a:pt x="275" y="806"/>
                  </a:lnTo>
                  <a:lnTo>
                    <a:pt x="288" y="840"/>
                  </a:lnTo>
                  <a:lnTo>
                    <a:pt x="328" y="806"/>
                  </a:lnTo>
                  <a:lnTo>
                    <a:pt x="418" y="885"/>
                  </a:lnTo>
                  <a:lnTo>
                    <a:pt x="330" y="960"/>
                  </a:lnTo>
                  <a:lnTo>
                    <a:pt x="354" y="1024"/>
                  </a:lnTo>
                  <a:lnTo>
                    <a:pt x="418" y="1080"/>
                  </a:lnTo>
                  <a:lnTo>
                    <a:pt x="386" y="1108"/>
                  </a:lnTo>
                  <a:lnTo>
                    <a:pt x="397" y="1142"/>
                  </a:lnTo>
                  <a:lnTo>
                    <a:pt x="448" y="1099"/>
                  </a:lnTo>
                  <a:lnTo>
                    <a:pt x="498" y="1142"/>
                  </a:lnTo>
                  <a:moveTo>
                    <a:pt x="661" y="688"/>
                  </a:moveTo>
                  <a:lnTo>
                    <a:pt x="568" y="767"/>
                  </a:lnTo>
                  <a:lnTo>
                    <a:pt x="478" y="688"/>
                  </a:lnTo>
                  <a:lnTo>
                    <a:pt x="568" y="611"/>
                  </a:lnTo>
                  <a:lnTo>
                    <a:pt x="661" y="688"/>
                  </a:lnTo>
                  <a:moveTo>
                    <a:pt x="541" y="589"/>
                  </a:moveTo>
                  <a:lnTo>
                    <a:pt x="448" y="668"/>
                  </a:lnTo>
                  <a:lnTo>
                    <a:pt x="356" y="589"/>
                  </a:lnTo>
                  <a:lnTo>
                    <a:pt x="448" y="512"/>
                  </a:lnTo>
                  <a:lnTo>
                    <a:pt x="541" y="589"/>
                  </a:lnTo>
                  <a:moveTo>
                    <a:pt x="356" y="394"/>
                  </a:moveTo>
                  <a:lnTo>
                    <a:pt x="448" y="315"/>
                  </a:lnTo>
                  <a:lnTo>
                    <a:pt x="541" y="394"/>
                  </a:lnTo>
                  <a:lnTo>
                    <a:pt x="448" y="471"/>
                  </a:lnTo>
                  <a:lnTo>
                    <a:pt x="356" y="394"/>
                  </a:lnTo>
                  <a:moveTo>
                    <a:pt x="661" y="493"/>
                  </a:moveTo>
                  <a:lnTo>
                    <a:pt x="568" y="570"/>
                  </a:lnTo>
                  <a:lnTo>
                    <a:pt x="478" y="493"/>
                  </a:lnTo>
                  <a:lnTo>
                    <a:pt x="568" y="413"/>
                  </a:lnTo>
                  <a:lnTo>
                    <a:pt x="661" y="493"/>
                  </a:lnTo>
                  <a:moveTo>
                    <a:pt x="568" y="375"/>
                  </a:moveTo>
                  <a:lnTo>
                    <a:pt x="478" y="298"/>
                  </a:lnTo>
                  <a:lnTo>
                    <a:pt x="568" y="218"/>
                  </a:lnTo>
                  <a:lnTo>
                    <a:pt x="661" y="298"/>
                  </a:lnTo>
                  <a:lnTo>
                    <a:pt x="568" y="375"/>
                  </a:lnTo>
                  <a:moveTo>
                    <a:pt x="783" y="197"/>
                  </a:moveTo>
                  <a:lnTo>
                    <a:pt x="691" y="276"/>
                  </a:lnTo>
                  <a:lnTo>
                    <a:pt x="598" y="197"/>
                  </a:lnTo>
                  <a:lnTo>
                    <a:pt x="691" y="120"/>
                  </a:lnTo>
                  <a:lnTo>
                    <a:pt x="783" y="197"/>
                  </a:lnTo>
                  <a:moveTo>
                    <a:pt x="568" y="24"/>
                  </a:moveTo>
                  <a:lnTo>
                    <a:pt x="661" y="101"/>
                  </a:lnTo>
                  <a:lnTo>
                    <a:pt x="568" y="180"/>
                  </a:lnTo>
                  <a:lnTo>
                    <a:pt x="478" y="101"/>
                  </a:lnTo>
                  <a:lnTo>
                    <a:pt x="568" y="24"/>
                  </a:lnTo>
                  <a:moveTo>
                    <a:pt x="541" y="197"/>
                  </a:moveTo>
                  <a:lnTo>
                    <a:pt x="448" y="276"/>
                  </a:lnTo>
                  <a:lnTo>
                    <a:pt x="356" y="197"/>
                  </a:lnTo>
                  <a:lnTo>
                    <a:pt x="448" y="120"/>
                  </a:lnTo>
                  <a:lnTo>
                    <a:pt x="541" y="197"/>
                  </a:lnTo>
                  <a:moveTo>
                    <a:pt x="328" y="24"/>
                  </a:moveTo>
                  <a:lnTo>
                    <a:pt x="418" y="101"/>
                  </a:lnTo>
                  <a:lnTo>
                    <a:pt x="328" y="180"/>
                  </a:lnTo>
                  <a:lnTo>
                    <a:pt x="236" y="101"/>
                  </a:lnTo>
                  <a:lnTo>
                    <a:pt x="328" y="24"/>
                  </a:lnTo>
                  <a:moveTo>
                    <a:pt x="114" y="197"/>
                  </a:moveTo>
                  <a:lnTo>
                    <a:pt x="206" y="120"/>
                  </a:lnTo>
                  <a:lnTo>
                    <a:pt x="298" y="197"/>
                  </a:lnTo>
                  <a:lnTo>
                    <a:pt x="206" y="276"/>
                  </a:lnTo>
                  <a:lnTo>
                    <a:pt x="114" y="197"/>
                  </a:lnTo>
                  <a:moveTo>
                    <a:pt x="236" y="298"/>
                  </a:moveTo>
                  <a:lnTo>
                    <a:pt x="328" y="218"/>
                  </a:lnTo>
                  <a:lnTo>
                    <a:pt x="418" y="298"/>
                  </a:lnTo>
                  <a:lnTo>
                    <a:pt x="328" y="375"/>
                  </a:lnTo>
                  <a:lnTo>
                    <a:pt x="236" y="298"/>
                  </a:lnTo>
                  <a:moveTo>
                    <a:pt x="236" y="493"/>
                  </a:moveTo>
                  <a:lnTo>
                    <a:pt x="328" y="413"/>
                  </a:lnTo>
                  <a:lnTo>
                    <a:pt x="418" y="493"/>
                  </a:lnTo>
                  <a:lnTo>
                    <a:pt x="328" y="570"/>
                  </a:lnTo>
                  <a:lnTo>
                    <a:pt x="236" y="493"/>
                  </a:lnTo>
                  <a:moveTo>
                    <a:pt x="236" y="688"/>
                  </a:moveTo>
                  <a:lnTo>
                    <a:pt x="328" y="611"/>
                  </a:lnTo>
                  <a:lnTo>
                    <a:pt x="418" y="688"/>
                  </a:lnTo>
                  <a:lnTo>
                    <a:pt x="328" y="767"/>
                  </a:lnTo>
                  <a:lnTo>
                    <a:pt x="236" y="688"/>
                  </a:lnTo>
                  <a:moveTo>
                    <a:pt x="356" y="786"/>
                  </a:moveTo>
                  <a:lnTo>
                    <a:pt x="448" y="707"/>
                  </a:lnTo>
                  <a:lnTo>
                    <a:pt x="541" y="786"/>
                  </a:lnTo>
                  <a:lnTo>
                    <a:pt x="448" y="863"/>
                  </a:lnTo>
                  <a:lnTo>
                    <a:pt x="356" y="786"/>
                  </a:lnTo>
                  <a:moveTo>
                    <a:pt x="356" y="981"/>
                  </a:moveTo>
                  <a:lnTo>
                    <a:pt x="448" y="904"/>
                  </a:lnTo>
                  <a:lnTo>
                    <a:pt x="541" y="981"/>
                  </a:lnTo>
                  <a:lnTo>
                    <a:pt x="448" y="1058"/>
                  </a:lnTo>
                  <a:lnTo>
                    <a:pt x="356" y="9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 name="Freeform 10"/>
            <p:cNvSpPr/>
            <p:nvPr/>
          </p:nvSpPr>
          <p:spPr bwMode="auto">
            <a:xfrm>
              <a:off x="6604001" y="4354513"/>
              <a:ext cx="160338" cy="247650"/>
            </a:xfrm>
            <a:custGeom>
              <a:avLst/>
              <a:gdLst>
                <a:gd name="T0" fmla="*/ 64 w 101"/>
                <a:gd name="T1" fmla="*/ 146 h 156"/>
                <a:gd name="T2" fmla="*/ 101 w 101"/>
                <a:gd name="T3" fmla="*/ 43 h 156"/>
                <a:gd name="T4" fmla="*/ 51 w 101"/>
                <a:gd name="T5" fmla="*/ 0 h 156"/>
                <a:gd name="T6" fmla="*/ 0 w 101"/>
                <a:gd name="T7" fmla="*/ 43 h 156"/>
                <a:gd name="T8" fmla="*/ 39 w 101"/>
                <a:gd name="T9" fmla="*/ 144 h 156"/>
                <a:gd name="T10" fmla="*/ 51 w 101"/>
                <a:gd name="T11" fmla="*/ 156 h 156"/>
                <a:gd name="T12" fmla="*/ 64 w 101"/>
                <a:gd name="T13" fmla="*/ 146 h 156"/>
              </a:gdLst>
              <a:ahLst/>
              <a:cxnLst>
                <a:cxn ang="0">
                  <a:pos x="T0" y="T1"/>
                </a:cxn>
                <a:cxn ang="0">
                  <a:pos x="T2" y="T3"/>
                </a:cxn>
                <a:cxn ang="0">
                  <a:pos x="T4" y="T5"/>
                </a:cxn>
                <a:cxn ang="0">
                  <a:pos x="T6" y="T7"/>
                </a:cxn>
                <a:cxn ang="0">
                  <a:pos x="T8" y="T9"/>
                </a:cxn>
                <a:cxn ang="0">
                  <a:pos x="T10" y="T11"/>
                </a:cxn>
                <a:cxn ang="0">
                  <a:pos x="T12" y="T13"/>
                </a:cxn>
              </a:cxnLst>
              <a:rect l="0" t="0" r="r" b="b"/>
              <a:pathLst>
                <a:path w="101" h="156">
                  <a:moveTo>
                    <a:pt x="64" y="146"/>
                  </a:moveTo>
                  <a:lnTo>
                    <a:pt x="101" y="43"/>
                  </a:lnTo>
                  <a:lnTo>
                    <a:pt x="51" y="0"/>
                  </a:lnTo>
                  <a:lnTo>
                    <a:pt x="0" y="43"/>
                  </a:lnTo>
                  <a:lnTo>
                    <a:pt x="39" y="144"/>
                  </a:lnTo>
                  <a:lnTo>
                    <a:pt x="51" y="156"/>
                  </a:lnTo>
                  <a:lnTo>
                    <a:pt x="64" y="14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 name="Freeform 11"/>
            <p:cNvSpPr/>
            <p:nvPr/>
          </p:nvSpPr>
          <p:spPr bwMode="auto">
            <a:xfrm>
              <a:off x="6604001" y="4354513"/>
              <a:ext cx="160338" cy="247650"/>
            </a:xfrm>
            <a:custGeom>
              <a:avLst/>
              <a:gdLst>
                <a:gd name="T0" fmla="*/ 64 w 101"/>
                <a:gd name="T1" fmla="*/ 146 h 156"/>
                <a:gd name="T2" fmla="*/ 101 w 101"/>
                <a:gd name="T3" fmla="*/ 43 h 156"/>
                <a:gd name="T4" fmla="*/ 51 w 101"/>
                <a:gd name="T5" fmla="*/ 0 h 156"/>
                <a:gd name="T6" fmla="*/ 0 w 101"/>
                <a:gd name="T7" fmla="*/ 43 h 156"/>
                <a:gd name="T8" fmla="*/ 39 w 101"/>
                <a:gd name="T9" fmla="*/ 144 h 156"/>
                <a:gd name="T10" fmla="*/ 51 w 101"/>
                <a:gd name="T11" fmla="*/ 156 h 156"/>
                <a:gd name="T12" fmla="*/ 64 w 101"/>
                <a:gd name="T13" fmla="*/ 146 h 156"/>
              </a:gdLst>
              <a:ahLst/>
              <a:cxnLst>
                <a:cxn ang="0">
                  <a:pos x="T0" y="T1"/>
                </a:cxn>
                <a:cxn ang="0">
                  <a:pos x="T2" y="T3"/>
                </a:cxn>
                <a:cxn ang="0">
                  <a:pos x="T4" y="T5"/>
                </a:cxn>
                <a:cxn ang="0">
                  <a:pos x="T6" y="T7"/>
                </a:cxn>
                <a:cxn ang="0">
                  <a:pos x="T8" y="T9"/>
                </a:cxn>
                <a:cxn ang="0">
                  <a:pos x="T10" y="T11"/>
                </a:cxn>
                <a:cxn ang="0">
                  <a:pos x="T12" y="T13"/>
                </a:cxn>
              </a:cxnLst>
              <a:rect l="0" t="0" r="r" b="b"/>
              <a:pathLst>
                <a:path w="101" h="156">
                  <a:moveTo>
                    <a:pt x="64" y="146"/>
                  </a:moveTo>
                  <a:lnTo>
                    <a:pt x="101" y="43"/>
                  </a:lnTo>
                  <a:lnTo>
                    <a:pt x="51" y="0"/>
                  </a:lnTo>
                  <a:lnTo>
                    <a:pt x="0" y="43"/>
                  </a:lnTo>
                  <a:lnTo>
                    <a:pt x="39" y="144"/>
                  </a:lnTo>
                  <a:lnTo>
                    <a:pt x="51" y="156"/>
                  </a:lnTo>
                  <a:lnTo>
                    <a:pt x="64" y="1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 name="Freeform 12"/>
            <p:cNvSpPr/>
            <p:nvPr/>
          </p:nvSpPr>
          <p:spPr bwMode="auto">
            <a:xfrm>
              <a:off x="6535738" y="4235450"/>
              <a:ext cx="101600" cy="133350"/>
            </a:xfrm>
            <a:custGeom>
              <a:avLst/>
              <a:gdLst>
                <a:gd name="T0" fmla="*/ 0 w 64"/>
                <a:gd name="T1" fmla="*/ 0 h 84"/>
                <a:gd name="T2" fmla="*/ 32 w 64"/>
                <a:gd name="T3" fmla="*/ 84 h 84"/>
                <a:gd name="T4" fmla="*/ 64 w 64"/>
                <a:gd name="T5" fmla="*/ 56 h 84"/>
                <a:gd name="T6" fmla="*/ 0 w 64"/>
                <a:gd name="T7" fmla="*/ 0 h 84"/>
              </a:gdLst>
              <a:ahLst/>
              <a:cxnLst>
                <a:cxn ang="0">
                  <a:pos x="T0" y="T1"/>
                </a:cxn>
                <a:cxn ang="0">
                  <a:pos x="T2" y="T3"/>
                </a:cxn>
                <a:cxn ang="0">
                  <a:pos x="T4" y="T5"/>
                </a:cxn>
                <a:cxn ang="0">
                  <a:pos x="T6" y="T7"/>
                </a:cxn>
              </a:cxnLst>
              <a:rect l="0" t="0" r="r" b="b"/>
              <a:pathLst>
                <a:path w="64" h="84">
                  <a:moveTo>
                    <a:pt x="0" y="0"/>
                  </a:moveTo>
                  <a:lnTo>
                    <a:pt x="32" y="84"/>
                  </a:lnTo>
                  <a:lnTo>
                    <a:pt x="64" y="56"/>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 name="Freeform 13"/>
            <p:cNvSpPr/>
            <p:nvPr/>
          </p:nvSpPr>
          <p:spPr bwMode="auto">
            <a:xfrm>
              <a:off x="6732588" y="4238625"/>
              <a:ext cx="100013" cy="130175"/>
            </a:xfrm>
            <a:custGeom>
              <a:avLst/>
              <a:gdLst>
                <a:gd name="T0" fmla="*/ 33 w 63"/>
                <a:gd name="T1" fmla="*/ 82 h 82"/>
                <a:gd name="T2" fmla="*/ 63 w 63"/>
                <a:gd name="T3" fmla="*/ 0 h 82"/>
                <a:gd name="T4" fmla="*/ 0 w 63"/>
                <a:gd name="T5" fmla="*/ 54 h 82"/>
                <a:gd name="T6" fmla="*/ 33 w 63"/>
                <a:gd name="T7" fmla="*/ 82 h 82"/>
              </a:gdLst>
              <a:ahLst/>
              <a:cxnLst>
                <a:cxn ang="0">
                  <a:pos x="T0" y="T1"/>
                </a:cxn>
                <a:cxn ang="0">
                  <a:pos x="T2" y="T3"/>
                </a:cxn>
                <a:cxn ang="0">
                  <a:pos x="T4" y="T5"/>
                </a:cxn>
                <a:cxn ang="0">
                  <a:pos x="T6" y="T7"/>
                </a:cxn>
              </a:cxnLst>
              <a:rect l="0" t="0" r="r" b="b"/>
              <a:pathLst>
                <a:path w="63" h="82">
                  <a:moveTo>
                    <a:pt x="33" y="82"/>
                  </a:moveTo>
                  <a:lnTo>
                    <a:pt x="63" y="0"/>
                  </a:lnTo>
                  <a:lnTo>
                    <a:pt x="0" y="54"/>
                  </a:lnTo>
                  <a:lnTo>
                    <a:pt x="33" y="8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 name="Freeform 14"/>
            <p:cNvSpPr/>
            <p:nvPr/>
          </p:nvSpPr>
          <p:spPr bwMode="auto">
            <a:xfrm>
              <a:off x="6732588" y="4238625"/>
              <a:ext cx="100013" cy="130175"/>
            </a:xfrm>
            <a:custGeom>
              <a:avLst/>
              <a:gdLst>
                <a:gd name="T0" fmla="*/ 33 w 63"/>
                <a:gd name="T1" fmla="*/ 82 h 82"/>
                <a:gd name="T2" fmla="*/ 63 w 63"/>
                <a:gd name="T3" fmla="*/ 0 h 82"/>
                <a:gd name="T4" fmla="*/ 0 w 63"/>
                <a:gd name="T5" fmla="*/ 54 h 82"/>
                <a:gd name="T6" fmla="*/ 33 w 63"/>
                <a:gd name="T7" fmla="*/ 82 h 82"/>
              </a:gdLst>
              <a:ahLst/>
              <a:cxnLst>
                <a:cxn ang="0">
                  <a:pos x="T0" y="T1"/>
                </a:cxn>
                <a:cxn ang="0">
                  <a:pos x="T2" y="T3"/>
                </a:cxn>
                <a:cxn ang="0">
                  <a:pos x="T4" y="T5"/>
                </a:cxn>
                <a:cxn ang="0">
                  <a:pos x="T6" y="T7"/>
                </a:cxn>
              </a:cxnLst>
              <a:rect l="0" t="0" r="r" b="b"/>
              <a:pathLst>
                <a:path w="63" h="82">
                  <a:moveTo>
                    <a:pt x="33" y="82"/>
                  </a:moveTo>
                  <a:lnTo>
                    <a:pt x="63" y="0"/>
                  </a:lnTo>
                  <a:lnTo>
                    <a:pt x="0" y="54"/>
                  </a:lnTo>
                  <a:lnTo>
                    <a:pt x="33"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 name="Freeform 15"/>
            <p:cNvSpPr/>
            <p:nvPr/>
          </p:nvSpPr>
          <p:spPr bwMode="auto">
            <a:xfrm>
              <a:off x="6538913" y="4044950"/>
              <a:ext cx="293688" cy="244475"/>
            </a:xfrm>
            <a:custGeom>
              <a:avLst/>
              <a:gdLst>
                <a:gd name="T0" fmla="*/ 185 w 185"/>
                <a:gd name="T1" fmla="*/ 77 h 154"/>
                <a:gd name="T2" fmla="*/ 92 w 185"/>
                <a:gd name="T3" fmla="*/ 0 h 154"/>
                <a:gd name="T4" fmla="*/ 0 w 185"/>
                <a:gd name="T5" fmla="*/ 77 h 154"/>
                <a:gd name="T6" fmla="*/ 92 w 185"/>
                <a:gd name="T7" fmla="*/ 154 h 154"/>
                <a:gd name="T8" fmla="*/ 185 w 185"/>
                <a:gd name="T9" fmla="*/ 77 h 154"/>
              </a:gdLst>
              <a:ahLst/>
              <a:cxnLst>
                <a:cxn ang="0">
                  <a:pos x="T0" y="T1"/>
                </a:cxn>
                <a:cxn ang="0">
                  <a:pos x="T2" y="T3"/>
                </a:cxn>
                <a:cxn ang="0">
                  <a:pos x="T4" y="T5"/>
                </a:cxn>
                <a:cxn ang="0">
                  <a:pos x="T6" y="T7"/>
                </a:cxn>
                <a:cxn ang="0">
                  <a:pos x="T8" y="T9"/>
                </a:cxn>
              </a:cxnLst>
              <a:rect l="0" t="0" r="r" b="b"/>
              <a:pathLst>
                <a:path w="185" h="154">
                  <a:moveTo>
                    <a:pt x="185" y="77"/>
                  </a:moveTo>
                  <a:lnTo>
                    <a:pt x="92" y="0"/>
                  </a:lnTo>
                  <a:lnTo>
                    <a:pt x="0" y="77"/>
                  </a:lnTo>
                  <a:lnTo>
                    <a:pt x="92" y="154"/>
                  </a:lnTo>
                  <a:lnTo>
                    <a:pt x="185"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 name="Freeform 16"/>
            <p:cNvSpPr/>
            <p:nvPr/>
          </p:nvSpPr>
          <p:spPr bwMode="auto">
            <a:xfrm>
              <a:off x="6538913" y="4044950"/>
              <a:ext cx="293688" cy="244475"/>
            </a:xfrm>
            <a:custGeom>
              <a:avLst/>
              <a:gdLst>
                <a:gd name="T0" fmla="*/ 185 w 185"/>
                <a:gd name="T1" fmla="*/ 77 h 154"/>
                <a:gd name="T2" fmla="*/ 92 w 185"/>
                <a:gd name="T3" fmla="*/ 0 h 154"/>
                <a:gd name="T4" fmla="*/ 0 w 185"/>
                <a:gd name="T5" fmla="*/ 77 h 154"/>
                <a:gd name="T6" fmla="*/ 92 w 185"/>
                <a:gd name="T7" fmla="*/ 154 h 154"/>
                <a:gd name="T8" fmla="*/ 185 w 185"/>
                <a:gd name="T9" fmla="*/ 77 h 154"/>
              </a:gdLst>
              <a:ahLst/>
              <a:cxnLst>
                <a:cxn ang="0">
                  <a:pos x="T0" y="T1"/>
                </a:cxn>
                <a:cxn ang="0">
                  <a:pos x="T2" y="T3"/>
                </a:cxn>
                <a:cxn ang="0">
                  <a:pos x="T4" y="T5"/>
                </a:cxn>
                <a:cxn ang="0">
                  <a:pos x="T6" y="T7"/>
                </a:cxn>
                <a:cxn ang="0">
                  <a:pos x="T8" y="T9"/>
                </a:cxn>
              </a:cxnLst>
              <a:rect l="0" t="0" r="r" b="b"/>
              <a:pathLst>
                <a:path w="185" h="154">
                  <a:moveTo>
                    <a:pt x="185" y="77"/>
                  </a:moveTo>
                  <a:lnTo>
                    <a:pt x="92" y="0"/>
                  </a:lnTo>
                  <a:lnTo>
                    <a:pt x="0" y="77"/>
                  </a:lnTo>
                  <a:lnTo>
                    <a:pt x="92" y="154"/>
                  </a:lnTo>
                  <a:lnTo>
                    <a:pt x="185"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 name="Freeform 17"/>
            <p:cNvSpPr/>
            <p:nvPr/>
          </p:nvSpPr>
          <p:spPr bwMode="auto">
            <a:xfrm>
              <a:off x="6430963" y="3889375"/>
              <a:ext cx="206375" cy="244475"/>
            </a:xfrm>
            <a:custGeom>
              <a:avLst/>
              <a:gdLst>
                <a:gd name="T0" fmla="*/ 40 w 130"/>
                <a:gd name="T1" fmla="*/ 0 h 154"/>
                <a:gd name="T2" fmla="*/ 0 w 130"/>
                <a:gd name="T3" fmla="*/ 34 h 154"/>
                <a:gd name="T4" fmla="*/ 42 w 130"/>
                <a:gd name="T5" fmla="*/ 154 h 154"/>
                <a:gd name="T6" fmla="*/ 130 w 130"/>
                <a:gd name="T7" fmla="*/ 79 h 154"/>
                <a:gd name="T8" fmla="*/ 40 w 130"/>
                <a:gd name="T9" fmla="*/ 0 h 154"/>
              </a:gdLst>
              <a:ahLst/>
              <a:cxnLst>
                <a:cxn ang="0">
                  <a:pos x="T0" y="T1"/>
                </a:cxn>
                <a:cxn ang="0">
                  <a:pos x="T2" y="T3"/>
                </a:cxn>
                <a:cxn ang="0">
                  <a:pos x="T4" y="T5"/>
                </a:cxn>
                <a:cxn ang="0">
                  <a:pos x="T6" y="T7"/>
                </a:cxn>
                <a:cxn ang="0">
                  <a:pos x="T8" y="T9"/>
                </a:cxn>
              </a:cxnLst>
              <a:rect l="0" t="0" r="r" b="b"/>
              <a:pathLst>
                <a:path w="130" h="154">
                  <a:moveTo>
                    <a:pt x="40" y="0"/>
                  </a:moveTo>
                  <a:lnTo>
                    <a:pt x="0" y="34"/>
                  </a:lnTo>
                  <a:lnTo>
                    <a:pt x="42" y="154"/>
                  </a:lnTo>
                  <a:lnTo>
                    <a:pt x="130" y="79"/>
                  </a:lnTo>
                  <a:lnTo>
                    <a:pt x="4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 name="Freeform 18"/>
            <p:cNvSpPr/>
            <p:nvPr/>
          </p:nvSpPr>
          <p:spPr bwMode="auto">
            <a:xfrm>
              <a:off x="6732588" y="3889375"/>
              <a:ext cx="207963" cy="241300"/>
            </a:xfrm>
            <a:custGeom>
              <a:avLst/>
              <a:gdLst>
                <a:gd name="T0" fmla="*/ 0 w 131"/>
                <a:gd name="T1" fmla="*/ 79 h 152"/>
                <a:gd name="T2" fmla="*/ 86 w 131"/>
                <a:gd name="T3" fmla="*/ 152 h 152"/>
                <a:gd name="T4" fmla="*/ 131 w 131"/>
                <a:gd name="T5" fmla="*/ 34 h 152"/>
                <a:gd name="T6" fmla="*/ 90 w 131"/>
                <a:gd name="T7" fmla="*/ 0 h 152"/>
                <a:gd name="T8" fmla="*/ 0 w 131"/>
                <a:gd name="T9" fmla="*/ 79 h 152"/>
              </a:gdLst>
              <a:ahLst/>
              <a:cxnLst>
                <a:cxn ang="0">
                  <a:pos x="T0" y="T1"/>
                </a:cxn>
                <a:cxn ang="0">
                  <a:pos x="T2" y="T3"/>
                </a:cxn>
                <a:cxn ang="0">
                  <a:pos x="T4" y="T5"/>
                </a:cxn>
                <a:cxn ang="0">
                  <a:pos x="T6" y="T7"/>
                </a:cxn>
                <a:cxn ang="0">
                  <a:pos x="T8" y="T9"/>
                </a:cxn>
              </a:cxnLst>
              <a:rect l="0" t="0" r="r" b="b"/>
              <a:pathLst>
                <a:path w="131" h="152">
                  <a:moveTo>
                    <a:pt x="0" y="79"/>
                  </a:moveTo>
                  <a:lnTo>
                    <a:pt x="86" y="152"/>
                  </a:lnTo>
                  <a:lnTo>
                    <a:pt x="131" y="34"/>
                  </a:lnTo>
                  <a:lnTo>
                    <a:pt x="90" y="0"/>
                  </a:lnTo>
                  <a:lnTo>
                    <a:pt x="0"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 name="Freeform 19"/>
            <p:cNvSpPr/>
            <p:nvPr/>
          </p:nvSpPr>
          <p:spPr bwMode="auto">
            <a:xfrm>
              <a:off x="6732588" y="3889375"/>
              <a:ext cx="207963" cy="241300"/>
            </a:xfrm>
            <a:custGeom>
              <a:avLst/>
              <a:gdLst>
                <a:gd name="T0" fmla="*/ 0 w 131"/>
                <a:gd name="T1" fmla="*/ 79 h 152"/>
                <a:gd name="T2" fmla="*/ 86 w 131"/>
                <a:gd name="T3" fmla="*/ 152 h 152"/>
                <a:gd name="T4" fmla="*/ 131 w 131"/>
                <a:gd name="T5" fmla="*/ 34 h 152"/>
                <a:gd name="T6" fmla="*/ 90 w 131"/>
                <a:gd name="T7" fmla="*/ 0 h 152"/>
                <a:gd name="T8" fmla="*/ 0 w 131"/>
                <a:gd name="T9" fmla="*/ 79 h 152"/>
              </a:gdLst>
              <a:ahLst/>
              <a:cxnLst>
                <a:cxn ang="0">
                  <a:pos x="T0" y="T1"/>
                </a:cxn>
                <a:cxn ang="0">
                  <a:pos x="T2" y="T3"/>
                </a:cxn>
                <a:cxn ang="0">
                  <a:pos x="T4" y="T5"/>
                </a:cxn>
                <a:cxn ang="0">
                  <a:pos x="T6" y="T7"/>
                </a:cxn>
                <a:cxn ang="0">
                  <a:pos x="T8" y="T9"/>
                </a:cxn>
              </a:cxnLst>
              <a:rect l="0" t="0" r="r" b="b"/>
              <a:pathLst>
                <a:path w="131" h="152">
                  <a:moveTo>
                    <a:pt x="0" y="79"/>
                  </a:moveTo>
                  <a:lnTo>
                    <a:pt x="86" y="152"/>
                  </a:lnTo>
                  <a:lnTo>
                    <a:pt x="131" y="34"/>
                  </a:lnTo>
                  <a:lnTo>
                    <a:pt x="90" y="0"/>
                  </a:lnTo>
                  <a:lnTo>
                    <a:pt x="0"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 name="Freeform 20"/>
            <p:cNvSpPr/>
            <p:nvPr/>
          </p:nvSpPr>
          <p:spPr bwMode="auto">
            <a:xfrm>
              <a:off x="6375401" y="3797300"/>
              <a:ext cx="71438" cy="92075"/>
            </a:xfrm>
            <a:custGeom>
              <a:avLst/>
              <a:gdLst>
                <a:gd name="T0" fmla="*/ 0 w 45"/>
                <a:gd name="T1" fmla="*/ 0 h 58"/>
                <a:gd name="T2" fmla="*/ 22 w 45"/>
                <a:gd name="T3" fmla="*/ 58 h 58"/>
                <a:gd name="T4" fmla="*/ 45 w 45"/>
                <a:gd name="T5" fmla="*/ 38 h 58"/>
                <a:gd name="T6" fmla="*/ 0 w 45"/>
                <a:gd name="T7" fmla="*/ 0 h 58"/>
              </a:gdLst>
              <a:ahLst/>
              <a:cxnLst>
                <a:cxn ang="0">
                  <a:pos x="T0" y="T1"/>
                </a:cxn>
                <a:cxn ang="0">
                  <a:pos x="T2" y="T3"/>
                </a:cxn>
                <a:cxn ang="0">
                  <a:pos x="T4" y="T5"/>
                </a:cxn>
                <a:cxn ang="0">
                  <a:pos x="T6" y="T7"/>
                </a:cxn>
              </a:cxnLst>
              <a:rect l="0" t="0" r="r" b="b"/>
              <a:pathLst>
                <a:path w="45" h="58">
                  <a:moveTo>
                    <a:pt x="0" y="0"/>
                  </a:moveTo>
                  <a:lnTo>
                    <a:pt x="22" y="58"/>
                  </a:lnTo>
                  <a:lnTo>
                    <a:pt x="45" y="38"/>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4" name="Freeform 21"/>
            <p:cNvSpPr/>
            <p:nvPr/>
          </p:nvSpPr>
          <p:spPr bwMode="auto">
            <a:xfrm>
              <a:off x="6538913" y="3732213"/>
              <a:ext cx="293688" cy="247650"/>
            </a:xfrm>
            <a:custGeom>
              <a:avLst/>
              <a:gdLst>
                <a:gd name="T0" fmla="*/ 185 w 185"/>
                <a:gd name="T1" fmla="*/ 79 h 156"/>
                <a:gd name="T2" fmla="*/ 92 w 185"/>
                <a:gd name="T3" fmla="*/ 0 h 156"/>
                <a:gd name="T4" fmla="*/ 0 w 185"/>
                <a:gd name="T5" fmla="*/ 79 h 156"/>
                <a:gd name="T6" fmla="*/ 92 w 185"/>
                <a:gd name="T7" fmla="*/ 156 h 156"/>
                <a:gd name="T8" fmla="*/ 185 w 185"/>
                <a:gd name="T9" fmla="*/ 79 h 156"/>
              </a:gdLst>
              <a:ahLst/>
              <a:cxnLst>
                <a:cxn ang="0">
                  <a:pos x="T0" y="T1"/>
                </a:cxn>
                <a:cxn ang="0">
                  <a:pos x="T2" y="T3"/>
                </a:cxn>
                <a:cxn ang="0">
                  <a:pos x="T4" y="T5"/>
                </a:cxn>
                <a:cxn ang="0">
                  <a:pos x="T6" y="T7"/>
                </a:cxn>
                <a:cxn ang="0">
                  <a:pos x="T8" y="T9"/>
                </a:cxn>
              </a:cxnLst>
              <a:rect l="0" t="0" r="r" b="b"/>
              <a:pathLst>
                <a:path w="185" h="156">
                  <a:moveTo>
                    <a:pt x="185" y="79"/>
                  </a:moveTo>
                  <a:lnTo>
                    <a:pt x="92" y="0"/>
                  </a:lnTo>
                  <a:lnTo>
                    <a:pt x="0" y="79"/>
                  </a:lnTo>
                  <a:lnTo>
                    <a:pt x="92" y="156"/>
                  </a:lnTo>
                  <a:lnTo>
                    <a:pt x="185"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5" name="Freeform 22"/>
            <p:cNvSpPr/>
            <p:nvPr/>
          </p:nvSpPr>
          <p:spPr bwMode="auto">
            <a:xfrm>
              <a:off x="6923088" y="3800475"/>
              <a:ext cx="68263" cy="84138"/>
            </a:xfrm>
            <a:custGeom>
              <a:avLst/>
              <a:gdLst>
                <a:gd name="T0" fmla="*/ 22 w 43"/>
                <a:gd name="T1" fmla="*/ 53 h 53"/>
                <a:gd name="T2" fmla="*/ 43 w 43"/>
                <a:gd name="T3" fmla="*/ 0 h 53"/>
                <a:gd name="T4" fmla="*/ 0 w 43"/>
                <a:gd name="T5" fmla="*/ 36 h 53"/>
                <a:gd name="T6" fmla="*/ 22 w 43"/>
                <a:gd name="T7" fmla="*/ 53 h 53"/>
              </a:gdLst>
              <a:ahLst/>
              <a:cxnLst>
                <a:cxn ang="0">
                  <a:pos x="T0" y="T1"/>
                </a:cxn>
                <a:cxn ang="0">
                  <a:pos x="T2" y="T3"/>
                </a:cxn>
                <a:cxn ang="0">
                  <a:pos x="T4" y="T5"/>
                </a:cxn>
                <a:cxn ang="0">
                  <a:pos x="T6" y="T7"/>
                </a:cxn>
              </a:cxnLst>
              <a:rect l="0" t="0" r="r" b="b"/>
              <a:pathLst>
                <a:path w="43" h="53">
                  <a:moveTo>
                    <a:pt x="22" y="53"/>
                  </a:moveTo>
                  <a:lnTo>
                    <a:pt x="43" y="0"/>
                  </a:lnTo>
                  <a:lnTo>
                    <a:pt x="0" y="36"/>
                  </a:lnTo>
                  <a:lnTo>
                    <a:pt x="22" y="53"/>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6" name="Freeform 23"/>
            <p:cNvSpPr/>
            <p:nvPr/>
          </p:nvSpPr>
          <p:spPr bwMode="auto">
            <a:xfrm>
              <a:off x="6923088" y="3800475"/>
              <a:ext cx="68263" cy="84138"/>
            </a:xfrm>
            <a:custGeom>
              <a:avLst/>
              <a:gdLst>
                <a:gd name="T0" fmla="*/ 22 w 43"/>
                <a:gd name="T1" fmla="*/ 53 h 53"/>
                <a:gd name="T2" fmla="*/ 43 w 43"/>
                <a:gd name="T3" fmla="*/ 0 h 53"/>
                <a:gd name="T4" fmla="*/ 0 w 43"/>
                <a:gd name="T5" fmla="*/ 36 h 53"/>
                <a:gd name="T6" fmla="*/ 22 w 43"/>
                <a:gd name="T7" fmla="*/ 53 h 53"/>
              </a:gdLst>
              <a:ahLst/>
              <a:cxnLst>
                <a:cxn ang="0">
                  <a:pos x="T0" y="T1"/>
                </a:cxn>
                <a:cxn ang="0">
                  <a:pos x="T2" y="T3"/>
                </a:cxn>
                <a:cxn ang="0">
                  <a:pos x="T4" y="T5"/>
                </a:cxn>
                <a:cxn ang="0">
                  <a:pos x="T6" y="T7"/>
                </a:cxn>
              </a:cxnLst>
              <a:rect l="0" t="0" r="r" b="b"/>
              <a:pathLst>
                <a:path w="43" h="53">
                  <a:moveTo>
                    <a:pt x="22" y="53"/>
                  </a:moveTo>
                  <a:lnTo>
                    <a:pt x="43" y="0"/>
                  </a:lnTo>
                  <a:lnTo>
                    <a:pt x="0" y="36"/>
                  </a:lnTo>
                  <a:lnTo>
                    <a:pt x="22"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7" name="Freeform 24"/>
            <p:cNvSpPr/>
            <p:nvPr/>
          </p:nvSpPr>
          <p:spPr bwMode="auto">
            <a:xfrm>
              <a:off x="6348413" y="3579813"/>
              <a:ext cx="288925" cy="247650"/>
            </a:xfrm>
            <a:custGeom>
              <a:avLst/>
              <a:gdLst>
                <a:gd name="T0" fmla="*/ 92 w 182"/>
                <a:gd name="T1" fmla="*/ 0 h 156"/>
                <a:gd name="T2" fmla="*/ 0 w 182"/>
                <a:gd name="T3" fmla="*/ 77 h 156"/>
                <a:gd name="T4" fmla="*/ 92 w 182"/>
                <a:gd name="T5" fmla="*/ 156 h 156"/>
                <a:gd name="T6" fmla="*/ 182 w 182"/>
                <a:gd name="T7" fmla="*/ 77 h 156"/>
                <a:gd name="T8" fmla="*/ 92 w 182"/>
                <a:gd name="T9" fmla="*/ 0 h 156"/>
              </a:gdLst>
              <a:ahLst/>
              <a:cxnLst>
                <a:cxn ang="0">
                  <a:pos x="T0" y="T1"/>
                </a:cxn>
                <a:cxn ang="0">
                  <a:pos x="T2" y="T3"/>
                </a:cxn>
                <a:cxn ang="0">
                  <a:pos x="T4" y="T5"/>
                </a:cxn>
                <a:cxn ang="0">
                  <a:pos x="T6" y="T7"/>
                </a:cxn>
                <a:cxn ang="0">
                  <a:pos x="T8" y="T9"/>
                </a:cxn>
              </a:cxnLst>
              <a:rect l="0" t="0" r="r" b="b"/>
              <a:pathLst>
                <a:path w="182" h="156">
                  <a:moveTo>
                    <a:pt x="92" y="0"/>
                  </a:moveTo>
                  <a:lnTo>
                    <a:pt x="0" y="77"/>
                  </a:lnTo>
                  <a:lnTo>
                    <a:pt x="92" y="156"/>
                  </a:lnTo>
                  <a:lnTo>
                    <a:pt x="182" y="77"/>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8" name="Freeform 25"/>
            <p:cNvSpPr/>
            <p:nvPr/>
          </p:nvSpPr>
          <p:spPr bwMode="auto">
            <a:xfrm>
              <a:off x="6732588" y="3579813"/>
              <a:ext cx="290513" cy="247650"/>
            </a:xfrm>
            <a:custGeom>
              <a:avLst/>
              <a:gdLst>
                <a:gd name="T0" fmla="*/ 0 w 183"/>
                <a:gd name="T1" fmla="*/ 77 h 156"/>
                <a:gd name="T2" fmla="*/ 90 w 183"/>
                <a:gd name="T3" fmla="*/ 156 h 156"/>
                <a:gd name="T4" fmla="*/ 183 w 183"/>
                <a:gd name="T5" fmla="*/ 77 h 156"/>
                <a:gd name="T6" fmla="*/ 90 w 183"/>
                <a:gd name="T7" fmla="*/ 0 h 156"/>
                <a:gd name="T8" fmla="*/ 0 w 183"/>
                <a:gd name="T9" fmla="*/ 77 h 156"/>
              </a:gdLst>
              <a:ahLst/>
              <a:cxnLst>
                <a:cxn ang="0">
                  <a:pos x="T0" y="T1"/>
                </a:cxn>
                <a:cxn ang="0">
                  <a:pos x="T2" y="T3"/>
                </a:cxn>
                <a:cxn ang="0">
                  <a:pos x="T4" y="T5"/>
                </a:cxn>
                <a:cxn ang="0">
                  <a:pos x="T6" y="T7"/>
                </a:cxn>
                <a:cxn ang="0">
                  <a:pos x="T8" y="T9"/>
                </a:cxn>
              </a:cxnLst>
              <a:rect l="0" t="0" r="r" b="b"/>
              <a:pathLst>
                <a:path w="183" h="156">
                  <a:moveTo>
                    <a:pt x="0" y="77"/>
                  </a:moveTo>
                  <a:lnTo>
                    <a:pt x="90" y="156"/>
                  </a:lnTo>
                  <a:lnTo>
                    <a:pt x="183" y="77"/>
                  </a:lnTo>
                  <a:lnTo>
                    <a:pt x="90"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9" name="Freeform 26"/>
            <p:cNvSpPr/>
            <p:nvPr/>
          </p:nvSpPr>
          <p:spPr bwMode="auto">
            <a:xfrm>
              <a:off x="6732588" y="3579813"/>
              <a:ext cx="290513" cy="247650"/>
            </a:xfrm>
            <a:custGeom>
              <a:avLst/>
              <a:gdLst>
                <a:gd name="T0" fmla="*/ 0 w 183"/>
                <a:gd name="T1" fmla="*/ 77 h 156"/>
                <a:gd name="T2" fmla="*/ 90 w 183"/>
                <a:gd name="T3" fmla="*/ 156 h 156"/>
                <a:gd name="T4" fmla="*/ 183 w 183"/>
                <a:gd name="T5" fmla="*/ 77 h 156"/>
                <a:gd name="T6" fmla="*/ 90 w 183"/>
                <a:gd name="T7" fmla="*/ 0 h 156"/>
                <a:gd name="T8" fmla="*/ 0 w 183"/>
                <a:gd name="T9" fmla="*/ 77 h 156"/>
              </a:gdLst>
              <a:ahLst/>
              <a:cxnLst>
                <a:cxn ang="0">
                  <a:pos x="T0" y="T1"/>
                </a:cxn>
                <a:cxn ang="0">
                  <a:pos x="T2" y="T3"/>
                </a:cxn>
                <a:cxn ang="0">
                  <a:pos x="T4" y="T5"/>
                </a:cxn>
                <a:cxn ang="0">
                  <a:pos x="T6" y="T7"/>
                </a:cxn>
                <a:cxn ang="0">
                  <a:pos x="T8" y="T9"/>
                </a:cxn>
              </a:cxnLst>
              <a:rect l="0" t="0" r="r" b="b"/>
              <a:pathLst>
                <a:path w="183" h="156">
                  <a:moveTo>
                    <a:pt x="0" y="77"/>
                  </a:moveTo>
                  <a:lnTo>
                    <a:pt x="90" y="156"/>
                  </a:lnTo>
                  <a:lnTo>
                    <a:pt x="183" y="77"/>
                  </a:lnTo>
                  <a:lnTo>
                    <a:pt x="90"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0" name="Freeform 27"/>
            <p:cNvSpPr/>
            <p:nvPr/>
          </p:nvSpPr>
          <p:spPr bwMode="auto">
            <a:xfrm>
              <a:off x="6253163" y="3422650"/>
              <a:ext cx="193675" cy="228600"/>
            </a:xfrm>
            <a:custGeom>
              <a:avLst/>
              <a:gdLst>
                <a:gd name="T0" fmla="*/ 30 w 122"/>
                <a:gd name="T1" fmla="*/ 0 h 144"/>
                <a:gd name="T2" fmla="*/ 0 w 122"/>
                <a:gd name="T3" fmla="*/ 26 h 144"/>
                <a:gd name="T4" fmla="*/ 45 w 122"/>
                <a:gd name="T5" fmla="*/ 144 h 144"/>
                <a:gd name="T6" fmla="*/ 122 w 122"/>
                <a:gd name="T7" fmla="*/ 77 h 144"/>
                <a:gd name="T8" fmla="*/ 30 w 122"/>
                <a:gd name="T9" fmla="*/ 0 h 144"/>
              </a:gdLst>
              <a:ahLst/>
              <a:cxnLst>
                <a:cxn ang="0">
                  <a:pos x="T0" y="T1"/>
                </a:cxn>
                <a:cxn ang="0">
                  <a:pos x="T2" y="T3"/>
                </a:cxn>
                <a:cxn ang="0">
                  <a:pos x="T4" y="T5"/>
                </a:cxn>
                <a:cxn ang="0">
                  <a:pos x="T6" y="T7"/>
                </a:cxn>
                <a:cxn ang="0">
                  <a:pos x="T8" y="T9"/>
                </a:cxn>
              </a:cxnLst>
              <a:rect l="0" t="0" r="r" b="b"/>
              <a:pathLst>
                <a:path w="122" h="144">
                  <a:moveTo>
                    <a:pt x="30" y="0"/>
                  </a:moveTo>
                  <a:lnTo>
                    <a:pt x="0" y="26"/>
                  </a:lnTo>
                  <a:lnTo>
                    <a:pt x="45" y="144"/>
                  </a:lnTo>
                  <a:lnTo>
                    <a:pt x="122" y="77"/>
                  </a:lnTo>
                  <a:lnTo>
                    <a:pt x="3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1" name="Freeform 28"/>
            <p:cNvSpPr/>
            <p:nvPr/>
          </p:nvSpPr>
          <p:spPr bwMode="auto">
            <a:xfrm>
              <a:off x="6538913" y="34226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2" name="Freeform 29"/>
            <p:cNvSpPr/>
            <p:nvPr/>
          </p:nvSpPr>
          <p:spPr bwMode="auto">
            <a:xfrm>
              <a:off x="6923088" y="3422650"/>
              <a:ext cx="192088" cy="228600"/>
            </a:xfrm>
            <a:custGeom>
              <a:avLst/>
              <a:gdLst>
                <a:gd name="T0" fmla="*/ 0 w 121"/>
                <a:gd name="T1" fmla="*/ 77 h 144"/>
                <a:gd name="T2" fmla="*/ 78 w 121"/>
                <a:gd name="T3" fmla="*/ 144 h 144"/>
                <a:gd name="T4" fmla="*/ 121 w 121"/>
                <a:gd name="T5" fmla="*/ 24 h 144"/>
                <a:gd name="T6" fmla="*/ 93 w 121"/>
                <a:gd name="T7" fmla="*/ 0 h 144"/>
                <a:gd name="T8" fmla="*/ 0 w 121"/>
                <a:gd name="T9" fmla="*/ 77 h 144"/>
              </a:gdLst>
              <a:ahLst/>
              <a:cxnLst>
                <a:cxn ang="0">
                  <a:pos x="T0" y="T1"/>
                </a:cxn>
                <a:cxn ang="0">
                  <a:pos x="T2" y="T3"/>
                </a:cxn>
                <a:cxn ang="0">
                  <a:pos x="T4" y="T5"/>
                </a:cxn>
                <a:cxn ang="0">
                  <a:pos x="T6" y="T7"/>
                </a:cxn>
                <a:cxn ang="0">
                  <a:pos x="T8" y="T9"/>
                </a:cxn>
              </a:cxnLst>
              <a:rect l="0" t="0" r="r" b="b"/>
              <a:pathLst>
                <a:path w="121" h="144">
                  <a:moveTo>
                    <a:pt x="0" y="77"/>
                  </a:moveTo>
                  <a:lnTo>
                    <a:pt x="78" y="144"/>
                  </a:lnTo>
                  <a:lnTo>
                    <a:pt x="121" y="24"/>
                  </a:lnTo>
                  <a:lnTo>
                    <a:pt x="93"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3" name="Freeform 30"/>
            <p:cNvSpPr/>
            <p:nvPr/>
          </p:nvSpPr>
          <p:spPr bwMode="auto">
            <a:xfrm>
              <a:off x="6923088" y="3422650"/>
              <a:ext cx="192088" cy="228600"/>
            </a:xfrm>
            <a:custGeom>
              <a:avLst/>
              <a:gdLst>
                <a:gd name="T0" fmla="*/ 0 w 121"/>
                <a:gd name="T1" fmla="*/ 77 h 144"/>
                <a:gd name="T2" fmla="*/ 78 w 121"/>
                <a:gd name="T3" fmla="*/ 144 h 144"/>
                <a:gd name="T4" fmla="*/ 121 w 121"/>
                <a:gd name="T5" fmla="*/ 24 h 144"/>
                <a:gd name="T6" fmla="*/ 93 w 121"/>
                <a:gd name="T7" fmla="*/ 0 h 144"/>
                <a:gd name="T8" fmla="*/ 0 w 121"/>
                <a:gd name="T9" fmla="*/ 77 h 144"/>
              </a:gdLst>
              <a:ahLst/>
              <a:cxnLst>
                <a:cxn ang="0">
                  <a:pos x="T0" y="T1"/>
                </a:cxn>
                <a:cxn ang="0">
                  <a:pos x="T2" y="T3"/>
                </a:cxn>
                <a:cxn ang="0">
                  <a:pos x="T4" y="T5"/>
                </a:cxn>
                <a:cxn ang="0">
                  <a:pos x="T6" y="T7"/>
                </a:cxn>
                <a:cxn ang="0">
                  <a:pos x="T8" y="T9"/>
                </a:cxn>
              </a:cxnLst>
              <a:rect l="0" t="0" r="r" b="b"/>
              <a:pathLst>
                <a:path w="121" h="144">
                  <a:moveTo>
                    <a:pt x="0" y="77"/>
                  </a:moveTo>
                  <a:lnTo>
                    <a:pt x="78" y="144"/>
                  </a:lnTo>
                  <a:lnTo>
                    <a:pt x="121" y="24"/>
                  </a:lnTo>
                  <a:lnTo>
                    <a:pt x="93"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4" name="Freeform 31"/>
            <p:cNvSpPr/>
            <p:nvPr/>
          </p:nvSpPr>
          <p:spPr bwMode="auto">
            <a:xfrm>
              <a:off x="6216651" y="3357563"/>
              <a:ext cx="39688" cy="50800"/>
            </a:xfrm>
            <a:custGeom>
              <a:avLst/>
              <a:gdLst>
                <a:gd name="T0" fmla="*/ 0 w 25"/>
                <a:gd name="T1" fmla="*/ 0 h 32"/>
                <a:gd name="T2" fmla="*/ 12 w 25"/>
                <a:gd name="T3" fmla="*/ 32 h 32"/>
                <a:gd name="T4" fmla="*/ 25 w 25"/>
                <a:gd name="T5" fmla="*/ 22 h 32"/>
                <a:gd name="T6" fmla="*/ 0 w 25"/>
                <a:gd name="T7" fmla="*/ 0 h 32"/>
              </a:gdLst>
              <a:ahLst/>
              <a:cxnLst>
                <a:cxn ang="0">
                  <a:pos x="T0" y="T1"/>
                </a:cxn>
                <a:cxn ang="0">
                  <a:pos x="T2" y="T3"/>
                </a:cxn>
                <a:cxn ang="0">
                  <a:pos x="T4" y="T5"/>
                </a:cxn>
                <a:cxn ang="0">
                  <a:pos x="T6" y="T7"/>
                </a:cxn>
              </a:cxnLst>
              <a:rect l="0" t="0" r="r" b="b"/>
              <a:pathLst>
                <a:path w="25" h="32">
                  <a:moveTo>
                    <a:pt x="0" y="0"/>
                  </a:moveTo>
                  <a:lnTo>
                    <a:pt x="12" y="32"/>
                  </a:lnTo>
                  <a:lnTo>
                    <a:pt x="25" y="22"/>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5" name="Freeform 32"/>
            <p:cNvSpPr/>
            <p:nvPr/>
          </p:nvSpPr>
          <p:spPr bwMode="auto">
            <a:xfrm>
              <a:off x="6348413" y="3265488"/>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6" name="Freeform 33"/>
            <p:cNvSpPr/>
            <p:nvPr/>
          </p:nvSpPr>
          <p:spPr bwMode="auto">
            <a:xfrm>
              <a:off x="6732588" y="3265488"/>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7" name="Freeform 34"/>
            <p:cNvSpPr/>
            <p:nvPr/>
          </p:nvSpPr>
          <p:spPr bwMode="auto">
            <a:xfrm>
              <a:off x="6732588" y="3265488"/>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8" name="Freeform 35"/>
            <p:cNvSpPr/>
            <p:nvPr/>
          </p:nvSpPr>
          <p:spPr bwMode="auto">
            <a:xfrm>
              <a:off x="7115176" y="3360738"/>
              <a:ext cx="36513" cy="44450"/>
            </a:xfrm>
            <a:custGeom>
              <a:avLst/>
              <a:gdLst>
                <a:gd name="T0" fmla="*/ 12 w 23"/>
                <a:gd name="T1" fmla="*/ 28 h 28"/>
                <a:gd name="T2" fmla="*/ 23 w 23"/>
                <a:gd name="T3" fmla="*/ 0 h 28"/>
                <a:gd name="T4" fmla="*/ 0 w 23"/>
                <a:gd name="T5" fmla="*/ 20 h 28"/>
                <a:gd name="T6" fmla="*/ 12 w 23"/>
                <a:gd name="T7" fmla="*/ 28 h 28"/>
              </a:gdLst>
              <a:ahLst/>
              <a:cxnLst>
                <a:cxn ang="0">
                  <a:pos x="T0" y="T1"/>
                </a:cxn>
                <a:cxn ang="0">
                  <a:pos x="T2" y="T3"/>
                </a:cxn>
                <a:cxn ang="0">
                  <a:pos x="T4" y="T5"/>
                </a:cxn>
                <a:cxn ang="0">
                  <a:pos x="T6" y="T7"/>
                </a:cxn>
              </a:cxnLst>
              <a:rect l="0" t="0" r="r" b="b"/>
              <a:pathLst>
                <a:path w="23" h="28">
                  <a:moveTo>
                    <a:pt x="12" y="28"/>
                  </a:moveTo>
                  <a:lnTo>
                    <a:pt x="23" y="0"/>
                  </a:lnTo>
                  <a:lnTo>
                    <a:pt x="0" y="20"/>
                  </a:lnTo>
                  <a:lnTo>
                    <a:pt x="12" y="28"/>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9" name="Freeform 36"/>
            <p:cNvSpPr/>
            <p:nvPr/>
          </p:nvSpPr>
          <p:spPr bwMode="auto">
            <a:xfrm>
              <a:off x="7115176" y="3360738"/>
              <a:ext cx="36513" cy="44450"/>
            </a:xfrm>
            <a:custGeom>
              <a:avLst/>
              <a:gdLst>
                <a:gd name="T0" fmla="*/ 12 w 23"/>
                <a:gd name="T1" fmla="*/ 28 h 28"/>
                <a:gd name="T2" fmla="*/ 23 w 23"/>
                <a:gd name="T3" fmla="*/ 0 h 28"/>
                <a:gd name="T4" fmla="*/ 0 w 23"/>
                <a:gd name="T5" fmla="*/ 20 h 28"/>
                <a:gd name="T6" fmla="*/ 12 w 23"/>
                <a:gd name="T7" fmla="*/ 28 h 28"/>
              </a:gdLst>
              <a:ahLst/>
              <a:cxnLst>
                <a:cxn ang="0">
                  <a:pos x="T0" y="T1"/>
                </a:cxn>
                <a:cxn ang="0">
                  <a:pos x="T2" y="T3"/>
                </a:cxn>
                <a:cxn ang="0">
                  <a:pos x="T4" y="T5"/>
                </a:cxn>
                <a:cxn ang="0">
                  <a:pos x="T6" y="T7"/>
                </a:cxn>
              </a:cxnLst>
              <a:rect l="0" t="0" r="r" b="b"/>
              <a:pathLst>
                <a:path w="23" h="28">
                  <a:moveTo>
                    <a:pt x="12" y="28"/>
                  </a:moveTo>
                  <a:lnTo>
                    <a:pt x="23" y="0"/>
                  </a:lnTo>
                  <a:lnTo>
                    <a:pt x="0" y="20"/>
                  </a:lnTo>
                  <a:lnTo>
                    <a:pt x="12"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0" name="Freeform 37"/>
            <p:cNvSpPr/>
            <p:nvPr/>
          </p:nvSpPr>
          <p:spPr bwMode="auto">
            <a:xfrm>
              <a:off x="6169026" y="3109913"/>
              <a:ext cx="277813" cy="247650"/>
            </a:xfrm>
            <a:custGeom>
              <a:avLst/>
              <a:gdLst>
                <a:gd name="T0" fmla="*/ 175 w 175"/>
                <a:gd name="T1" fmla="*/ 79 h 156"/>
                <a:gd name="T2" fmla="*/ 83 w 175"/>
                <a:gd name="T3" fmla="*/ 0 h 156"/>
                <a:gd name="T4" fmla="*/ 0 w 175"/>
                <a:gd name="T5" fmla="*/ 73 h 156"/>
                <a:gd name="T6" fmla="*/ 6 w 175"/>
                <a:gd name="T7" fmla="*/ 92 h 156"/>
                <a:gd name="T8" fmla="*/ 83 w 175"/>
                <a:gd name="T9" fmla="*/ 156 h 156"/>
                <a:gd name="T10" fmla="*/ 175 w 175"/>
                <a:gd name="T11" fmla="*/ 79 h 156"/>
              </a:gdLst>
              <a:ahLst/>
              <a:cxnLst>
                <a:cxn ang="0">
                  <a:pos x="T0" y="T1"/>
                </a:cxn>
                <a:cxn ang="0">
                  <a:pos x="T2" y="T3"/>
                </a:cxn>
                <a:cxn ang="0">
                  <a:pos x="T4" y="T5"/>
                </a:cxn>
                <a:cxn ang="0">
                  <a:pos x="T6" y="T7"/>
                </a:cxn>
                <a:cxn ang="0">
                  <a:pos x="T8" y="T9"/>
                </a:cxn>
                <a:cxn ang="0">
                  <a:pos x="T10" y="T11"/>
                </a:cxn>
              </a:cxnLst>
              <a:rect l="0" t="0" r="r" b="b"/>
              <a:pathLst>
                <a:path w="175" h="156">
                  <a:moveTo>
                    <a:pt x="175" y="79"/>
                  </a:moveTo>
                  <a:lnTo>
                    <a:pt x="83" y="0"/>
                  </a:lnTo>
                  <a:lnTo>
                    <a:pt x="0" y="73"/>
                  </a:lnTo>
                  <a:lnTo>
                    <a:pt x="6" y="92"/>
                  </a:lnTo>
                  <a:lnTo>
                    <a:pt x="83" y="156"/>
                  </a:lnTo>
                  <a:lnTo>
                    <a:pt x="175"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1" name="Freeform 38"/>
            <p:cNvSpPr/>
            <p:nvPr/>
          </p:nvSpPr>
          <p:spPr bwMode="auto">
            <a:xfrm>
              <a:off x="6538913" y="3109913"/>
              <a:ext cx="293688" cy="247650"/>
            </a:xfrm>
            <a:custGeom>
              <a:avLst/>
              <a:gdLst>
                <a:gd name="T0" fmla="*/ 92 w 185"/>
                <a:gd name="T1" fmla="*/ 0 h 156"/>
                <a:gd name="T2" fmla="*/ 0 w 185"/>
                <a:gd name="T3" fmla="*/ 79 h 156"/>
                <a:gd name="T4" fmla="*/ 92 w 185"/>
                <a:gd name="T5" fmla="*/ 156 h 156"/>
                <a:gd name="T6" fmla="*/ 185 w 185"/>
                <a:gd name="T7" fmla="*/ 79 h 156"/>
                <a:gd name="T8" fmla="*/ 92 w 185"/>
                <a:gd name="T9" fmla="*/ 0 h 156"/>
              </a:gdLst>
              <a:ahLst/>
              <a:cxnLst>
                <a:cxn ang="0">
                  <a:pos x="T0" y="T1"/>
                </a:cxn>
                <a:cxn ang="0">
                  <a:pos x="T2" y="T3"/>
                </a:cxn>
                <a:cxn ang="0">
                  <a:pos x="T4" y="T5"/>
                </a:cxn>
                <a:cxn ang="0">
                  <a:pos x="T6" y="T7"/>
                </a:cxn>
                <a:cxn ang="0">
                  <a:pos x="T8" y="T9"/>
                </a:cxn>
              </a:cxnLst>
              <a:rect l="0" t="0" r="r" b="b"/>
              <a:pathLst>
                <a:path w="185" h="156">
                  <a:moveTo>
                    <a:pt x="92" y="0"/>
                  </a:moveTo>
                  <a:lnTo>
                    <a:pt x="0" y="79"/>
                  </a:lnTo>
                  <a:lnTo>
                    <a:pt x="92" y="156"/>
                  </a:lnTo>
                  <a:lnTo>
                    <a:pt x="185" y="79"/>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2" name="Freeform 39"/>
            <p:cNvSpPr/>
            <p:nvPr/>
          </p:nvSpPr>
          <p:spPr bwMode="auto">
            <a:xfrm>
              <a:off x="6923088" y="3109913"/>
              <a:ext cx="276225" cy="247650"/>
            </a:xfrm>
            <a:custGeom>
              <a:avLst/>
              <a:gdLst>
                <a:gd name="T0" fmla="*/ 0 w 174"/>
                <a:gd name="T1" fmla="*/ 79 h 156"/>
                <a:gd name="T2" fmla="*/ 93 w 174"/>
                <a:gd name="T3" fmla="*/ 156 h 156"/>
                <a:gd name="T4" fmla="*/ 168 w 174"/>
                <a:gd name="T5" fmla="*/ 94 h 156"/>
                <a:gd name="T6" fmla="*/ 174 w 174"/>
                <a:gd name="T7" fmla="*/ 71 h 156"/>
                <a:gd name="T8" fmla="*/ 93 w 174"/>
                <a:gd name="T9" fmla="*/ 0 h 156"/>
                <a:gd name="T10" fmla="*/ 0 w 174"/>
                <a:gd name="T11" fmla="*/ 79 h 156"/>
              </a:gdLst>
              <a:ahLst/>
              <a:cxnLst>
                <a:cxn ang="0">
                  <a:pos x="T0" y="T1"/>
                </a:cxn>
                <a:cxn ang="0">
                  <a:pos x="T2" y="T3"/>
                </a:cxn>
                <a:cxn ang="0">
                  <a:pos x="T4" y="T5"/>
                </a:cxn>
                <a:cxn ang="0">
                  <a:pos x="T6" y="T7"/>
                </a:cxn>
                <a:cxn ang="0">
                  <a:pos x="T8" y="T9"/>
                </a:cxn>
                <a:cxn ang="0">
                  <a:pos x="T10" y="T11"/>
                </a:cxn>
              </a:cxnLst>
              <a:rect l="0" t="0" r="r" b="b"/>
              <a:pathLst>
                <a:path w="174" h="156">
                  <a:moveTo>
                    <a:pt x="0" y="79"/>
                  </a:moveTo>
                  <a:lnTo>
                    <a:pt x="93" y="156"/>
                  </a:lnTo>
                  <a:lnTo>
                    <a:pt x="168" y="94"/>
                  </a:lnTo>
                  <a:lnTo>
                    <a:pt x="174" y="71"/>
                  </a:lnTo>
                  <a:lnTo>
                    <a:pt x="93" y="0"/>
                  </a:lnTo>
                  <a:lnTo>
                    <a:pt x="0"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3" name="Freeform 40"/>
            <p:cNvSpPr/>
            <p:nvPr/>
          </p:nvSpPr>
          <p:spPr bwMode="auto">
            <a:xfrm>
              <a:off x="6923088" y="3109913"/>
              <a:ext cx="276225" cy="247650"/>
            </a:xfrm>
            <a:custGeom>
              <a:avLst/>
              <a:gdLst>
                <a:gd name="T0" fmla="*/ 0 w 174"/>
                <a:gd name="T1" fmla="*/ 79 h 156"/>
                <a:gd name="T2" fmla="*/ 93 w 174"/>
                <a:gd name="T3" fmla="*/ 156 h 156"/>
                <a:gd name="T4" fmla="*/ 168 w 174"/>
                <a:gd name="T5" fmla="*/ 94 h 156"/>
                <a:gd name="T6" fmla="*/ 174 w 174"/>
                <a:gd name="T7" fmla="*/ 71 h 156"/>
                <a:gd name="T8" fmla="*/ 93 w 174"/>
                <a:gd name="T9" fmla="*/ 0 h 156"/>
                <a:gd name="T10" fmla="*/ 0 w 174"/>
                <a:gd name="T11" fmla="*/ 79 h 156"/>
              </a:gdLst>
              <a:ahLst/>
              <a:cxnLst>
                <a:cxn ang="0">
                  <a:pos x="T0" y="T1"/>
                </a:cxn>
                <a:cxn ang="0">
                  <a:pos x="T2" y="T3"/>
                </a:cxn>
                <a:cxn ang="0">
                  <a:pos x="T4" y="T5"/>
                </a:cxn>
                <a:cxn ang="0">
                  <a:pos x="T6" y="T7"/>
                </a:cxn>
                <a:cxn ang="0">
                  <a:pos x="T8" y="T9"/>
                </a:cxn>
                <a:cxn ang="0">
                  <a:pos x="T10" y="T11"/>
                </a:cxn>
              </a:cxnLst>
              <a:rect l="0" t="0" r="r" b="b"/>
              <a:pathLst>
                <a:path w="174" h="156">
                  <a:moveTo>
                    <a:pt x="0" y="79"/>
                  </a:moveTo>
                  <a:lnTo>
                    <a:pt x="93" y="156"/>
                  </a:lnTo>
                  <a:lnTo>
                    <a:pt x="168" y="94"/>
                  </a:lnTo>
                  <a:lnTo>
                    <a:pt x="174" y="71"/>
                  </a:lnTo>
                  <a:lnTo>
                    <a:pt x="93" y="0"/>
                  </a:lnTo>
                  <a:lnTo>
                    <a:pt x="0"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4" name="Freeform 41"/>
            <p:cNvSpPr/>
            <p:nvPr/>
          </p:nvSpPr>
          <p:spPr bwMode="auto">
            <a:xfrm>
              <a:off x="6080126" y="2955925"/>
              <a:ext cx="176213" cy="214313"/>
            </a:xfrm>
            <a:custGeom>
              <a:avLst/>
              <a:gdLst>
                <a:gd name="T0" fmla="*/ 19 w 111"/>
                <a:gd name="T1" fmla="*/ 0 h 135"/>
                <a:gd name="T2" fmla="*/ 0 w 111"/>
                <a:gd name="T3" fmla="*/ 18 h 135"/>
                <a:gd name="T4" fmla="*/ 43 w 111"/>
                <a:gd name="T5" fmla="*/ 135 h 135"/>
                <a:gd name="T6" fmla="*/ 111 w 111"/>
                <a:gd name="T7" fmla="*/ 80 h 135"/>
                <a:gd name="T8" fmla="*/ 19 w 111"/>
                <a:gd name="T9" fmla="*/ 0 h 135"/>
              </a:gdLst>
              <a:ahLst/>
              <a:cxnLst>
                <a:cxn ang="0">
                  <a:pos x="T0" y="T1"/>
                </a:cxn>
                <a:cxn ang="0">
                  <a:pos x="T2" y="T3"/>
                </a:cxn>
                <a:cxn ang="0">
                  <a:pos x="T4" y="T5"/>
                </a:cxn>
                <a:cxn ang="0">
                  <a:pos x="T6" y="T7"/>
                </a:cxn>
                <a:cxn ang="0">
                  <a:pos x="T8" y="T9"/>
                </a:cxn>
              </a:cxnLst>
              <a:rect l="0" t="0" r="r" b="b"/>
              <a:pathLst>
                <a:path w="111" h="135">
                  <a:moveTo>
                    <a:pt x="19" y="0"/>
                  </a:moveTo>
                  <a:lnTo>
                    <a:pt x="0" y="18"/>
                  </a:lnTo>
                  <a:lnTo>
                    <a:pt x="43" y="135"/>
                  </a:lnTo>
                  <a:lnTo>
                    <a:pt x="111" y="80"/>
                  </a:lnTo>
                  <a:lnTo>
                    <a:pt x="19"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5" name="Freeform 42"/>
            <p:cNvSpPr/>
            <p:nvPr/>
          </p:nvSpPr>
          <p:spPr bwMode="auto">
            <a:xfrm>
              <a:off x="6348413" y="2955925"/>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6" name="Freeform 43"/>
            <p:cNvSpPr/>
            <p:nvPr/>
          </p:nvSpPr>
          <p:spPr bwMode="auto">
            <a:xfrm>
              <a:off x="6348413" y="2955925"/>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7" name="Freeform 44"/>
            <p:cNvSpPr/>
            <p:nvPr/>
          </p:nvSpPr>
          <p:spPr bwMode="auto">
            <a:xfrm>
              <a:off x="6732588" y="2955925"/>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8" name="Freeform 45"/>
            <p:cNvSpPr/>
            <p:nvPr/>
          </p:nvSpPr>
          <p:spPr bwMode="auto">
            <a:xfrm>
              <a:off x="6732588" y="2955925"/>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9" name="Freeform 46"/>
            <p:cNvSpPr/>
            <p:nvPr/>
          </p:nvSpPr>
          <p:spPr bwMode="auto">
            <a:xfrm>
              <a:off x="7115176" y="2955925"/>
              <a:ext cx="173038" cy="214313"/>
            </a:xfrm>
            <a:custGeom>
              <a:avLst/>
              <a:gdLst>
                <a:gd name="T0" fmla="*/ 0 w 109"/>
                <a:gd name="T1" fmla="*/ 80 h 135"/>
                <a:gd name="T2" fmla="*/ 66 w 109"/>
                <a:gd name="T3" fmla="*/ 135 h 135"/>
                <a:gd name="T4" fmla="*/ 109 w 109"/>
                <a:gd name="T5" fmla="*/ 15 h 135"/>
                <a:gd name="T6" fmla="*/ 92 w 109"/>
                <a:gd name="T7" fmla="*/ 0 h 135"/>
                <a:gd name="T8" fmla="*/ 0 w 109"/>
                <a:gd name="T9" fmla="*/ 80 h 135"/>
              </a:gdLst>
              <a:ahLst/>
              <a:cxnLst>
                <a:cxn ang="0">
                  <a:pos x="T0" y="T1"/>
                </a:cxn>
                <a:cxn ang="0">
                  <a:pos x="T2" y="T3"/>
                </a:cxn>
                <a:cxn ang="0">
                  <a:pos x="T4" y="T5"/>
                </a:cxn>
                <a:cxn ang="0">
                  <a:pos x="T6" y="T7"/>
                </a:cxn>
                <a:cxn ang="0">
                  <a:pos x="T8" y="T9"/>
                </a:cxn>
              </a:cxnLst>
              <a:rect l="0" t="0" r="r" b="b"/>
              <a:pathLst>
                <a:path w="109" h="135">
                  <a:moveTo>
                    <a:pt x="0" y="80"/>
                  </a:moveTo>
                  <a:lnTo>
                    <a:pt x="66" y="135"/>
                  </a:lnTo>
                  <a:lnTo>
                    <a:pt x="109" y="15"/>
                  </a:lnTo>
                  <a:lnTo>
                    <a:pt x="92"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0" name="Freeform 47"/>
            <p:cNvSpPr/>
            <p:nvPr/>
          </p:nvSpPr>
          <p:spPr bwMode="auto">
            <a:xfrm>
              <a:off x="7115176" y="2955925"/>
              <a:ext cx="173038" cy="214313"/>
            </a:xfrm>
            <a:custGeom>
              <a:avLst/>
              <a:gdLst>
                <a:gd name="T0" fmla="*/ 0 w 109"/>
                <a:gd name="T1" fmla="*/ 80 h 135"/>
                <a:gd name="T2" fmla="*/ 66 w 109"/>
                <a:gd name="T3" fmla="*/ 135 h 135"/>
                <a:gd name="T4" fmla="*/ 109 w 109"/>
                <a:gd name="T5" fmla="*/ 15 h 135"/>
                <a:gd name="T6" fmla="*/ 92 w 109"/>
                <a:gd name="T7" fmla="*/ 0 h 135"/>
                <a:gd name="T8" fmla="*/ 0 w 109"/>
                <a:gd name="T9" fmla="*/ 80 h 135"/>
              </a:gdLst>
              <a:ahLst/>
              <a:cxnLst>
                <a:cxn ang="0">
                  <a:pos x="T0" y="T1"/>
                </a:cxn>
                <a:cxn ang="0">
                  <a:pos x="T2" y="T3"/>
                </a:cxn>
                <a:cxn ang="0">
                  <a:pos x="T4" y="T5"/>
                </a:cxn>
                <a:cxn ang="0">
                  <a:pos x="T6" y="T7"/>
                </a:cxn>
                <a:cxn ang="0">
                  <a:pos x="T8" y="T9"/>
                </a:cxn>
              </a:cxnLst>
              <a:rect l="0" t="0" r="r" b="b"/>
              <a:pathLst>
                <a:path w="109" h="135">
                  <a:moveTo>
                    <a:pt x="0" y="80"/>
                  </a:moveTo>
                  <a:lnTo>
                    <a:pt x="66" y="135"/>
                  </a:lnTo>
                  <a:lnTo>
                    <a:pt x="109" y="15"/>
                  </a:lnTo>
                  <a:lnTo>
                    <a:pt x="92"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1" name="Freeform 48"/>
            <p:cNvSpPr/>
            <p:nvPr/>
          </p:nvSpPr>
          <p:spPr bwMode="auto">
            <a:xfrm>
              <a:off x="6056313" y="2919413"/>
              <a:ext cx="6350" cy="9525"/>
            </a:xfrm>
            <a:custGeom>
              <a:avLst/>
              <a:gdLst>
                <a:gd name="T0" fmla="*/ 0 w 4"/>
                <a:gd name="T1" fmla="*/ 0 h 6"/>
                <a:gd name="T2" fmla="*/ 2 w 4"/>
                <a:gd name="T3" fmla="*/ 6 h 6"/>
                <a:gd name="T4" fmla="*/ 4 w 4"/>
                <a:gd name="T5" fmla="*/ 2 h 6"/>
                <a:gd name="T6" fmla="*/ 0 w 4"/>
                <a:gd name="T7" fmla="*/ 0 h 6"/>
              </a:gdLst>
              <a:ahLst/>
              <a:cxnLst>
                <a:cxn ang="0">
                  <a:pos x="T0" y="T1"/>
                </a:cxn>
                <a:cxn ang="0">
                  <a:pos x="T2" y="T3"/>
                </a:cxn>
                <a:cxn ang="0">
                  <a:pos x="T4" y="T5"/>
                </a:cxn>
                <a:cxn ang="0">
                  <a:pos x="T6" y="T7"/>
                </a:cxn>
              </a:cxnLst>
              <a:rect l="0" t="0" r="r" b="b"/>
              <a:pathLst>
                <a:path w="4" h="6">
                  <a:moveTo>
                    <a:pt x="0" y="0"/>
                  </a:moveTo>
                  <a:lnTo>
                    <a:pt x="2" y="6"/>
                  </a:lnTo>
                  <a:lnTo>
                    <a:pt x="4" y="2"/>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2" name="Freeform 49"/>
            <p:cNvSpPr/>
            <p:nvPr/>
          </p:nvSpPr>
          <p:spPr bwMode="auto">
            <a:xfrm>
              <a:off x="6154738" y="2800350"/>
              <a:ext cx="292100" cy="247650"/>
            </a:xfrm>
            <a:custGeom>
              <a:avLst/>
              <a:gdLst>
                <a:gd name="T0" fmla="*/ 92 w 184"/>
                <a:gd name="T1" fmla="*/ 0 h 156"/>
                <a:gd name="T2" fmla="*/ 0 w 184"/>
                <a:gd name="T3" fmla="*/ 77 h 156"/>
                <a:gd name="T4" fmla="*/ 92 w 184"/>
                <a:gd name="T5" fmla="*/ 156 h 156"/>
                <a:gd name="T6" fmla="*/ 184 w 184"/>
                <a:gd name="T7" fmla="*/ 77 h 156"/>
                <a:gd name="T8" fmla="*/ 92 w 184"/>
                <a:gd name="T9" fmla="*/ 0 h 156"/>
              </a:gdLst>
              <a:ahLst/>
              <a:cxnLst>
                <a:cxn ang="0">
                  <a:pos x="T0" y="T1"/>
                </a:cxn>
                <a:cxn ang="0">
                  <a:pos x="T2" y="T3"/>
                </a:cxn>
                <a:cxn ang="0">
                  <a:pos x="T4" y="T5"/>
                </a:cxn>
                <a:cxn ang="0">
                  <a:pos x="T6" y="T7"/>
                </a:cxn>
                <a:cxn ang="0">
                  <a:pos x="T8" y="T9"/>
                </a:cxn>
              </a:cxnLst>
              <a:rect l="0" t="0" r="r" b="b"/>
              <a:pathLst>
                <a:path w="184" h="156">
                  <a:moveTo>
                    <a:pt x="92" y="0"/>
                  </a:moveTo>
                  <a:lnTo>
                    <a:pt x="0" y="77"/>
                  </a:lnTo>
                  <a:lnTo>
                    <a:pt x="92" y="156"/>
                  </a:lnTo>
                  <a:lnTo>
                    <a:pt x="184" y="77"/>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3" name="Freeform 50"/>
            <p:cNvSpPr/>
            <p:nvPr/>
          </p:nvSpPr>
          <p:spPr bwMode="auto">
            <a:xfrm>
              <a:off x="6154738" y="2800350"/>
              <a:ext cx="292100" cy="247650"/>
            </a:xfrm>
            <a:custGeom>
              <a:avLst/>
              <a:gdLst>
                <a:gd name="T0" fmla="*/ 92 w 184"/>
                <a:gd name="T1" fmla="*/ 0 h 156"/>
                <a:gd name="T2" fmla="*/ 0 w 184"/>
                <a:gd name="T3" fmla="*/ 77 h 156"/>
                <a:gd name="T4" fmla="*/ 92 w 184"/>
                <a:gd name="T5" fmla="*/ 156 h 156"/>
                <a:gd name="T6" fmla="*/ 184 w 184"/>
                <a:gd name="T7" fmla="*/ 77 h 156"/>
                <a:gd name="T8" fmla="*/ 92 w 184"/>
                <a:gd name="T9" fmla="*/ 0 h 156"/>
              </a:gdLst>
              <a:ahLst/>
              <a:cxnLst>
                <a:cxn ang="0">
                  <a:pos x="T0" y="T1"/>
                </a:cxn>
                <a:cxn ang="0">
                  <a:pos x="T2" y="T3"/>
                </a:cxn>
                <a:cxn ang="0">
                  <a:pos x="T4" y="T5"/>
                </a:cxn>
                <a:cxn ang="0">
                  <a:pos x="T6" y="T7"/>
                </a:cxn>
                <a:cxn ang="0">
                  <a:pos x="T8" y="T9"/>
                </a:cxn>
              </a:cxnLst>
              <a:rect l="0" t="0" r="r" b="b"/>
              <a:pathLst>
                <a:path w="184" h="156">
                  <a:moveTo>
                    <a:pt x="92" y="0"/>
                  </a:moveTo>
                  <a:lnTo>
                    <a:pt x="0" y="77"/>
                  </a:lnTo>
                  <a:lnTo>
                    <a:pt x="92" y="156"/>
                  </a:lnTo>
                  <a:lnTo>
                    <a:pt x="184" y="7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4" name="Freeform 51"/>
            <p:cNvSpPr/>
            <p:nvPr/>
          </p:nvSpPr>
          <p:spPr bwMode="auto">
            <a:xfrm>
              <a:off x="6538913" y="28003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5" name="Freeform 52"/>
            <p:cNvSpPr/>
            <p:nvPr/>
          </p:nvSpPr>
          <p:spPr bwMode="auto">
            <a:xfrm>
              <a:off x="6538913" y="28003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6" name="Freeform 53"/>
            <p:cNvSpPr/>
            <p:nvPr/>
          </p:nvSpPr>
          <p:spPr bwMode="auto">
            <a:xfrm>
              <a:off x="6923088" y="2800350"/>
              <a:ext cx="293688" cy="247650"/>
            </a:xfrm>
            <a:custGeom>
              <a:avLst/>
              <a:gdLst>
                <a:gd name="T0" fmla="*/ 93 w 185"/>
                <a:gd name="T1" fmla="*/ 156 h 156"/>
                <a:gd name="T2" fmla="*/ 185 w 185"/>
                <a:gd name="T3" fmla="*/ 77 h 156"/>
                <a:gd name="T4" fmla="*/ 93 w 185"/>
                <a:gd name="T5" fmla="*/ 0 h 156"/>
                <a:gd name="T6" fmla="*/ 0 w 185"/>
                <a:gd name="T7" fmla="*/ 77 h 156"/>
                <a:gd name="T8" fmla="*/ 93 w 185"/>
                <a:gd name="T9" fmla="*/ 156 h 156"/>
              </a:gdLst>
              <a:ahLst/>
              <a:cxnLst>
                <a:cxn ang="0">
                  <a:pos x="T0" y="T1"/>
                </a:cxn>
                <a:cxn ang="0">
                  <a:pos x="T2" y="T3"/>
                </a:cxn>
                <a:cxn ang="0">
                  <a:pos x="T4" y="T5"/>
                </a:cxn>
                <a:cxn ang="0">
                  <a:pos x="T6" y="T7"/>
                </a:cxn>
                <a:cxn ang="0">
                  <a:pos x="T8" y="T9"/>
                </a:cxn>
              </a:cxnLst>
              <a:rect l="0" t="0" r="r" b="b"/>
              <a:pathLst>
                <a:path w="185" h="156">
                  <a:moveTo>
                    <a:pt x="93" y="156"/>
                  </a:moveTo>
                  <a:lnTo>
                    <a:pt x="185" y="77"/>
                  </a:lnTo>
                  <a:lnTo>
                    <a:pt x="93" y="0"/>
                  </a:lnTo>
                  <a:lnTo>
                    <a:pt x="0" y="77"/>
                  </a:lnTo>
                  <a:lnTo>
                    <a:pt x="93"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7" name="Freeform 54"/>
            <p:cNvSpPr/>
            <p:nvPr/>
          </p:nvSpPr>
          <p:spPr bwMode="auto">
            <a:xfrm>
              <a:off x="6923088" y="2800350"/>
              <a:ext cx="293688" cy="247650"/>
            </a:xfrm>
            <a:custGeom>
              <a:avLst/>
              <a:gdLst>
                <a:gd name="T0" fmla="*/ 93 w 185"/>
                <a:gd name="T1" fmla="*/ 156 h 156"/>
                <a:gd name="T2" fmla="*/ 185 w 185"/>
                <a:gd name="T3" fmla="*/ 77 h 156"/>
                <a:gd name="T4" fmla="*/ 93 w 185"/>
                <a:gd name="T5" fmla="*/ 0 h 156"/>
                <a:gd name="T6" fmla="*/ 0 w 185"/>
                <a:gd name="T7" fmla="*/ 77 h 156"/>
                <a:gd name="T8" fmla="*/ 93 w 185"/>
                <a:gd name="T9" fmla="*/ 156 h 156"/>
              </a:gdLst>
              <a:ahLst/>
              <a:cxnLst>
                <a:cxn ang="0">
                  <a:pos x="T0" y="T1"/>
                </a:cxn>
                <a:cxn ang="0">
                  <a:pos x="T2" y="T3"/>
                </a:cxn>
                <a:cxn ang="0">
                  <a:pos x="T4" y="T5"/>
                </a:cxn>
                <a:cxn ang="0">
                  <a:pos x="T6" y="T7"/>
                </a:cxn>
                <a:cxn ang="0">
                  <a:pos x="T8" y="T9"/>
                </a:cxn>
              </a:cxnLst>
              <a:rect l="0" t="0" r="r" b="b"/>
              <a:pathLst>
                <a:path w="185" h="156">
                  <a:moveTo>
                    <a:pt x="93" y="156"/>
                  </a:moveTo>
                  <a:lnTo>
                    <a:pt x="185" y="77"/>
                  </a:lnTo>
                  <a:lnTo>
                    <a:pt x="93" y="0"/>
                  </a:lnTo>
                  <a:lnTo>
                    <a:pt x="0" y="77"/>
                  </a:lnTo>
                  <a:lnTo>
                    <a:pt x="93" y="1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8" name="Freeform 55"/>
            <p:cNvSpPr/>
            <p:nvPr/>
          </p:nvSpPr>
          <p:spPr bwMode="auto">
            <a:xfrm>
              <a:off x="7308851" y="2922588"/>
              <a:ext cx="3175" cy="3175"/>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0"/>
                  </a:lnTo>
                  <a:lnTo>
                    <a:pt x="0" y="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9" name="Freeform 56"/>
            <p:cNvSpPr/>
            <p:nvPr/>
          </p:nvSpPr>
          <p:spPr bwMode="auto">
            <a:xfrm>
              <a:off x="7308851" y="2922588"/>
              <a:ext cx="3175" cy="3175"/>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0" name="Freeform 57"/>
            <p:cNvSpPr/>
            <p:nvPr/>
          </p:nvSpPr>
          <p:spPr bwMode="auto">
            <a:xfrm>
              <a:off x="5991226" y="2647950"/>
              <a:ext cx="265113" cy="247650"/>
            </a:xfrm>
            <a:custGeom>
              <a:avLst/>
              <a:gdLst>
                <a:gd name="T0" fmla="*/ 167 w 167"/>
                <a:gd name="T1" fmla="*/ 77 h 156"/>
                <a:gd name="T2" fmla="*/ 75 w 167"/>
                <a:gd name="T3" fmla="*/ 0 h 156"/>
                <a:gd name="T4" fmla="*/ 0 w 167"/>
                <a:gd name="T5" fmla="*/ 62 h 156"/>
                <a:gd name="T6" fmla="*/ 17 w 167"/>
                <a:gd name="T7" fmla="*/ 107 h 156"/>
                <a:gd name="T8" fmla="*/ 75 w 167"/>
                <a:gd name="T9" fmla="*/ 156 h 156"/>
                <a:gd name="T10" fmla="*/ 167 w 167"/>
                <a:gd name="T11" fmla="*/ 77 h 156"/>
              </a:gdLst>
              <a:ahLst/>
              <a:cxnLst>
                <a:cxn ang="0">
                  <a:pos x="T0" y="T1"/>
                </a:cxn>
                <a:cxn ang="0">
                  <a:pos x="T2" y="T3"/>
                </a:cxn>
                <a:cxn ang="0">
                  <a:pos x="T4" y="T5"/>
                </a:cxn>
                <a:cxn ang="0">
                  <a:pos x="T6" y="T7"/>
                </a:cxn>
                <a:cxn ang="0">
                  <a:pos x="T8" y="T9"/>
                </a:cxn>
                <a:cxn ang="0">
                  <a:pos x="T10" y="T11"/>
                </a:cxn>
              </a:cxnLst>
              <a:rect l="0" t="0" r="r" b="b"/>
              <a:pathLst>
                <a:path w="167" h="156">
                  <a:moveTo>
                    <a:pt x="167" y="77"/>
                  </a:moveTo>
                  <a:lnTo>
                    <a:pt x="75" y="0"/>
                  </a:lnTo>
                  <a:lnTo>
                    <a:pt x="0" y="62"/>
                  </a:lnTo>
                  <a:lnTo>
                    <a:pt x="17" y="107"/>
                  </a:lnTo>
                  <a:lnTo>
                    <a:pt x="75" y="156"/>
                  </a:lnTo>
                  <a:lnTo>
                    <a:pt x="167"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1" name="Freeform 58"/>
            <p:cNvSpPr/>
            <p:nvPr/>
          </p:nvSpPr>
          <p:spPr bwMode="auto">
            <a:xfrm>
              <a:off x="5991226" y="2647950"/>
              <a:ext cx="265113" cy="247650"/>
            </a:xfrm>
            <a:custGeom>
              <a:avLst/>
              <a:gdLst>
                <a:gd name="T0" fmla="*/ 167 w 167"/>
                <a:gd name="T1" fmla="*/ 77 h 156"/>
                <a:gd name="T2" fmla="*/ 75 w 167"/>
                <a:gd name="T3" fmla="*/ 0 h 156"/>
                <a:gd name="T4" fmla="*/ 0 w 167"/>
                <a:gd name="T5" fmla="*/ 62 h 156"/>
                <a:gd name="T6" fmla="*/ 17 w 167"/>
                <a:gd name="T7" fmla="*/ 107 h 156"/>
                <a:gd name="T8" fmla="*/ 75 w 167"/>
                <a:gd name="T9" fmla="*/ 156 h 156"/>
                <a:gd name="T10" fmla="*/ 167 w 167"/>
                <a:gd name="T11" fmla="*/ 77 h 156"/>
              </a:gdLst>
              <a:ahLst/>
              <a:cxnLst>
                <a:cxn ang="0">
                  <a:pos x="T0" y="T1"/>
                </a:cxn>
                <a:cxn ang="0">
                  <a:pos x="T2" y="T3"/>
                </a:cxn>
                <a:cxn ang="0">
                  <a:pos x="T4" y="T5"/>
                </a:cxn>
                <a:cxn ang="0">
                  <a:pos x="T6" y="T7"/>
                </a:cxn>
                <a:cxn ang="0">
                  <a:pos x="T8" y="T9"/>
                </a:cxn>
                <a:cxn ang="0">
                  <a:pos x="T10" y="T11"/>
                </a:cxn>
              </a:cxnLst>
              <a:rect l="0" t="0" r="r" b="b"/>
              <a:pathLst>
                <a:path w="167" h="156">
                  <a:moveTo>
                    <a:pt x="167" y="77"/>
                  </a:moveTo>
                  <a:lnTo>
                    <a:pt x="75" y="0"/>
                  </a:lnTo>
                  <a:lnTo>
                    <a:pt x="0" y="62"/>
                  </a:lnTo>
                  <a:lnTo>
                    <a:pt x="17" y="107"/>
                  </a:lnTo>
                  <a:lnTo>
                    <a:pt x="75" y="156"/>
                  </a:lnTo>
                  <a:lnTo>
                    <a:pt x="167"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2" name="Freeform 59"/>
            <p:cNvSpPr/>
            <p:nvPr/>
          </p:nvSpPr>
          <p:spPr bwMode="auto">
            <a:xfrm>
              <a:off x="6348413" y="2647950"/>
              <a:ext cx="288925" cy="247650"/>
            </a:xfrm>
            <a:custGeom>
              <a:avLst/>
              <a:gdLst>
                <a:gd name="T0" fmla="*/ 182 w 182"/>
                <a:gd name="T1" fmla="*/ 77 h 156"/>
                <a:gd name="T2" fmla="*/ 92 w 182"/>
                <a:gd name="T3" fmla="*/ 0 h 156"/>
                <a:gd name="T4" fmla="*/ 0 w 182"/>
                <a:gd name="T5" fmla="*/ 77 h 156"/>
                <a:gd name="T6" fmla="*/ 92 w 182"/>
                <a:gd name="T7" fmla="*/ 156 h 156"/>
                <a:gd name="T8" fmla="*/ 182 w 182"/>
                <a:gd name="T9" fmla="*/ 77 h 156"/>
              </a:gdLst>
              <a:ahLst/>
              <a:cxnLst>
                <a:cxn ang="0">
                  <a:pos x="T0" y="T1"/>
                </a:cxn>
                <a:cxn ang="0">
                  <a:pos x="T2" y="T3"/>
                </a:cxn>
                <a:cxn ang="0">
                  <a:pos x="T4" y="T5"/>
                </a:cxn>
                <a:cxn ang="0">
                  <a:pos x="T6" y="T7"/>
                </a:cxn>
                <a:cxn ang="0">
                  <a:pos x="T8" y="T9"/>
                </a:cxn>
              </a:cxnLst>
              <a:rect l="0" t="0" r="r" b="b"/>
              <a:pathLst>
                <a:path w="182" h="156">
                  <a:moveTo>
                    <a:pt x="182" y="77"/>
                  </a:moveTo>
                  <a:lnTo>
                    <a:pt x="92" y="0"/>
                  </a:lnTo>
                  <a:lnTo>
                    <a:pt x="0" y="77"/>
                  </a:lnTo>
                  <a:lnTo>
                    <a:pt x="92" y="156"/>
                  </a:lnTo>
                  <a:lnTo>
                    <a:pt x="182"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3" name="Freeform 60"/>
            <p:cNvSpPr/>
            <p:nvPr/>
          </p:nvSpPr>
          <p:spPr bwMode="auto">
            <a:xfrm>
              <a:off x="6348413" y="2647950"/>
              <a:ext cx="288925" cy="247650"/>
            </a:xfrm>
            <a:custGeom>
              <a:avLst/>
              <a:gdLst>
                <a:gd name="T0" fmla="*/ 182 w 182"/>
                <a:gd name="T1" fmla="*/ 77 h 156"/>
                <a:gd name="T2" fmla="*/ 92 w 182"/>
                <a:gd name="T3" fmla="*/ 0 h 156"/>
                <a:gd name="T4" fmla="*/ 0 w 182"/>
                <a:gd name="T5" fmla="*/ 77 h 156"/>
                <a:gd name="T6" fmla="*/ 92 w 182"/>
                <a:gd name="T7" fmla="*/ 156 h 156"/>
                <a:gd name="T8" fmla="*/ 182 w 182"/>
                <a:gd name="T9" fmla="*/ 77 h 156"/>
              </a:gdLst>
              <a:ahLst/>
              <a:cxnLst>
                <a:cxn ang="0">
                  <a:pos x="T0" y="T1"/>
                </a:cxn>
                <a:cxn ang="0">
                  <a:pos x="T2" y="T3"/>
                </a:cxn>
                <a:cxn ang="0">
                  <a:pos x="T4" y="T5"/>
                </a:cxn>
                <a:cxn ang="0">
                  <a:pos x="T6" y="T7"/>
                </a:cxn>
                <a:cxn ang="0">
                  <a:pos x="T8" y="T9"/>
                </a:cxn>
              </a:cxnLst>
              <a:rect l="0" t="0" r="r" b="b"/>
              <a:pathLst>
                <a:path w="182" h="156">
                  <a:moveTo>
                    <a:pt x="182" y="77"/>
                  </a:moveTo>
                  <a:lnTo>
                    <a:pt x="92" y="0"/>
                  </a:lnTo>
                  <a:lnTo>
                    <a:pt x="0" y="77"/>
                  </a:lnTo>
                  <a:lnTo>
                    <a:pt x="92" y="156"/>
                  </a:lnTo>
                  <a:lnTo>
                    <a:pt x="182"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4" name="Freeform 61"/>
            <p:cNvSpPr/>
            <p:nvPr/>
          </p:nvSpPr>
          <p:spPr bwMode="auto">
            <a:xfrm>
              <a:off x="6732588" y="2647950"/>
              <a:ext cx="290513" cy="247650"/>
            </a:xfrm>
            <a:custGeom>
              <a:avLst/>
              <a:gdLst>
                <a:gd name="T0" fmla="*/ 183 w 183"/>
                <a:gd name="T1" fmla="*/ 77 h 156"/>
                <a:gd name="T2" fmla="*/ 90 w 183"/>
                <a:gd name="T3" fmla="*/ 0 h 156"/>
                <a:gd name="T4" fmla="*/ 0 w 183"/>
                <a:gd name="T5" fmla="*/ 77 h 156"/>
                <a:gd name="T6" fmla="*/ 90 w 183"/>
                <a:gd name="T7" fmla="*/ 156 h 156"/>
                <a:gd name="T8" fmla="*/ 183 w 183"/>
                <a:gd name="T9" fmla="*/ 77 h 156"/>
              </a:gdLst>
              <a:ahLst/>
              <a:cxnLst>
                <a:cxn ang="0">
                  <a:pos x="T0" y="T1"/>
                </a:cxn>
                <a:cxn ang="0">
                  <a:pos x="T2" y="T3"/>
                </a:cxn>
                <a:cxn ang="0">
                  <a:pos x="T4" y="T5"/>
                </a:cxn>
                <a:cxn ang="0">
                  <a:pos x="T6" y="T7"/>
                </a:cxn>
                <a:cxn ang="0">
                  <a:pos x="T8" y="T9"/>
                </a:cxn>
              </a:cxnLst>
              <a:rect l="0" t="0" r="r" b="b"/>
              <a:pathLst>
                <a:path w="183" h="156">
                  <a:moveTo>
                    <a:pt x="183" y="77"/>
                  </a:moveTo>
                  <a:lnTo>
                    <a:pt x="90" y="0"/>
                  </a:lnTo>
                  <a:lnTo>
                    <a:pt x="0" y="77"/>
                  </a:lnTo>
                  <a:lnTo>
                    <a:pt x="90" y="156"/>
                  </a:lnTo>
                  <a:lnTo>
                    <a:pt x="183"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5" name="Freeform 62"/>
            <p:cNvSpPr/>
            <p:nvPr/>
          </p:nvSpPr>
          <p:spPr bwMode="auto">
            <a:xfrm>
              <a:off x="6732588" y="2647950"/>
              <a:ext cx="290513" cy="247650"/>
            </a:xfrm>
            <a:custGeom>
              <a:avLst/>
              <a:gdLst>
                <a:gd name="T0" fmla="*/ 183 w 183"/>
                <a:gd name="T1" fmla="*/ 77 h 156"/>
                <a:gd name="T2" fmla="*/ 90 w 183"/>
                <a:gd name="T3" fmla="*/ 0 h 156"/>
                <a:gd name="T4" fmla="*/ 0 w 183"/>
                <a:gd name="T5" fmla="*/ 77 h 156"/>
                <a:gd name="T6" fmla="*/ 90 w 183"/>
                <a:gd name="T7" fmla="*/ 156 h 156"/>
                <a:gd name="T8" fmla="*/ 183 w 183"/>
                <a:gd name="T9" fmla="*/ 77 h 156"/>
              </a:gdLst>
              <a:ahLst/>
              <a:cxnLst>
                <a:cxn ang="0">
                  <a:pos x="T0" y="T1"/>
                </a:cxn>
                <a:cxn ang="0">
                  <a:pos x="T2" y="T3"/>
                </a:cxn>
                <a:cxn ang="0">
                  <a:pos x="T4" y="T5"/>
                </a:cxn>
                <a:cxn ang="0">
                  <a:pos x="T6" y="T7"/>
                </a:cxn>
                <a:cxn ang="0">
                  <a:pos x="T8" y="T9"/>
                </a:cxn>
              </a:cxnLst>
              <a:rect l="0" t="0" r="r" b="b"/>
              <a:pathLst>
                <a:path w="183" h="156">
                  <a:moveTo>
                    <a:pt x="183" y="77"/>
                  </a:moveTo>
                  <a:lnTo>
                    <a:pt x="90" y="0"/>
                  </a:lnTo>
                  <a:lnTo>
                    <a:pt x="0" y="77"/>
                  </a:lnTo>
                  <a:lnTo>
                    <a:pt x="90" y="156"/>
                  </a:lnTo>
                  <a:lnTo>
                    <a:pt x="183"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6" name="Freeform 63"/>
            <p:cNvSpPr/>
            <p:nvPr/>
          </p:nvSpPr>
          <p:spPr bwMode="auto">
            <a:xfrm>
              <a:off x="7115176" y="2647950"/>
              <a:ext cx="261938" cy="247650"/>
            </a:xfrm>
            <a:custGeom>
              <a:avLst/>
              <a:gdLst>
                <a:gd name="T0" fmla="*/ 0 w 165"/>
                <a:gd name="T1" fmla="*/ 77 h 156"/>
                <a:gd name="T2" fmla="*/ 92 w 165"/>
                <a:gd name="T3" fmla="*/ 156 h 156"/>
                <a:gd name="T4" fmla="*/ 145 w 165"/>
                <a:gd name="T5" fmla="*/ 109 h 156"/>
                <a:gd name="T6" fmla="*/ 165 w 165"/>
                <a:gd name="T7" fmla="*/ 59 h 156"/>
                <a:gd name="T8" fmla="*/ 92 w 165"/>
                <a:gd name="T9" fmla="*/ 0 h 156"/>
                <a:gd name="T10" fmla="*/ 0 w 165"/>
                <a:gd name="T11" fmla="*/ 77 h 156"/>
              </a:gdLst>
              <a:ahLst/>
              <a:cxnLst>
                <a:cxn ang="0">
                  <a:pos x="T0" y="T1"/>
                </a:cxn>
                <a:cxn ang="0">
                  <a:pos x="T2" y="T3"/>
                </a:cxn>
                <a:cxn ang="0">
                  <a:pos x="T4" y="T5"/>
                </a:cxn>
                <a:cxn ang="0">
                  <a:pos x="T6" y="T7"/>
                </a:cxn>
                <a:cxn ang="0">
                  <a:pos x="T8" y="T9"/>
                </a:cxn>
                <a:cxn ang="0">
                  <a:pos x="T10" y="T11"/>
                </a:cxn>
              </a:cxnLst>
              <a:rect l="0" t="0" r="r" b="b"/>
              <a:pathLst>
                <a:path w="165" h="156">
                  <a:moveTo>
                    <a:pt x="0" y="77"/>
                  </a:moveTo>
                  <a:lnTo>
                    <a:pt x="92" y="156"/>
                  </a:lnTo>
                  <a:lnTo>
                    <a:pt x="145" y="109"/>
                  </a:lnTo>
                  <a:lnTo>
                    <a:pt x="165" y="59"/>
                  </a:lnTo>
                  <a:lnTo>
                    <a:pt x="92"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7" name="Freeform 64"/>
            <p:cNvSpPr/>
            <p:nvPr/>
          </p:nvSpPr>
          <p:spPr bwMode="auto">
            <a:xfrm>
              <a:off x="7115176" y="2647950"/>
              <a:ext cx="261938" cy="247650"/>
            </a:xfrm>
            <a:custGeom>
              <a:avLst/>
              <a:gdLst>
                <a:gd name="T0" fmla="*/ 0 w 165"/>
                <a:gd name="T1" fmla="*/ 77 h 156"/>
                <a:gd name="T2" fmla="*/ 92 w 165"/>
                <a:gd name="T3" fmla="*/ 156 h 156"/>
                <a:gd name="T4" fmla="*/ 145 w 165"/>
                <a:gd name="T5" fmla="*/ 109 h 156"/>
                <a:gd name="T6" fmla="*/ 165 w 165"/>
                <a:gd name="T7" fmla="*/ 59 h 156"/>
                <a:gd name="T8" fmla="*/ 92 w 165"/>
                <a:gd name="T9" fmla="*/ 0 h 156"/>
                <a:gd name="T10" fmla="*/ 0 w 165"/>
                <a:gd name="T11" fmla="*/ 77 h 156"/>
              </a:gdLst>
              <a:ahLst/>
              <a:cxnLst>
                <a:cxn ang="0">
                  <a:pos x="T0" y="T1"/>
                </a:cxn>
                <a:cxn ang="0">
                  <a:pos x="T2" y="T3"/>
                </a:cxn>
                <a:cxn ang="0">
                  <a:pos x="T4" y="T5"/>
                </a:cxn>
                <a:cxn ang="0">
                  <a:pos x="T6" y="T7"/>
                </a:cxn>
                <a:cxn ang="0">
                  <a:pos x="T8" y="T9"/>
                </a:cxn>
                <a:cxn ang="0">
                  <a:pos x="T10" y="T11"/>
                </a:cxn>
              </a:cxnLst>
              <a:rect l="0" t="0" r="r" b="b"/>
              <a:pathLst>
                <a:path w="165" h="156">
                  <a:moveTo>
                    <a:pt x="0" y="77"/>
                  </a:moveTo>
                  <a:lnTo>
                    <a:pt x="92" y="156"/>
                  </a:lnTo>
                  <a:lnTo>
                    <a:pt x="145" y="109"/>
                  </a:lnTo>
                  <a:lnTo>
                    <a:pt x="165" y="59"/>
                  </a:lnTo>
                  <a:lnTo>
                    <a:pt x="92"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8" name="Freeform 65"/>
            <p:cNvSpPr/>
            <p:nvPr/>
          </p:nvSpPr>
          <p:spPr bwMode="auto">
            <a:xfrm>
              <a:off x="5946776" y="2616200"/>
              <a:ext cx="112713" cy="74613"/>
            </a:xfrm>
            <a:custGeom>
              <a:avLst/>
              <a:gdLst>
                <a:gd name="T0" fmla="*/ 0 w 71"/>
                <a:gd name="T1" fmla="*/ 2 h 47"/>
                <a:gd name="T2" fmla="*/ 17 w 71"/>
                <a:gd name="T3" fmla="*/ 47 h 47"/>
                <a:gd name="T4" fmla="*/ 71 w 71"/>
                <a:gd name="T5" fmla="*/ 0 h 47"/>
                <a:gd name="T6" fmla="*/ 0 w 71"/>
                <a:gd name="T7" fmla="*/ 2 h 47"/>
              </a:gdLst>
              <a:ahLst/>
              <a:cxnLst>
                <a:cxn ang="0">
                  <a:pos x="T0" y="T1"/>
                </a:cxn>
                <a:cxn ang="0">
                  <a:pos x="T2" y="T3"/>
                </a:cxn>
                <a:cxn ang="0">
                  <a:pos x="T4" y="T5"/>
                </a:cxn>
                <a:cxn ang="0">
                  <a:pos x="T6" y="T7"/>
                </a:cxn>
              </a:cxnLst>
              <a:rect l="0" t="0" r="r" b="b"/>
              <a:pathLst>
                <a:path w="71" h="47">
                  <a:moveTo>
                    <a:pt x="0" y="2"/>
                  </a:moveTo>
                  <a:lnTo>
                    <a:pt x="17" y="47"/>
                  </a:lnTo>
                  <a:lnTo>
                    <a:pt x="71" y="0"/>
                  </a:lnTo>
                  <a:lnTo>
                    <a:pt x="0" y="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9" name="Freeform 66"/>
            <p:cNvSpPr/>
            <p:nvPr/>
          </p:nvSpPr>
          <p:spPr bwMode="auto">
            <a:xfrm>
              <a:off x="5946776" y="2616200"/>
              <a:ext cx="112713" cy="74613"/>
            </a:xfrm>
            <a:custGeom>
              <a:avLst/>
              <a:gdLst>
                <a:gd name="T0" fmla="*/ 0 w 71"/>
                <a:gd name="T1" fmla="*/ 2 h 47"/>
                <a:gd name="T2" fmla="*/ 17 w 71"/>
                <a:gd name="T3" fmla="*/ 47 h 47"/>
                <a:gd name="T4" fmla="*/ 71 w 71"/>
                <a:gd name="T5" fmla="*/ 0 h 47"/>
                <a:gd name="T6" fmla="*/ 0 w 71"/>
                <a:gd name="T7" fmla="*/ 2 h 47"/>
              </a:gdLst>
              <a:ahLst/>
              <a:cxnLst>
                <a:cxn ang="0">
                  <a:pos x="T0" y="T1"/>
                </a:cxn>
                <a:cxn ang="0">
                  <a:pos x="T2" y="T3"/>
                </a:cxn>
                <a:cxn ang="0">
                  <a:pos x="T4" y="T5"/>
                </a:cxn>
                <a:cxn ang="0">
                  <a:pos x="T6" y="T7"/>
                </a:cxn>
              </a:cxnLst>
              <a:rect l="0" t="0" r="r" b="b"/>
              <a:pathLst>
                <a:path w="71" h="47">
                  <a:moveTo>
                    <a:pt x="0" y="2"/>
                  </a:moveTo>
                  <a:lnTo>
                    <a:pt x="17" y="47"/>
                  </a:lnTo>
                  <a:lnTo>
                    <a:pt x="71"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0" name="Freeform 67"/>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1" name="Freeform 68"/>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2" name="Freeform 69"/>
            <p:cNvSpPr/>
            <p:nvPr/>
          </p:nvSpPr>
          <p:spPr bwMode="auto">
            <a:xfrm>
              <a:off x="6538913" y="2613025"/>
              <a:ext cx="293688" cy="125413"/>
            </a:xfrm>
            <a:custGeom>
              <a:avLst/>
              <a:gdLst>
                <a:gd name="T0" fmla="*/ 185 w 185"/>
                <a:gd name="T1" fmla="*/ 0 h 79"/>
                <a:gd name="T2" fmla="*/ 182 w 185"/>
                <a:gd name="T3" fmla="*/ 0 h 79"/>
                <a:gd name="T4" fmla="*/ 0 w 185"/>
                <a:gd name="T5" fmla="*/ 0 h 79"/>
                <a:gd name="T6" fmla="*/ 92 w 185"/>
                <a:gd name="T7" fmla="*/ 79 h 79"/>
                <a:gd name="T8" fmla="*/ 185 w 185"/>
                <a:gd name="T9" fmla="*/ 0 h 79"/>
              </a:gdLst>
              <a:ahLst/>
              <a:cxnLst>
                <a:cxn ang="0">
                  <a:pos x="T0" y="T1"/>
                </a:cxn>
                <a:cxn ang="0">
                  <a:pos x="T2" y="T3"/>
                </a:cxn>
                <a:cxn ang="0">
                  <a:pos x="T4" y="T5"/>
                </a:cxn>
                <a:cxn ang="0">
                  <a:pos x="T6" y="T7"/>
                </a:cxn>
                <a:cxn ang="0">
                  <a:pos x="T8" y="T9"/>
                </a:cxn>
              </a:cxnLst>
              <a:rect l="0" t="0" r="r" b="b"/>
              <a:pathLst>
                <a:path w="185" h="79">
                  <a:moveTo>
                    <a:pt x="185" y="0"/>
                  </a:moveTo>
                  <a:lnTo>
                    <a:pt x="182" y="0"/>
                  </a:lnTo>
                  <a:lnTo>
                    <a:pt x="0" y="0"/>
                  </a:lnTo>
                  <a:lnTo>
                    <a:pt x="92" y="79"/>
                  </a:lnTo>
                  <a:lnTo>
                    <a:pt x="185"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3" name="Freeform 70"/>
            <p:cNvSpPr/>
            <p:nvPr/>
          </p:nvSpPr>
          <p:spPr bwMode="auto">
            <a:xfrm>
              <a:off x="6538913" y="2613025"/>
              <a:ext cx="293688" cy="125413"/>
            </a:xfrm>
            <a:custGeom>
              <a:avLst/>
              <a:gdLst>
                <a:gd name="T0" fmla="*/ 185 w 185"/>
                <a:gd name="T1" fmla="*/ 0 h 79"/>
                <a:gd name="T2" fmla="*/ 182 w 185"/>
                <a:gd name="T3" fmla="*/ 0 h 79"/>
                <a:gd name="T4" fmla="*/ 0 w 185"/>
                <a:gd name="T5" fmla="*/ 0 h 79"/>
                <a:gd name="T6" fmla="*/ 92 w 185"/>
                <a:gd name="T7" fmla="*/ 79 h 79"/>
                <a:gd name="T8" fmla="*/ 185 w 185"/>
                <a:gd name="T9" fmla="*/ 0 h 79"/>
              </a:gdLst>
              <a:ahLst/>
              <a:cxnLst>
                <a:cxn ang="0">
                  <a:pos x="T0" y="T1"/>
                </a:cxn>
                <a:cxn ang="0">
                  <a:pos x="T2" y="T3"/>
                </a:cxn>
                <a:cxn ang="0">
                  <a:pos x="T4" y="T5"/>
                </a:cxn>
                <a:cxn ang="0">
                  <a:pos x="T6" y="T7"/>
                </a:cxn>
                <a:cxn ang="0">
                  <a:pos x="T8" y="T9"/>
                </a:cxn>
              </a:cxnLst>
              <a:rect l="0" t="0" r="r" b="b"/>
              <a:pathLst>
                <a:path w="185" h="79">
                  <a:moveTo>
                    <a:pt x="185" y="0"/>
                  </a:moveTo>
                  <a:lnTo>
                    <a:pt x="182" y="0"/>
                  </a:lnTo>
                  <a:lnTo>
                    <a:pt x="0" y="0"/>
                  </a:lnTo>
                  <a:lnTo>
                    <a:pt x="92" y="79"/>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4" name="Freeform 71"/>
            <p:cNvSpPr/>
            <p:nvPr/>
          </p:nvSpPr>
          <p:spPr bwMode="auto">
            <a:xfrm>
              <a:off x="6923088" y="2609850"/>
              <a:ext cx="293688" cy="128588"/>
            </a:xfrm>
            <a:custGeom>
              <a:avLst/>
              <a:gdLst>
                <a:gd name="T0" fmla="*/ 93 w 185"/>
                <a:gd name="T1" fmla="*/ 81 h 81"/>
                <a:gd name="T2" fmla="*/ 185 w 185"/>
                <a:gd name="T3" fmla="*/ 2 h 81"/>
                <a:gd name="T4" fmla="*/ 181 w 185"/>
                <a:gd name="T5" fmla="*/ 0 h 81"/>
                <a:gd name="T6" fmla="*/ 3 w 185"/>
                <a:gd name="T7" fmla="*/ 0 h 81"/>
                <a:gd name="T8" fmla="*/ 0 w 185"/>
                <a:gd name="T9" fmla="*/ 2 h 81"/>
                <a:gd name="T10" fmla="*/ 93 w 185"/>
                <a:gd name="T11" fmla="*/ 81 h 81"/>
              </a:gdLst>
              <a:ahLst/>
              <a:cxnLst>
                <a:cxn ang="0">
                  <a:pos x="T0" y="T1"/>
                </a:cxn>
                <a:cxn ang="0">
                  <a:pos x="T2" y="T3"/>
                </a:cxn>
                <a:cxn ang="0">
                  <a:pos x="T4" y="T5"/>
                </a:cxn>
                <a:cxn ang="0">
                  <a:pos x="T6" y="T7"/>
                </a:cxn>
                <a:cxn ang="0">
                  <a:pos x="T8" y="T9"/>
                </a:cxn>
                <a:cxn ang="0">
                  <a:pos x="T10" y="T11"/>
                </a:cxn>
              </a:cxnLst>
              <a:rect l="0" t="0" r="r" b="b"/>
              <a:pathLst>
                <a:path w="185" h="81">
                  <a:moveTo>
                    <a:pt x="93" y="81"/>
                  </a:moveTo>
                  <a:lnTo>
                    <a:pt x="185" y="2"/>
                  </a:lnTo>
                  <a:lnTo>
                    <a:pt x="181" y="0"/>
                  </a:lnTo>
                  <a:lnTo>
                    <a:pt x="3" y="0"/>
                  </a:lnTo>
                  <a:lnTo>
                    <a:pt x="0" y="2"/>
                  </a:lnTo>
                  <a:lnTo>
                    <a:pt x="93" y="81"/>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5" name="Freeform 72"/>
            <p:cNvSpPr/>
            <p:nvPr/>
          </p:nvSpPr>
          <p:spPr bwMode="auto">
            <a:xfrm>
              <a:off x="6923088" y="2609850"/>
              <a:ext cx="293688" cy="128588"/>
            </a:xfrm>
            <a:custGeom>
              <a:avLst/>
              <a:gdLst>
                <a:gd name="T0" fmla="*/ 93 w 185"/>
                <a:gd name="T1" fmla="*/ 81 h 81"/>
                <a:gd name="T2" fmla="*/ 185 w 185"/>
                <a:gd name="T3" fmla="*/ 2 h 81"/>
                <a:gd name="T4" fmla="*/ 181 w 185"/>
                <a:gd name="T5" fmla="*/ 0 h 81"/>
                <a:gd name="T6" fmla="*/ 3 w 185"/>
                <a:gd name="T7" fmla="*/ 0 h 81"/>
                <a:gd name="T8" fmla="*/ 0 w 185"/>
                <a:gd name="T9" fmla="*/ 2 h 81"/>
                <a:gd name="T10" fmla="*/ 93 w 185"/>
                <a:gd name="T11" fmla="*/ 81 h 81"/>
              </a:gdLst>
              <a:ahLst/>
              <a:cxnLst>
                <a:cxn ang="0">
                  <a:pos x="T0" y="T1"/>
                </a:cxn>
                <a:cxn ang="0">
                  <a:pos x="T2" y="T3"/>
                </a:cxn>
                <a:cxn ang="0">
                  <a:pos x="T4" y="T5"/>
                </a:cxn>
                <a:cxn ang="0">
                  <a:pos x="T6" y="T7"/>
                </a:cxn>
                <a:cxn ang="0">
                  <a:pos x="T8" y="T9"/>
                </a:cxn>
                <a:cxn ang="0">
                  <a:pos x="T10" y="T11"/>
                </a:cxn>
              </a:cxnLst>
              <a:rect l="0" t="0" r="r" b="b"/>
              <a:pathLst>
                <a:path w="185" h="81">
                  <a:moveTo>
                    <a:pt x="93" y="81"/>
                  </a:moveTo>
                  <a:lnTo>
                    <a:pt x="185" y="2"/>
                  </a:lnTo>
                  <a:lnTo>
                    <a:pt x="181" y="0"/>
                  </a:lnTo>
                  <a:lnTo>
                    <a:pt x="3" y="0"/>
                  </a:lnTo>
                  <a:lnTo>
                    <a:pt x="0" y="2"/>
                  </a:lnTo>
                  <a:lnTo>
                    <a:pt x="93"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6" name="Freeform 73"/>
            <p:cNvSpPr/>
            <p:nvPr/>
          </p:nvSpPr>
          <p:spPr bwMode="auto">
            <a:xfrm>
              <a:off x="7308851" y="2606675"/>
              <a:ext cx="115888" cy="80963"/>
            </a:xfrm>
            <a:custGeom>
              <a:avLst/>
              <a:gdLst>
                <a:gd name="T0" fmla="*/ 56 w 73"/>
                <a:gd name="T1" fmla="*/ 51 h 51"/>
                <a:gd name="T2" fmla="*/ 73 w 73"/>
                <a:gd name="T3" fmla="*/ 0 h 51"/>
                <a:gd name="T4" fmla="*/ 4 w 73"/>
                <a:gd name="T5" fmla="*/ 2 h 51"/>
                <a:gd name="T6" fmla="*/ 0 w 73"/>
                <a:gd name="T7" fmla="*/ 4 h 51"/>
                <a:gd name="T8" fmla="*/ 56 w 73"/>
                <a:gd name="T9" fmla="*/ 51 h 51"/>
              </a:gdLst>
              <a:ahLst/>
              <a:cxnLst>
                <a:cxn ang="0">
                  <a:pos x="T0" y="T1"/>
                </a:cxn>
                <a:cxn ang="0">
                  <a:pos x="T2" y="T3"/>
                </a:cxn>
                <a:cxn ang="0">
                  <a:pos x="T4" y="T5"/>
                </a:cxn>
                <a:cxn ang="0">
                  <a:pos x="T6" y="T7"/>
                </a:cxn>
                <a:cxn ang="0">
                  <a:pos x="T8" y="T9"/>
                </a:cxn>
              </a:cxnLst>
              <a:rect l="0" t="0" r="r" b="b"/>
              <a:pathLst>
                <a:path w="73" h="51">
                  <a:moveTo>
                    <a:pt x="56" y="51"/>
                  </a:moveTo>
                  <a:lnTo>
                    <a:pt x="73" y="0"/>
                  </a:lnTo>
                  <a:lnTo>
                    <a:pt x="4" y="2"/>
                  </a:lnTo>
                  <a:lnTo>
                    <a:pt x="0" y="4"/>
                  </a:lnTo>
                  <a:lnTo>
                    <a:pt x="56" y="51"/>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7" name="Freeform 74"/>
            <p:cNvSpPr/>
            <p:nvPr/>
          </p:nvSpPr>
          <p:spPr bwMode="auto">
            <a:xfrm>
              <a:off x="7308851" y="2606675"/>
              <a:ext cx="115888" cy="80963"/>
            </a:xfrm>
            <a:custGeom>
              <a:avLst/>
              <a:gdLst>
                <a:gd name="T0" fmla="*/ 56 w 73"/>
                <a:gd name="T1" fmla="*/ 51 h 51"/>
                <a:gd name="T2" fmla="*/ 73 w 73"/>
                <a:gd name="T3" fmla="*/ 0 h 51"/>
                <a:gd name="T4" fmla="*/ 4 w 73"/>
                <a:gd name="T5" fmla="*/ 2 h 51"/>
                <a:gd name="T6" fmla="*/ 0 w 73"/>
                <a:gd name="T7" fmla="*/ 4 h 51"/>
                <a:gd name="T8" fmla="*/ 56 w 73"/>
                <a:gd name="T9" fmla="*/ 51 h 51"/>
              </a:gdLst>
              <a:ahLst/>
              <a:cxnLst>
                <a:cxn ang="0">
                  <a:pos x="T0" y="T1"/>
                </a:cxn>
                <a:cxn ang="0">
                  <a:pos x="T2" y="T3"/>
                </a:cxn>
                <a:cxn ang="0">
                  <a:pos x="T4" y="T5"/>
                </a:cxn>
                <a:cxn ang="0">
                  <a:pos x="T6" y="T7"/>
                </a:cxn>
                <a:cxn ang="0">
                  <a:pos x="T8" y="T9"/>
                </a:cxn>
              </a:cxnLst>
              <a:rect l="0" t="0" r="r" b="b"/>
              <a:pathLst>
                <a:path w="73" h="51">
                  <a:moveTo>
                    <a:pt x="56" y="51"/>
                  </a:moveTo>
                  <a:lnTo>
                    <a:pt x="73" y="0"/>
                  </a:lnTo>
                  <a:lnTo>
                    <a:pt x="4" y="2"/>
                  </a:lnTo>
                  <a:lnTo>
                    <a:pt x="0" y="4"/>
                  </a:lnTo>
                  <a:lnTo>
                    <a:pt x="56"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8" name="Freeform 75"/>
            <p:cNvSpPr/>
            <p:nvPr/>
          </p:nvSpPr>
          <p:spPr bwMode="auto">
            <a:xfrm>
              <a:off x="7067551" y="1511300"/>
              <a:ext cx="309563" cy="184150"/>
            </a:xfrm>
            <a:custGeom>
              <a:avLst/>
              <a:gdLst>
                <a:gd name="T0" fmla="*/ 0 w 195"/>
                <a:gd name="T1" fmla="*/ 116 h 116"/>
                <a:gd name="T2" fmla="*/ 137 w 195"/>
                <a:gd name="T3" fmla="*/ 88 h 116"/>
                <a:gd name="T4" fmla="*/ 195 w 195"/>
                <a:gd name="T5" fmla="*/ 0 h 116"/>
                <a:gd name="T6" fmla="*/ 57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7" y="28"/>
                  </a:lnTo>
                  <a:lnTo>
                    <a:pt x="0" y="116"/>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9" name="Freeform 76"/>
            <p:cNvSpPr/>
            <p:nvPr/>
          </p:nvSpPr>
          <p:spPr bwMode="auto">
            <a:xfrm>
              <a:off x="7067551" y="1511300"/>
              <a:ext cx="309563" cy="184150"/>
            </a:xfrm>
            <a:custGeom>
              <a:avLst/>
              <a:gdLst>
                <a:gd name="T0" fmla="*/ 0 w 195"/>
                <a:gd name="T1" fmla="*/ 116 h 116"/>
                <a:gd name="T2" fmla="*/ 137 w 195"/>
                <a:gd name="T3" fmla="*/ 88 h 116"/>
                <a:gd name="T4" fmla="*/ 195 w 195"/>
                <a:gd name="T5" fmla="*/ 0 h 116"/>
                <a:gd name="T6" fmla="*/ 57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7" y="28"/>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0" name="Freeform 77"/>
            <p:cNvSpPr/>
            <p:nvPr/>
          </p:nvSpPr>
          <p:spPr bwMode="auto">
            <a:xfrm>
              <a:off x="7237413" y="1252538"/>
              <a:ext cx="309563" cy="184150"/>
            </a:xfrm>
            <a:custGeom>
              <a:avLst/>
              <a:gdLst>
                <a:gd name="T0" fmla="*/ 0 w 195"/>
                <a:gd name="T1" fmla="*/ 116 h 116"/>
                <a:gd name="T2" fmla="*/ 137 w 195"/>
                <a:gd name="T3" fmla="*/ 88 h 116"/>
                <a:gd name="T4" fmla="*/ 195 w 195"/>
                <a:gd name="T5" fmla="*/ 0 h 116"/>
                <a:gd name="T6" fmla="*/ 58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8" y="28"/>
                  </a:lnTo>
                  <a:lnTo>
                    <a:pt x="0" y="116"/>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1" name="Freeform 78"/>
            <p:cNvSpPr/>
            <p:nvPr/>
          </p:nvSpPr>
          <p:spPr bwMode="auto">
            <a:xfrm>
              <a:off x="7237413" y="1252538"/>
              <a:ext cx="309563" cy="184150"/>
            </a:xfrm>
            <a:custGeom>
              <a:avLst/>
              <a:gdLst>
                <a:gd name="T0" fmla="*/ 0 w 195"/>
                <a:gd name="T1" fmla="*/ 116 h 116"/>
                <a:gd name="T2" fmla="*/ 137 w 195"/>
                <a:gd name="T3" fmla="*/ 88 h 116"/>
                <a:gd name="T4" fmla="*/ 195 w 195"/>
                <a:gd name="T5" fmla="*/ 0 h 116"/>
                <a:gd name="T6" fmla="*/ 58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8" y="28"/>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2" name="Freeform 79"/>
            <p:cNvSpPr/>
            <p:nvPr/>
          </p:nvSpPr>
          <p:spPr bwMode="auto">
            <a:xfrm>
              <a:off x="7002463" y="1651000"/>
              <a:ext cx="282575" cy="149225"/>
            </a:xfrm>
            <a:custGeom>
              <a:avLst/>
              <a:gdLst>
                <a:gd name="T0" fmla="*/ 19 w 83"/>
                <a:gd name="T1" fmla="*/ 13 h 44"/>
                <a:gd name="T2" fmla="*/ 0 w 83"/>
                <a:gd name="T3" fmla="*/ 42 h 44"/>
                <a:gd name="T4" fmla="*/ 12 w 83"/>
                <a:gd name="T5" fmla="*/ 44 h 44"/>
                <a:gd name="T6" fmla="*/ 61 w 83"/>
                <a:gd name="T7" fmla="*/ 34 h 44"/>
                <a:gd name="T8" fmla="*/ 83 w 83"/>
                <a:gd name="T9" fmla="*/ 0 h 44"/>
                <a:gd name="T10" fmla="*/ 19 w 83"/>
                <a:gd name="T11" fmla="*/ 13 h 44"/>
              </a:gdLst>
              <a:ahLst/>
              <a:cxnLst>
                <a:cxn ang="0">
                  <a:pos x="T0" y="T1"/>
                </a:cxn>
                <a:cxn ang="0">
                  <a:pos x="T2" y="T3"/>
                </a:cxn>
                <a:cxn ang="0">
                  <a:pos x="T4" y="T5"/>
                </a:cxn>
                <a:cxn ang="0">
                  <a:pos x="T6" y="T7"/>
                </a:cxn>
                <a:cxn ang="0">
                  <a:pos x="T8" y="T9"/>
                </a:cxn>
                <a:cxn ang="0">
                  <a:pos x="T10" y="T11"/>
                </a:cxn>
              </a:cxnLst>
              <a:rect l="0" t="0" r="r" b="b"/>
              <a:pathLst>
                <a:path w="83" h="44">
                  <a:moveTo>
                    <a:pt x="19" y="13"/>
                  </a:moveTo>
                  <a:cubicBezTo>
                    <a:pt x="0" y="42"/>
                    <a:pt x="0" y="42"/>
                    <a:pt x="0" y="42"/>
                  </a:cubicBezTo>
                  <a:cubicBezTo>
                    <a:pt x="4" y="42"/>
                    <a:pt x="9" y="43"/>
                    <a:pt x="12" y="44"/>
                  </a:cubicBezTo>
                  <a:cubicBezTo>
                    <a:pt x="61" y="34"/>
                    <a:pt x="61" y="34"/>
                    <a:pt x="61" y="34"/>
                  </a:cubicBezTo>
                  <a:cubicBezTo>
                    <a:pt x="83" y="0"/>
                    <a:pt x="83" y="0"/>
                    <a:pt x="83" y="0"/>
                  </a:cubicBezTo>
                  <a:cubicBezTo>
                    <a:pt x="19" y="13"/>
                    <a:pt x="19" y="13"/>
                    <a:pt x="19" y="13"/>
                  </a:cubicBezTo>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3" name="Freeform 80"/>
            <p:cNvSpPr/>
            <p:nvPr/>
          </p:nvSpPr>
          <p:spPr bwMode="auto">
            <a:xfrm>
              <a:off x="7043738" y="1766888"/>
              <a:ext cx="166688" cy="104775"/>
            </a:xfrm>
            <a:custGeom>
              <a:avLst/>
              <a:gdLst>
                <a:gd name="T0" fmla="*/ 0 w 49"/>
                <a:gd name="T1" fmla="*/ 10 h 31"/>
                <a:gd name="T2" fmla="*/ 28 w 49"/>
                <a:gd name="T3" fmla="*/ 31 h 31"/>
                <a:gd name="T4" fmla="*/ 49 w 49"/>
                <a:gd name="T5" fmla="*/ 0 h 31"/>
                <a:gd name="T6" fmla="*/ 0 w 49"/>
                <a:gd name="T7" fmla="*/ 10 h 31"/>
              </a:gdLst>
              <a:ahLst/>
              <a:cxnLst>
                <a:cxn ang="0">
                  <a:pos x="T0" y="T1"/>
                </a:cxn>
                <a:cxn ang="0">
                  <a:pos x="T2" y="T3"/>
                </a:cxn>
                <a:cxn ang="0">
                  <a:pos x="T4" y="T5"/>
                </a:cxn>
                <a:cxn ang="0">
                  <a:pos x="T6" y="T7"/>
                </a:cxn>
              </a:cxnLst>
              <a:rect l="0" t="0" r="r" b="b"/>
              <a:pathLst>
                <a:path w="49" h="31">
                  <a:moveTo>
                    <a:pt x="0" y="10"/>
                  </a:moveTo>
                  <a:cubicBezTo>
                    <a:pt x="13" y="14"/>
                    <a:pt x="22" y="21"/>
                    <a:pt x="28" y="31"/>
                  </a:cubicBezTo>
                  <a:cubicBezTo>
                    <a:pt x="49" y="0"/>
                    <a:pt x="49" y="0"/>
                    <a:pt x="49" y="0"/>
                  </a:cubicBezTo>
                  <a:lnTo>
                    <a:pt x="0" y="10"/>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4" name="Freeform 81"/>
            <p:cNvSpPr/>
            <p:nvPr/>
          </p:nvSpPr>
          <p:spPr bwMode="auto">
            <a:xfrm>
              <a:off x="7158038" y="1392238"/>
              <a:ext cx="296863" cy="163513"/>
            </a:xfrm>
            <a:custGeom>
              <a:avLst/>
              <a:gdLst>
                <a:gd name="T0" fmla="*/ 0 w 187"/>
                <a:gd name="T1" fmla="*/ 103 h 103"/>
                <a:gd name="T2" fmla="*/ 138 w 187"/>
                <a:gd name="T3" fmla="*/ 75 h 103"/>
                <a:gd name="T4" fmla="*/ 187 w 187"/>
                <a:gd name="T5" fmla="*/ 0 h 103"/>
                <a:gd name="T6" fmla="*/ 50 w 187"/>
                <a:gd name="T7" fmla="*/ 28 h 103"/>
                <a:gd name="T8" fmla="*/ 0 w 187"/>
                <a:gd name="T9" fmla="*/ 103 h 103"/>
              </a:gdLst>
              <a:ahLst/>
              <a:cxnLst>
                <a:cxn ang="0">
                  <a:pos x="T0" y="T1"/>
                </a:cxn>
                <a:cxn ang="0">
                  <a:pos x="T2" y="T3"/>
                </a:cxn>
                <a:cxn ang="0">
                  <a:pos x="T4" y="T5"/>
                </a:cxn>
                <a:cxn ang="0">
                  <a:pos x="T6" y="T7"/>
                </a:cxn>
                <a:cxn ang="0">
                  <a:pos x="T8" y="T9"/>
                </a:cxn>
              </a:cxnLst>
              <a:rect l="0" t="0" r="r" b="b"/>
              <a:pathLst>
                <a:path w="187" h="103">
                  <a:moveTo>
                    <a:pt x="0" y="103"/>
                  </a:moveTo>
                  <a:lnTo>
                    <a:pt x="138" y="75"/>
                  </a:lnTo>
                  <a:lnTo>
                    <a:pt x="187" y="0"/>
                  </a:lnTo>
                  <a:lnTo>
                    <a:pt x="50" y="28"/>
                  </a:lnTo>
                  <a:lnTo>
                    <a:pt x="0" y="103"/>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5" name="Freeform 82"/>
            <p:cNvSpPr/>
            <p:nvPr/>
          </p:nvSpPr>
          <p:spPr bwMode="auto">
            <a:xfrm>
              <a:off x="7158038" y="1392238"/>
              <a:ext cx="296863" cy="163513"/>
            </a:xfrm>
            <a:custGeom>
              <a:avLst/>
              <a:gdLst>
                <a:gd name="T0" fmla="*/ 0 w 187"/>
                <a:gd name="T1" fmla="*/ 103 h 103"/>
                <a:gd name="T2" fmla="*/ 138 w 187"/>
                <a:gd name="T3" fmla="*/ 75 h 103"/>
                <a:gd name="T4" fmla="*/ 187 w 187"/>
                <a:gd name="T5" fmla="*/ 0 h 103"/>
                <a:gd name="T6" fmla="*/ 50 w 187"/>
                <a:gd name="T7" fmla="*/ 28 h 103"/>
                <a:gd name="T8" fmla="*/ 0 w 187"/>
                <a:gd name="T9" fmla="*/ 103 h 103"/>
              </a:gdLst>
              <a:ahLst/>
              <a:cxnLst>
                <a:cxn ang="0">
                  <a:pos x="T0" y="T1"/>
                </a:cxn>
                <a:cxn ang="0">
                  <a:pos x="T2" y="T3"/>
                </a:cxn>
                <a:cxn ang="0">
                  <a:pos x="T4" y="T5"/>
                </a:cxn>
                <a:cxn ang="0">
                  <a:pos x="T6" y="T7"/>
                </a:cxn>
                <a:cxn ang="0">
                  <a:pos x="T8" y="T9"/>
                </a:cxn>
              </a:cxnLst>
              <a:rect l="0" t="0" r="r" b="b"/>
              <a:pathLst>
                <a:path w="187" h="103">
                  <a:moveTo>
                    <a:pt x="0" y="103"/>
                  </a:moveTo>
                  <a:lnTo>
                    <a:pt x="138" y="75"/>
                  </a:lnTo>
                  <a:lnTo>
                    <a:pt x="187" y="0"/>
                  </a:lnTo>
                  <a:lnTo>
                    <a:pt x="50" y="28"/>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6" name="Freeform 83"/>
            <p:cNvSpPr/>
            <p:nvPr/>
          </p:nvSpPr>
          <p:spPr bwMode="auto">
            <a:xfrm>
              <a:off x="7407276" y="993775"/>
              <a:ext cx="309563" cy="187325"/>
            </a:xfrm>
            <a:custGeom>
              <a:avLst/>
              <a:gdLst>
                <a:gd name="T0" fmla="*/ 58 w 195"/>
                <a:gd name="T1" fmla="*/ 28 h 118"/>
                <a:gd name="T2" fmla="*/ 0 w 195"/>
                <a:gd name="T3" fmla="*/ 118 h 118"/>
                <a:gd name="T4" fmla="*/ 137 w 195"/>
                <a:gd name="T5" fmla="*/ 88 h 118"/>
                <a:gd name="T6" fmla="*/ 195 w 195"/>
                <a:gd name="T7" fmla="*/ 0 h 118"/>
                <a:gd name="T8" fmla="*/ 58 w 195"/>
                <a:gd name="T9" fmla="*/ 28 h 118"/>
              </a:gdLst>
              <a:ahLst/>
              <a:cxnLst>
                <a:cxn ang="0">
                  <a:pos x="T0" y="T1"/>
                </a:cxn>
                <a:cxn ang="0">
                  <a:pos x="T2" y="T3"/>
                </a:cxn>
                <a:cxn ang="0">
                  <a:pos x="T4" y="T5"/>
                </a:cxn>
                <a:cxn ang="0">
                  <a:pos x="T6" y="T7"/>
                </a:cxn>
                <a:cxn ang="0">
                  <a:pos x="T8" y="T9"/>
                </a:cxn>
              </a:cxnLst>
              <a:rect l="0" t="0" r="r" b="b"/>
              <a:pathLst>
                <a:path w="195" h="118">
                  <a:moveTo>
                    <a:pt x="58" y="28"/>
                  </a:moveTo>
                  <a:lnTo>
                    <a:pt x="0" y="118"/>
                  </a:lnTo>
                  <a:lnTo>
                    <a:pt x="137" y="88"/>
                  </a:lnTo>
                  <a:lnTo>
                    <a:pt x="195" y="0"/>
                  </a:lnTo>
                  <a:lnTo>
                    <a:pt x="58" y="28"/>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7" name="Freeform 84"/>
            <p:cNvSpPr/>
            <p:nvPr/>
          </p:nvSpPr>
          <p:spPr bwMode="auto">
            <a:xfrm>
              <a:off x="7407276" y="993775"/>
              <a:ext cx="309563" cy="187325"/>
            </a:xfrm>
            <a:custGeom>
              <a:avLst/>
              <a:gdLst>
                <a:gd name="T0" fmla="*/ 58 w 195"/>
                <a:gd name="T1" fmla="*/ 28 h 118"/>
                <a:gd name="T2" fmla="*/ 0 w 195"/>
                <a:gd name="T3" fmla="*/ 118 h 118"/>
                <a:gd name="T4" fmla="*/ 137 w 195"/>
                <a:gd name="T5" fmla="*/ 88 h 118"/>
                <a:gd name="T6" fmla="*/ 195 w 195"/>
                <a:gd name="T7" fmla="*/ 0 h 118"/>
                <a:gd name="T8" fmla="*/ 58 w 195"/>
                <a:gd name="T9" fmla="*/ 28 h 118"/>
              </a:gdLst>
              <a:ahLst/>
              <a:cxnLst>
                <a:cxn ang="0">
                  <a:pos x="T0" y="T1"/>
                </a:cxn>
                <a:cxn ang="0">
                  <a:pos x="T2" y="T3"/>
                </a:cxn>
                <a:cxn ang="0">
                  <a:pos x="T4" y="T5"/>
                </a:cxn>
                <a:cxn ang="0">
                  <a:pos x="T6" y="T7"/>
                </a:cxn>
                <a:cxn ang="0">
                  <a:pos x="T8" y="T9"/>
                </a:cxn>
              </a:cxnLst>
              <a:rect l="0" t="0" r="r" b="b"/>
              <a:pathLst>
                <a:path w="195" h="118">
                  <a:moveTo>
                    <a:pt x="58" y="28"/>
                  </a:moveTo>
                  <a:lnTo>
                    <a:pt x="0" y="118"/>
                  </a:lnTo>
                  <a:lnTo>
                    <a:pt x="137" y="88"/>
                  </a:lnTo>
                  <a:lnTo>
                    <a:pt x="195" y="0"/>
                  </a:lnTo>
                  <a:lnTo>
                    <a:pt x="58"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8" name="Freeform 85"/>
            <p:cNvSpPr/>
            <p:nvPr/>
          </p:nvSpPr>
          <p:spPr bwMode="auto">
            <a:xfrm>
              <a:off x="7499351" y="877888"/>
              <a:ext cx="292100" cy="160338"/>
            </a:xfrm>
            <a:custGeom>
              <a:avLst/>
              <a:gdLst>
                <a:gd name="T0" fmla="*/ 184 w 184"/>
                <a:gd name="T1" fmla="*/ 0 h 101"/>
                <a:gd name="T2" fmla="*/ 182 w 184"/>
                <a:gd name="T3" fmla="*/ 0 h 101"/>
                <a:gd name="T4" fmla="*/ 49 w 184"/>
                <a:gd name="T5" fmla="*/ 28 h 101"/>
                <a:gd name="T6" fmla="*/ 0 w 184"/>
                <a:gd name="T7" fmla="*/ 101 h 101"/>
                <a:gd name="T8" fmla="*/ 137 w 184"/>
                <a:gd name="T9" fmla="*/ 73 h 101"/>
                <a:gd name="T10" fmla="*/ 184 w 184"/>
                <a:gd name="T11" fmla="*/ 0 h 101"/>
              </a:gdLst>
              <a:ahLst/>
              <a:cxnLst>
                <a:cxn ang="0">
                  <a:pos x="T0" y="T1"/>
                </a:cxn>
                <a:cxn ang="0">
                  <a:pos x="T2" y="T3"/>
                </a:cxn>
                <a:cxn ang="0">
                  <a:pos x="T4" y="T5"/>
                </a:cxn>
                <a:cxn ang="0">
                  <a:pos x="T6" y="T7"/>
                </a:cxn>
                <a:cxn ang="0">
                  <a:pos x="T8" y="T9"/>
                </a:cxn>
                <a:cxn ang="0">
                  <a:pos x="T10" y="T11"/>
                </a:cxn>
              </a:cxnLst>
              <a:rect l="0" t="0" r="r" b="b"/>
              <a:pathLst>
                <a:path w="184" h="101">
                  <a:moveTo>
                    <a:pt x="184" y="0"/>
                  </a:moveTo>
                  <a:lnTo>
                    <a:pt x="182" y="0"/>
                  </a:lnTo>
                  <a:lnTo>
                    <a:pt x="49" y="28"/>
                  </a:lnTo>
                  <a:lnTo>
                    <a:pt x="0" y="101"/>
                  </a:lnTo>
                  <a:lnTo>
                    <a:pt x="137" y="73"/>
                  </a:lnTo>
                  <a:lnTo>
                    <a:pt x="184" y="0"/>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9" name="Freeform 86"/>
            <p:cNvSpPr/>
            <p:nvPr/>
          </p:nvSpPr>
          <p:spPr bwMode="auto">
            <a:xfrm>
              <a:off x="7499351" y="877888"/>
              <a:ext cx="292100" cy="160338"/>
            </a:xfrm>
            <a:custGeom>
              <a:avLst/>
              <a:gdLst>
                <a:gd name="T0" fmla="*/ 184 w 184"/>
                <a:gd name="T1" fmla="*/ 0 h 101"/>
                <a:gd name="T2" fmla="*/ 182 w 184"/>
                <a:gd name="T3" fmla="*/ 0 h 101"/>
                <a:gd name="T4" fmla="*/ 49 w 184"/>
                <a:gd name="T5" fmla="*/ 28 h 101"/>
                <a:gd name="T6" fmla="*/ 0 w 184"/>
                <a:gd name="T7" fmla="*/ 101 h 101"/>
                <a:gd name="T8" fmla="*/ 137 w 184"/>
                <a:gd name="T9" fmla="*/ 73 h 101"/>
                <a:gd name="T10" fmla="*/ 184 w 184"/>
                <a:gd name="T11" fmla="*/ 0 h 101"/>
              </a:gdLst>
              <a:ahLst/>
              <a:cxnLst>
                <a:cxn ang="0">
                  <a:pos x="T0" y="T1"/>
                </a:cxn>
                <a:cxn ang="0">
                  <a:pos x="T2" y="T3"/>
                </a:cxn>
                <a:cxn ang="0">
                  <a:pos x="T4" y="T5"/>
                </a:cxn>
                <a:cxn ang="0">
                  <a:pos x="T6" y="T7"/>
                </a:cxn>
                <a:cxn ang="0">
                  <a:pos x="T8" y="T9"/>
                </a:cxn>
                <a:cxn ang="0">
                  <a:pos x="T10" y="T11"/>
                </a:cxn>
              </a:cxnLst>
              <a:rect l="0" t="0" r="r" b="b"/>
              <a:pathLst>
                <a:path w="184" h="101">
                  <a:moveTo>
                    <a:pt x="184" y="0"/>
                  </a:moveTo>
                  <a:lnTo>
                    <a:pt x="182" y="0"/>
                  </a:lnTo>
                  <a:lnTo>
                    <a:pt x="49" y="28"/>
                  </a:lnTo>
                  <a:lnTo>
                    <a:pt x="0" y="101"/>
                  </a:lnTo>
                  <a:lnTo>
                    <a:pt x="137" y="73"/>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0" name="Freeform 87"/>
            <p:cNvSpPr/>
            <p:nvPr/>
          </p:nvSpPr>
          <p:spPr bwMode="auto">
            <a:xfrm>
              <a:off x="7577138" y="793750"/>
              <a:ext cx="211138" cy="128588"/>
            </a:xfrm>
            <a:custGeom>
              <a:avLst/>
              <a:gdLst>
                <a:gd name="T0" fmla="*/ 52 w 133"/>
                <a:gd name="T1" fmla="*/ 0 h 81"/>
                <a:gd name="T2" fmla="*/ 0 w 133"/>
                <a:gd name="T3" fmla="*/ 81 h 81"/>
                <a:gd name="T4" fmla="*/ 133 w 133"/>
                <a:gd name="T5" fmla="*/ 53 h 81"/>
                <a:gd name="T6" fmla="*/ 52 w 133"/>
                <a:gd name="T7" fmla="*/ 0 h 81"/>
              </a:gdLst>
              <a:ahLst/>
              <a:cxnLst>
                <a:cxn ang="0">
                  <a:pos x="T0" y="T1"/>
                </a:cxn>
                <a:cxn ang="0">
                  <a:pos x="T2" y="T3"/>
                </a:cxn>
                <a:cxn ang="0">
                  <a:pos x="T4" y="T5"/>
                </a:cxn>
                <a:cxn ang="0">
                  <a:pos x="T6" y="T7"/>
                </a:cxn>
              </a:cxnLst>
              <a:rect l="0" t="0" r="r" b="b"/>
              <a:pathLst>
                <a:path w="133" h="81">
                  <a:moveTo>
                    <a:pt x="52" y="0"/>
                  </a:moveTo>
                  <a:lnTo>
                    <a:pt x="0" y="81"/>
                  </a:lnTo>
                  <a:lnTo>
                    <a:pt x="133" y="53"/>
                  </a:lnTo>
                  <a:lnTo>
                    <a:pt x="52"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1" name="Freeform 88"/>
            <p:cNvSpPr/>
            <p:nvPr/>
          </p:nvSpPr>
          <p:spPr bwMode="auto">
            <a:xfrm>
              <a:off x="7577138" y="793750"/>
              <a:ext cx="211138" cy="128588"/>
            </a:xfrm>
            <a:custGeom>
              <a:avLst/>
              <a:gdLst>
                <a:gd name="T0" fmla="*/ 52 w 133"/>
                <a:gd name="T1" fmla="*/ 0 h 81"/>
                <a:gd name="T2" fmla="*/ 0 w 133"/>
                <a:gd name="T3" fmla="*/ 81 h 81"/>
                <a:gd name="T4" fmla="*/ 133 w 133"/>
                <a:gd name="T5" fmla="*/ 53 h 81"/>
                <a:gd name="T6" fmla="*/ 52 w 133"/>
                <a:gd name="T7" fmla="*/ 0 h 81"/>
              </a:gdLst>
              <a:ahLst/>
              <a:cxnLst>
                <a:cxn ang="0">
                  <a:pos x="T0" y="T1"/>
                </a:cxn>
                <a:cxn ang="0">
                  <a:pos x="T2" y="T3"/>
                </a:cxn>
                <a:cxn ang="0">
                  <a:pos x="T4" y="T5"/>
                </a:cxn>
                <a:cxn ang="0">
                  <a:pos x="T6" y="T7"/>
                </a:cxn>
              </a:cxnLst>
              <a:rect l="0" t="0" r="r" b="b"/>
              <a:pathLst>
                <a:path w="133" h="81">
                  <a:moveTo>
                    <a:pt x="52" y="0"/>
                  </a:moveTo>
                  <a:lnTo>
                    <a:pt x="0" y="81"/>
                  </a:lnTo>
                  <a:lnTo>
                    <a:pt x="133" y="53"/>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2" name="Freeform 89"/>
            <p:cNvSpPr/>
            <p:nvPr/>
          </p:nvSpPr>
          <p:spPr bwMode="auto">
            <a:xfrm>
              <a:off x="7329488" y="1133475"/>
              <a:ext cx="295275" cy="163513"/>
            </a:xfrm>
            <a:custGeom>
              <a:avLst/>
              <a:gdLst>
                <a:gd name="T0" fmla="*/ 0 w 186"/>
                <a:gd name="T1" fmla="*/ 103 h 103"/>
                <a:gd name="T2" fmla="*/ 137 w 186"/>
                <a:gd name="T3" fmla="*/ 75 h 103"/>
                <a:gd name="T4" fmla="*/ 186 w 186"/>
                <a:gd name="T5" fmla="*/ 0 h 103"/>
                <a:gd name="T6" fmla="*/ 49 w 186"/>
                <a:gd name="T7" fmla="*/ 30 h 103"/>
                <a:gd name="T8" fmla="*/ 0 w 186"/>
                <a:gd name="T9" fmla="*/ 103 h 103"/>
              </a:gdLst>
              <a:ahLst/>
              <a:cxnLst>
                <a:cxn ang="0">
                  <a:pos x="T0" y="T1"/>
                </a:cxn>
                <a:cxn ang="0">
                  <a:pos x="T2" y="T3"/>
                </a:cxn>
                <a:cxn ang="0">
                  <a:pos x="T4" y="T5"/>
                </a:cxn>
                <a:cxn ang="0">
                  <a:pos x="T6" y="T7"/>
                </a:cxn>
                <a:cxn ang="0">
                  <a:pos x="T8" y="T9"/>
                </a:cxn>
              </a:cxnLst>
              <a:rect l="0" t="0" r="r" b="b"/>
              <a:pathLst>
                <a:path w="186" h="103">
                  <a:moveTo>
                    <a:pt x="0" y="103"/>
                  </a:moveTo>
                  <a:lnTo>
                    <a:pt x="137" y="75"/>
                  </a:lnTo>
                  <a:lnTo>
                    <a:pt x="186" y="0"/>
                  </a:lnTo>
                  <a:lnTo>
                    <a:pt x="49" y="30"/>
                  </a:lnTo>
                  <a:lnTo>
                    <a:pt x="0" y="103"/>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3" name="Freeform 90"/>
            <p:cNvSpPr/>
            <p:nvPr/>
          </p:nvSpPr>
          <p:spPr bwMode="auto">
            <a:xfrm>
              <a:off x="7329488" y="1133475"/>
              <a:ext cx="295275" cy="163513"/>
            </a:xfrm>
            <a:custGeom>
              <a:avLst/>
              <a:gdLst>
                <a:gd name="T0" fmla="*/ 0 w 186"/>
                <a:gd name="T1" fmla="*/ 103 h 103"/>
                <a:gd name="T2" fmla="*/ 137 w 186"/>
                <a:gd name="T3" fmla="*/ 75 h 103"/>
                <a:gd name="T4" fmla="*/ 186 w 186"/>
                <a:gd name="T5" fmla="*/ 0 h 103"/>
                <a:gd name="T6" fmla="*/ 49 w 186"/>
                <a:gd name="T7" fmla="*/ 30 h 103"/>
                <a:gd name="T8" fmla="*/ 0 w 186"/>
                <a:gd name="T9" fmla="*/ 103 h 103"/>
              </a:gdLst>
              <a:ahLst/>
              <a:cxnLst>
                <a:cxn ang="0">
                  <a:pos x="T0" y="T1"/>
                </a:cxn>
                <a:cxn ang="0">
                  <a:pos x="T2" y="T3"/>
                </a:cxn>
                <a:cxn ang="0">
                  <a:pos x="T4" y="T5"/>
                </a:cxn>
                <a:cxn ang="0">
                  <a:pos x="T6" y="T7"/>
                </a:cxn>
                <a:cxn ang="0">
                  <a:pos x="T8" y="T9"/>
                </a:cxn>
              </a:cxnLst>
              <a:rect l="0" t="0" r="r" b="b"/>
              <a:pathLst>
                <a:path w="186" h="103">
                  <a:moveTo>
                    <a:pt x="0" y="103"/>
                  </a:moveTo>
                  <a:lnTo>
                    <a:pt x="137" y="75"/>
                  </a:lnTo>
                  <a:lnTo>
                    <a:pt x="186" y="0"/>
                  </a:lnTo>
                  <a:lnTo>
                    <a:pt x="49" y="30"/>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4" name="Freeform 91"/>
            <p:cNvSpPr>
              <a:spLocks noEditPoints="1"/>
            </p:cNvSpPr>
            <p:nvPr/>
          </p:nvSpPr>
          <p:spPr bwMode="auto">
            <a:xfrm>
              <a:off x="5868988" y="2198688"/>
              <a:ext cx="827088" cy="2444750"/>
            </a:xfrm>
            <a:custGeom>
              <a:avLst/>
              <a:gdLst>
                <a:gd name="T0" fmla="*/ 240 w 243"/>
                <a:gd name="T1" fmla="*/ 718 h 719"/>
                <a:gd name="T2" fmla="*/ 240 w 243"/>
                <a:gd name="T3" fmla="*/ 719 h 719"/>
                <a:gd name="T4" fmla="*/ 240 w 243"/>
                <a:gd name="T5" fmla="*/ 718 h 719"/>
                <a:gd name="T6" fmla="*/ 240 w 243"/>
                <a:gd name="T7" fmla="*/ 718 h 719"/>
                <a:gd name="T8" fmla="*/ 56 w 243"/>
                <a:gd name="T9" fmla="*/ 123 h 719"/>
                <a:gd name="T10" fmla="*/ 56 w 243"/>
                <a:gd name="T11" fmla="*/ 123 h 719"/>
                <a:gd name="T12" fmla="*/ 31 w 243"/>
                <a:gd name="T13" fmla="*/ 145 h 719"/>
                <a:gd name="T14" fmla="*/ 23 w 243"/>
                <a:gd name="T15" fmla="*/ 124 h 719"/>
                <a:gd name="T16" fmla="*/ 56 w 243"/>
                <a:gd name="T17" fmla="*/ 123 h 719"/>
                <a:gd name="T18" fmla="*/ 170 w 243"/>
                <a:gd name="T19" fmla="*/ 123 h 719"/>
                <a:gd name="T20" fmla="*/ 170 w 243"/>
                <a:gd name="T21" fmla="*/ 123 h 719"/>
                <a:gd name="T22" fmla="*/ 127 w 243"/>
                <a:gd name="T23" fmla="*/ 159 h 719"/>
                <a:gd name="T24" fmla="*/ 86 w 243"/>
                <a:gd name="T25" fmla="*/ 123 h 719"/>
                <a:gd name="T26" fmla="*/ 170 w 243"/>
                <a:gd name="T27" fmla="*/ 123 h 719"/>
                <a:gd name="T28" fmla="*/ 222 w 243"/>
                <a:gd name="T29" fmla="*/ 0 h 719"/>
                <a:gd name="T30" fmla="*/ 9 w 243"/>
                <a:gd name="T31" fmla="*/ 67 h 719"/>
                <a:gd name="T32" fmla="*/ 29 w 243"/>
                <a:gd name="T33" fmla="*/ 83 h 719"/>
                <a:gd name="T34" fmla="*/ 0 w 243"/>
                <a:gd name="T35" fmla="*/ 83 h 719"/>
                <a:gd name="T36" fmla="*/ 31 w 243"/>
                <a:gd name="T37" fmla="*/ 147 h 719"/>
                <a:gd name="T38" fmla="*/ 31 w 243"/>
                <a:gd name="T39" fmla="*/ 145 h 719"/>
                <a:gd name="T40" fmla="*/ 56 w 243"/>
                <a:gd name="T41" fmla="*/ 123 h 719"/>
                <a:gd name="T42" fmla="*/ 86 w 243"/>
                <a:gd name="T43" fmla="*/ 123 h 719"/>
                <a:gd name="T44" fmla="*/ 127 w 243"/>
                <a:gd name="T45" fmla="*/ 159 h 719"/>
                <a:gd name="T46" fmla="*/ 170 w 243"/>
                <a:gd name="T47" fmla="*/ 123 h 719"/>
                <a:gd name="T48" fmla="*/ 197 w 243"/>
                <a:gd name="T49" fmla="*/ 122 h 719"/>
                <a:gd name="T50" fmla="*/ 240 w 243"/>
                <a:gd name="T51" fmla="*/ 159 h 719"/>
                <a:gd name="T52" fmla="*/ 243 w 243"/>
                <a:gd name="T53" fmla="*/ 156 h 719"/>
                <a:gd name="T54" fmla="*/ 240 w 243"/>
                <a:gd name="T55" fmla="*/ 159 h 719"/>
                <a:gd name="T56" fmla="*/ 197 w 243"/>
                <a:gd name="T57" fmla="*/ 122 h 719"/>
                <a:gd name="T58" fmla="*/ 236 w 243"/>
                <a:gd name="T59" fmla="*/ 122 h 719"/>
                <a:gd name="T60" fmla="*/ 227 w 243"/>
                <a:gd name="T61" fmla="*/ 78 h 719"/>
                <a:gd name="T62" fmla="*/ 222 w 243"/>
                <a:gd name="T63"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719">
                  <a:moveTo>
                    <a:pt x="240" y="718"/>
                  </a:moveTo>
                  <a:cubicBezTo>
                    <a:pt x="240" y="719"/>
                    <a:pt x="240" y="719"/>
                    <a:pt x="240" y="719"/>
                  </a:cubicBezTo>
                  <a:cubicBezTo>
                    <a:pt x="240" y="718"/>
                    <a:pt x="240" y="718"/>
                    <a:pt x="240" y="718"/>
                  </a:cubicBezTo>
                  <a:cubicBezTo>
                    <a:pt x="240" y="718"/>
                    <a:pt x="240" y="718"/>
                    <a:pt x="240" y="718"/>
                  </a:cubicBezTo>
                  <a:moveTo>
                    <a:pt x="56" y="123"/>
                  </a:moveTo>
                  <a:cubicBezTo>
                    <a:pt x="56" y="123"/>
                    <a:pt x="56" y="123"/>
                    <a:pt x="56" y="123"/>
                  </a:cubicBezTo>
                  <a:cubicBezTo>
                    <a:pt x="31" y="145"/>
                    <a:pt x="31" y="145"/>
                    <a:pt x="31" y="145"/>
                  </a:cubicBezTo>
                  <a:cubicBezTo>
                    <a:pt x="23" y="124"/>
                    <a:pt x="23" y="124"/>
                    <a:pt x="23" y="124"/>
                  </a:cubicBezTo>
                  <a:cubicBezTo>
                    <a:pt x="56" y="123"/>
                    <a:pt x="56" y="123"/>
                    <a:pt x="56" y="123"/>
                  </a:cubicBezTo>
                  <a:moveTo>
                    <a:pt x="170" y="123"/>
                  </a:moveTo>
                  <a:cubicBezTo>
                    <a:pt x="170" y="123"/>
                    <a:pt x="170" y="123"/>
                    <a:pt x="170" y="123"/>
                  </a:cubicBezTo>
                  <a:cubicBezTo>
                    <a:pt x="127" y="159"/>
                    <a:pt x="127" y="159"/>
                    <a:pt x="127" y="159"/>
                  </a:cubicBezTo>
                  <a:cubicBezTo>
                    <a:pt x="86" y="123"/>
                    <a:pt x="86" y="123"/>
                    <a:pt x="86" y="123"/>
                  </a:cubicBezTo>
                  <a:cubicBezTo>
                    <a:pt x="170" y="123"/>
                    <a:pt x="170" y="123"/>
                    <a:pt x="170" y="123"/>
                  </a:cubicBezTo>
                  <a:moveTo>
                    <a:pt x="222" y="0"/>
                  </a:moveTo>
                  <a:cubicBezTo>
                    <a:pt x="134" y="1"/>
                    <a:pt x="41" y="20"/>
                    <a:pt x="9" y="67"/>
                  </a:cubicBezTo>
                  <a:cubicBezTo>
                    <a:pt x="16" y="72"/>
                    <a:pt x="23" y="77"/>
                    <a:pt x="29" y="83"/>
                  </a:cubicBezTo>
                  <a:cubicBezTo>
                    <a:pt x="0" y="83"/>
                    <a:pt x="0" y="83"/>
                    <a:pt x="0" y="83"/>
                  </a:cubicBezTo>
                  <a:cubicBezTo>
                    <a:pt x="0" y="83"/>
                    <a:pt x="5" y="124"/>
                    <a:pt x="31" y="147"/>
                  </a:cubicBezTo>
                  <a:cubicBezTo>
                    <a:pt x="31" y="145"/>
                    <a:pt x="31" y="145"/>
                    <a:pt x="31" y="145"/>
                  </a:cubicBezTo>
                  <a:cubicBezTo>
                    <a:pt x="56" y="123"/>
                    <a:pt x="56" y="123"/>
                    <a:pt x="56" y="123"/>
                  </a:cubicBezTo>
                  <a:cubicBezTo>
                    <a:pt x="86" y="123"/>
                    <a:pt x="86" y="123"/>
                    <a:pt x="86" y="123"/>
                  </a:cubicBezTo>
                  <a:cubicBezTo>
                    <a:pt x="127" y="159"/>
                    <a:pt x="127" y="159"/>
                    <a:pt x="127" y="159"/>
                  </a:cubicBezTo>
                  <a:cubicBezTo>
                    <a:pt x="170" y="123"/>
                    <a:pt x="170" y="123"/>
                    <a:pt x="170" y="123"/>
                  </a:cubicBezTo>
                  <a:cubicBezTo>
                    <a:pt x="197" y="122"/>
                    <a:pt x="197" y="122"/>
                    <a:pt x="197" y="122"/>
                  </a:cubicBezTo>
                  <a:cubicBezTo>
                    <a:pt x="240" y="159"/>
                    <a:pt x="240" y="159"/>
                    <a:pt x="240" y="159"/>
                  </a:cubicBezTo>
                  <a:cubicBezTo>
                    <a:pt x="243" y="156"/>
                    <a:pt x="243" y="156"/>
                    <a:pt x="243" y="156"/>
                  </a:cubicBezTo>
                  <a:cubicBezTo>
                    <a:pt x="240" y="159"/>
                    <a:pt x="240" y="159"/>
                    <a:pt x="240" y="159"/>
                  </a:cubicBezTo>
                  <a:cubicBezTo>
                    <a:pt x="197" y="122"/>
                    <a:pt x="197" y="122"/>
                    <a:pt x="197" y="122"/>
                  </a:cubicBezTo>
                  <a:cubicBezTo>
                    <a:pt x="236" y="122"/>
                    <a:pt x="236" y="122"/>
                    <a:pt x="236" y="122"/>
                  </a:cubicBezTo>
                  <a:cubicBezTo>
                    <a:pt x="227" y="78"/>
                    <a:pt x="227" y="78"/>
                    <a:pt x="227" y="78"/>
                  </a:cubicBezTo>
                  <a:cubicBezTo>
                    <a:pt x="222" y="0"/>
                    <a:pt x="222" y="0"/>
                    <a:pt x="222" y="0"/>
                  </a:cubicBezTo>
                </a:path>
              </a:pathLst>
            </a:custGeom>
            <a:solidFill>
              <a:srgbClr val="D6CFC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5" name="Freeform 93"/>
            <p:cNvSpPr/>
            <p:nvPr/>
          </p:nvSpPr>
          <p:spPr bwMode="auto">
            <a:xfrm>
              <a:off x="6699251" y="4586288"/>
              <a:ext cx="6350" cy="15875"/>
            </a:xfrm>
            <a:custGeom>
              <a:avLst/>
              <a:gdLst>
                <a:gd name="T0" fmla="*/ 2 w 2"/>
                <a:gd name="T1" fmla="*/ 0 h 5"/>
                <a:gd name="T2" fmla="*/ 1 w 2"/>
                <a:gd name="T3" fmla="*/ 0 h 5"/>
                <a:gd name="T4" fmla="*/ 0 w 2"/>
                <a:gd name="T5" fmla="*/ 5 h 5"/>
                <a:gd name="T6" fmla="*/ 2 w 2"/>
                <a:gd name="T7" fmla="*/ 0 h 5"/>
              </a:gdLst>
              <a:ahLst/>
              <a:cxnLst>
                <a:cxn ang="0">
                  <a:pos x="T0" y="T1"/>
                </a:cxn>
                <a:cxn ang="0">
                  <a:pos x="T2" y="T3"/>
                </a:cxn>
                <a:cxn ang="0">
                  <a:pos x="T4" y="T5"/>
                </a:cxn>
                <a:cxn ang="0">
                  <a:pos x="T6" y="T7"/>
                </a:cxn>
              </a:cxnLst>
              <a:rect l="0" t="0" r="r" b="b"/>
              <a:pathLst>
                <a:path w="2" h="5">
                  <a:moveTo>
                    <a:pt x="2" y="0"/>
                  </a:moveTo>
                  <a:cubicBezTo>
                    <a:pt x="1" y="0"/>
                    <a:pt x="1" y="0"/>
                    <a:pt x="1" y="0"/>
                  </a:cubicBezTo>
                  <a:cubicBezTo>
                    <a:pt x="1" y="2"/>
                    <a:pt x="0" y="3"/>
                    <a:pt x="0" y="5"/>
                  </a:cubicBezTo>
                  <a:cubicBezTo>
                    <a:pt x="2" y="0"/>
                    <a:pt x="2" y="0"/>
                    <a:pt x="2" y="0"/>
                  </a:cubicBezTo>
                </a:path>
              </a:pathLst>
            </a:custGeom>
            <a:solidFill>
              <a:srgbClr val="CEA67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6" name="Freeform 94"/>
            <p:cNvSpPr>
              <a:spLocks noEditPoints="1"/>
            </p:cNvSpPr>
            <p:nvPr/>
          </p:nvSpPr>
          <p:spPr bwMode="auto">
            <a:xfrm>
              <a:off x="5973763" y="2609850"/>
              <a:ext cx="1423988" cy="1812925"/>
            </a:xfrm>
            <a:custGeom>
              <a:avLst/>
              <a:gdLst>
                <a:gd name="T0" fmla="*/ 230 w 418"/>
                <a:gd name="T1" fmla="*/ 531 h 533"/>
                <a:gd name="T2" fmla="*/ 238 w 418"/>
                <a:gd name="T3" fmla="*/ 517 h 533"/>
                <a:gd name="T4" fmla="*/ 255 w 418"/>
                <a:gd name="T5" fmla="*/ 440 h 533"/>
                <a:gd name="T6" fmla="*/ 252 w 418"/>
                <a:gd name="T7" fmla="*/ 458 h 533"/>
                <a:gd name="T8" fmla="*/ 243 w 418"/>
                <a:gd name="T9" fmla="*/ 487 h 533"/>
                <a:gd name="T10" fmla="*/ 263 w 418"/>
                <a:gd name="T11" fmla="*/ 447 h 533"/>
                <a:gd name="T12" fmla="*/ 286 w 418"/>
                <a:gd name="T13" fmla="*/ 282 h 533"/>
                <a:gd name="T14" fmla="*/ 308 w 418"/>
                <a:gd name="T15" fmla="*/ 321 h 533"/>
                <a:gd name="T16" fmla="*/ 270 w 418"/>
                <a:gd name="T17" fmla="*/ 380 h 533"/>
                <a:gd name="T18" fmla="*/ 289 w 418"/>
                <a:gd name="T19" fmla="*/ 375 h 533"/>
                <a:gd name="T20" fmla="*/ 299 w 418"/>
                <a:gd name="T21" fmla="*/ 350 h 533"/>
                <a:gd name="T22" fmla="*/ 286 w 418"/>
                <a:gd name="T23" fmla="*/ 282 h 533"/>
                <a:gd name="T24" fmla="*/ 322 w 418"/>
                <a:gd name="T25" fmla="*/ 220 h 533"/>
                <a:gd name="T26" fmla="*/ 292 w 418"/>
                <a:gd name="T27" fmla="*/ 216 h 533"/>
                <a:gd name="T28" fmla="*/ 290 w 418"/>
                <a:gd name="T29" fmla="*/ 245 h 533"/>
                <a:gd name="T30" fmla="*/ 322 w 418"/>
                <a:gd name="T31" fmla="*/ 239 h 533"/>
                <a:gd name="T32" fmla="*/ 341 w 418"/>
                <a:gd name="T33" fmla="*/ 234 h 533"/>
                <a:gd name="T34" fmla="*/ 346 w 418"/>
                <a:gd name="T35" fmla="*/ 221 h 533"/>
                <a:gd name="T36" fmla="*/ 279 w 418"/>
                <a:gd name="T37" fmla="*/ 92 h 533"/>
                <a:gd name="T38" fmla="*/ 322 w 418"/>
                <a:gd name="T39" fmla="*/ 56 h 533"/>
                <a:gd name="T40" fmla="*/ 322 w 418"/>
                <a:gd name="T41" fmla="*/ 129 h 533"/>
                <a:gd name="T42" fmla="*/ 394 w 418"/>
                <a:gd name="T43" fmla="*/ 0 h 533"/>
                <a:gd name="T44" fmla="*/ 365 w 418"/>
                <a:gd name="T45" fmla="*/ 1 h 533"/>
                <a:gd name="T46" fmla="*/ 279 w 418"/>
                <a:gd name="T47" fmla="*/ 1 h 533"/>
                <a:gd name="T48" fmla="*/ 251 w 418"/>
                <a:gd name="T49" fmla="*/ 1 h 533"/>
                <a:gd name="T50" fmla="*/ 212 w 418"/>
                <a:gd name="T51" fmla="*/ 35 h 533"/>
                <a:gd name="T52" fmla="*/ 166 w 418"/>
                <a:gd name="T53" fmla="*/ 1 h 533"/>
                <a:gd name="T54" fmla="*/ 96 w 418"/>
                <a:gd name="T55" fmla="*/ 38 h 533"/>
                <a:gd name="T56" fmla="*/ 25 w 418"/>
                <a:gd name="T57" fmla="*/ 2 h 533"/>
                <a:gd name="T58" fmla="*/ 0 w 418"/>
                <a:gd name="T59" fmla="*/ 26 h 533"/>
                <a:gd name="T60" fmla="*/ 12 w 418"/>
                <a:gd name="T61" fmla="*/ 35 h 533"/>
                <a:gd name="T62" fmla="*/ 80 w 418"/>
                <a:gd name="T63" fmla="*/ 45 h 533"/>
                <a:gd name="T64" fmla="*/ 116 w 418"/>
                <a:gd name="T65" fmla="*/ 42 h 533"/>
                <a:gd name="T66" fmla="*/ 195 w 418"/>
                <a:gd name="T67" fmla="*/ 47 h 533"/>
                <a:gd name="T68" fmla="*/ 127 w 418"/>
                <a:gd name="T69" fmla="*/ 62 h 533"/>
                <a:gd name="T70" fmla="*/ 119 w 418"/>
                <a:gd name="T71" fmla="*/ 76 h 533"/>
                <a:gd name="T72" fmla="*/ 114 w 418"/>
                <a:gd name="T73" fmla="*/ 113 h 533"/>
                <a:gd name="T74" fmla="*/ 153 w 418"/>
                <a:gd name="T75" fmla="*/ 102 h 533"/>
                <a:gd name="T76" fmla="*/ 182 w 418"/>
                <a:gd name="T77" fmla="*/ 106 h 533"/>
                <a:gd name="T78" fmla="*/ 177 w 418"/>
                <a:gd name="T79" fmla="*/ 83 h 533"/>
                <a:gd name="T80" fmla="*/ 218 w 418"/>
                <a:gd name="T81" fmla="*/ 55 h 533"/>
                <a:gd name="T82" fmla="*/ 223 w 418"/>
                <a:gd name="T83" fmla="*/ 47 h 533"/>
                <a:gd name="T84" fmla="*/ 308 w 418"/>
                <a:gd name="T85" fmla="*/ 47 h 533"/>
                <a:gd name="T86" fmla="*/ 263 w 418"/>
                <a:gd name="T87" fmla="*/ 82 h 533"/>
                <a:gd name="T88" fmla="*/ 308 w 418"/>
                <a:gd name="T89" fmla="*/ 139 h 533"/>
                <a:gd name="T90" fmla="*/ 291 w 418"/>
                <a:gd name="T91" fmla="*/ 174 h 533"/>
                <a:gd name="T92" fmla="*/ 360 w 418"/>
                <a:gd name="T93" fmla="*/ 180 h 533"/>
                <a:gd name="T94" fmla="*/ 335 w 418"/>
                <a:gd name="T95" fmla="*/ 139 h 533"/>
                <a:gd name="T96" fmla="*/ 386 w 418"/>
                <a:gd name="T97" fmla="*/ 109 h 533"/>
                <a:gd name="T98" fmla="*/ 392 w 418"/>
                <a:gd name="T99" fmla="*/ 92 h 533"/>
                <a:gd name="T100" fmla="*/ 403 w 418"/>
                <a:gd name="T101" fmla="*/ 62 h 533"/>
                <a:gd name="T102" fmla="*/ 335 w 418"/>
                <a:gd name="T103" fmla="*/ 47 h 533"/>
                <a:gd name="T104" fmla="*/ 412 w 418"/>
                <a:gd name="T105" fmla="*/ 39 h 533"/>
                <a:gd name="T106" fmla="*/ 392 w 418"/>
                <a:gd name="T107" fmla="*/ 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8" h="533">
                  <a:moveTo>
                    <a:pt x="235" y="514"/>
                  </a:moveTo>
                  <a:cubicBezTo>
                    <a:pt x="233" y="520"/>
                    <a:pt x="232" y="525"/>
                    <a:pt x="230" y="531"/>
                  </a:cubicBezTo>
                  <a:cubicBezTo>
                    <a:pt x="232" y="533"/>
                    <a:pt x="232" y="533"/>
                    <a:pt x="232" y="533"/>
                  </a:cubicBezTo>
                  <a:cubicBezTo>
                    <a:pt x="238" y="517"/>
                    <a:pt x="238" y="517"/>
                    <a:pt x="238" y="517"/>
                  </a:cubicBezTo>
                  <a:cubicBezTo>
                    <a:pt x="235" y="514"/>
                    <a:pt x="235" y="514"/>
                    <a:pt x="235" y="514"/>
                  </a:cubicBezTo>
                  <a:moveTo>
                    <a:pt x="255" y="440"/>
                  </a:moveTo>
                  <a:cubicBezTo>
                    <a:pt x="254" y="446"/>
                    <a:pt x="252" y="451"/>
                    <a:pt x="251" y="457"/>
                  </a:cubicBezTo>
                  <a:cubicBezTo>
                    <a:pt x="252" y="458"/>
                    <a:pt x="252" y="458"/>
                    <a:pt x="252" y="458"/>
                  </a:cubicBezTo>
                  <a:cubicBezTo>
                    <a:pt x="250" y="459"/>
                    <a:pt x="250" y="459"/>
                    <a:pt x="250" y="459"/>
                  </a:cubicBezTo>
                  <a:cubicBezTo>
                    <a:pt x="248" y="468"/>
                    <a:pt x="245" y="477"/>
                    <a:pt x="243" y="487"/>
                  </a:cubicBezTo>
                  <a:cubicBezTo>
                    <a:pt x="252" y="479"/>
                    <a:pt x="252" y="479"/>
                    <a:pt x="252" y="479"/>
                  </a:cubicBezTo>
                  <a:cubicBezTo>
                    <a:pt x="263" y="447"/>
                    <a:pt x="263" y="447"/>
                    <a:pt x="263" y="447"/>
                  </a:cubicBezTo>
                  <a:cubicBezTo>
                    <a:pt x="255" y="440"/>
                    <a:pt x="255" y="440"/>
                    <a:pt x="255" y="440"/>
                  </a:cubicBezTo>
                  <a:moveTo>
                    <a:pt x="286" y="282"/>
                  </a:moveTo>
                  <a:cubicBezTo>
                    <a:pt x="286" y="288"/>
                    <a:pt x="285" y="294"/>
                    <a:pt x="284" y="301"/>
                  </a:cubicBezTo>
                  <a:cubicBezTo>
                    <a:pt x="308" y="321"/>
                    <a:pt x="308" y="321"/>
                    <a:pt x="308" y="321"/>
                  </a:cubicBezTo>
                  <a:cubicBezTo>
                    <a:pt x="276" y="349"/>
                    <a:pt x="276" y="349"/>
                    <a:pt x="276" y="349"/>
                  </a:cubicBezTo>
                  <a:cubicBezTo>
                    <a:pt x="274" y="359"/>
                    <a:pt x="272" y="369"/>
                    <a:pt x="270" y="380"/>
                  </a:cubicBezTo>
                  <a:cubicBezTo>
                    <a:pt x="284" y="392"/>
                    <a:pt x="284" y="392"/>
                    <a:pt x="284" y="392"/>
                  </a:cubicBezTo>
                  <a:cubicBezTo>
                    <a:pt x="289" y="375"/>
                    <a:pt x="289" y="375"/>
                    <a:pt x="289" y="375"/>
                  </a:cubicBezTo>
                  <a:cubicBezTo>
                    <a:pt x="279" y="367"/>
                    <a:pt x="279" y="367"/>
                    <a:pt x="279" y="367"/>
                  </a:cubicBezTo>
                  <a:cubicBezTo>
                    <a:pt x="299" y="350"/>
                    <a:pt x="299" y="350"/>
                    <a:pt x="299" y="350"/>
                  </a:cubicBezTo>
                  <a:cubicBezTo>
                    <a:pt x="315" y="306"/>
                    <a:pt x="315" y="306"/>
                    <a:pt x="315" y="306"/>
                  </a:cubicBezTo>
                  <a:cubicBezTo>
                    <a:pt x="286" y="282"/>
                    <a:pt x="286" y="282"/>
                    <a:pt x="286" y="282"/>
                  </a:cubicBezTo>
                  <a:moveTo>
                    <a:pt x="357" y="191"/>
                  </a:moveTo>
                  <a:cubicBezTo>
                    <a:pt x="322" y="220"/>
                    <a:pt x="322" y="220"/>
                    <a:pt x="322" y="220"/>
                  </a:cubicBezTo>
                  <a:cubicBezTo>
                    <a:pt x="292" y="195"/>
                    <a:pt x="292" y="195"/>
                    <a:pt x="292" y="195"/>
                  </a:cubicBezTo>
                  <a:cubicBezTo>
                    <a:pt x="292" y="201"/>
                    <a:pt x="292" y="208"/>
                    <a:pt x="292" y="216"/>
                  </a:cubicBezTo>
                  <a:cubicBezTo>
                    <a:pt x="308" y="230"/>
                    <a:pt x="308" y="230"/>
                    <a:pt x="308" y="230"/>
                  </a:cubicBezTo>
                  <a:cubicBezTo>
                    <a:pt x="290" y="245"/>
                    <a:pt x="290" y="245"/>
                    <a:pt x="290" y="245"/>
                  </a:cubicBezTo>
                  <a:cubicBezTo>
                    <a:pt x="290" y="252"/>
                    <a:pt x="289" y="260"/>
                    <a:pt x="288" y="267"/>
                  </a:cubicBezTo>
                  <a:cubicBezTo>
                    <a:pt x="322" y="239"/>
                    <a:pt x="322" y="239"/>
                    <a:pt x="322" y="239"/>
                  </a:cubicBezTo>
                  <a:cubicBezTo>
                    <a:pt x="335" y="250"/>
                    <a:pt x="335" y="250"/>
                    <a:pt x="335" y="250"/>
                  </a:cubicBezTo>
                  <a:cubicBezTo>
                    <a:pt x="341" y="234"/>
                    <a:pt x="341" y="234"/>
                    <a:pt x="341" y="234"/>
                  </a:cubicBezTo>
                  <a:cubicBezTo>
                    <a:pt x="335" y="230"/>
                    <a:pt x="335" y="230"/>
                    <a:pt x="335" y="230"/>
                  </a:cubicBezTo>
                  <a:cubicBezTo>
                    <a:pt x="346" y="221"/>
                    <a:pt x="346" y="221"/>
                    <a:pt x="346" y="221"/>
                  </a:cubicBezTo>
                  <a:cubicBezTo>
                    <a:pt x="357" y="191"/>
                    <a:pt x="357" y="191"/>
                    <a:pt x="357" y="191"/>
                  </a:cubicBezTo>
                  <a:moveTo>
                    <a:pt x="279" y="92"/>
                  </a:moveTo>
                  <a:cubicBezTo>
                    <a:pt x="279" y="92"/>
                    <a:pt x="279" y="92"/>
                    <a:pt x="279" y="92"/>
                  </a:cubicBezTo>
                  <a:cubicBezTo>
                    <a:pt x="322" y="56"/>
                    <a:pt x="322" y="56"/>
                    <a:pt x="322" y="56"/>
                  </a:cubicBezTo>
                  <a:cubicBezTo>
                    <a:pt x="365" y="92"/>
                    <a:pt x="365" y="92"/>
                    <a:pt x="365" y="92"/>
                  </a:cubicBezTo>
                  <a:cubicBezTo>
                    <a:pt x="322" y="129"/>
                    <a:pt x="322" y="129"/>
                    <a:pt x="322" y="129"/>
                  </a:cubicBezTo>
                  <a:cubicBezTo>
                    <a:pt x="279" y="92"/>
                    <a:pt x="279" y="92"/>
                    <a:pt x="279" y="92"/>
                  </a:cubicBezTo>
                  <a:moveTo>
                    <a:pt x="394" y="0"/>
                  </a:moveTo>
                  <a:cubicBezTo>
                    <a:pt x="363" y="0"/>
                    <a:pt x="363" y="0"/>
                    <a:pt x="363" y="0"/>
                  </a:cubicBezTo>
                  <a:cubicBezTo>
                    <a:pt x="365" y="1"/>
                    <a:pt x="365" y="1"/>
                    <a:pt x="365" y="1"/>
                  </a:cubicBezTo>
                  <a:cubicBezTo>
                    <a:pt x="322" y="38"/>
                    <a:pt x="322" y="38"/>
                    <a:pt x="322" y="38"/>
                  </a:cubicBezTo>
                  <a:cubicBezTo>
                    <a:pt x="279" y="1"/>
                    <a:pt x="279" y="1"/>
                    <a:pt x="279" y="1"/>
                  </a:cubicBezTo>
                  <a:cubicBezTo>
                    <a:pt x="280" y="0"/>
                    <a:pt x="280" y="0"/>
                    <a:pt x="280" y="0"/>
                  </a:cubicBezTo>
                  <a:cubicBezTo>
                    <a:pt x="251" y="1"/>
                    <a:pt x="251" y="1"/>
                    <a:pt x="251" y="1"/>
                  </a:cubicBezTo>
                  <a:cubicBezTo>
                    <a:pt x="252" y="1"/>
                    <a:pt x="252" y="1"/>
                    <a:pt x="252" y="1"/>
                  </a:cubicBezTo>
                  <a:cubicBezTo>
                    <a:pt x="212" y="35"/>
                    <a:pt x="212" y="35"/>
                    <a:pt x="212" y="35"/>
                  </a:cubicBezTo>
                  <a:cubicBezTo>
                    <a:pt x="209" y="38"/>
                    <a:pt x="209" y="38"/>
                    <a:pt x="209" y="38"/>
                  </a:cubicBezTo>
                  <a:cubicBezTo>
                    <a:pt x="166" y="1"/>
                    <a:pt x="166" y="1"/>
                    <a:pt x="166" y="1"/>
                  </a:cubicBezTo>
                  <a:cubicBezTo>
                    <a:pt x="139" y="2"/>
                    <a:pt x="139" y="2"/>
                    <a:pt x="139" y="2"/>
                  </a:cubicBezTo>
                  <a:cubicBezTo>
                    <a:pt x="96" y="38"/>
                    <a:pt x="96" y="38"/>
                    <a:pt x="96" y="38"/>
                  </a:cubicBezTo>
                  <a:cubicBezTo>
                    <a:pt x="55" y="2"/>
                    <a:pt x="55" y="2"/>
                    <a:pt x="55" y="2"/>
                  </a:cubicBezTo>
                  <a:cubicBezTo>
                    <a:pt x="25" y="2"/>
                    <a:pt x="25" y="2"/>
                    <a:pt x="25" y="2"/>
                  </a:cubicBezTo>
                  <a:cubicBezTo>
                    <a:pt x="0" y="24"/>
                    <a:pt x="0" y="24"/>
                    <a:pt x="0" y="24"/>
                  </a:cubicBezTo>
                  <a:cubicBezTo>
                    <a:pt x="0" y="26"/>
                    <a:pt x="0" y="26"/>
                    <a:pt x="0" y="26"/>
                  </a:cubicBezTo>
                  <a:cubicBezTo>
                    <a:pt x="3" y="28"/>
                    <a:pt x="5" y="30"/>
                    <a:pt x="8" y="31"/>
                  </a:cubicBezTo>
                  <a:cubicBezTo>
                    <a:pt x="9" y="32"/>
                    <a:pt x="10" y="34"/>
                    <a:pt x="12" y="35"/>
                  </a:cubicBezTo>
                  <a:cubicBezTo>
                    <a:pt x="40" y="11"/>
                    <a:pt x="40" y="11"/>
                    <a:pt x="40" y="11"/>
                  </a:cubicBezTo>
                  <a:cubicBezTo>
                    <a:pt x="80" y="45"/>
                    <a:pt x="80" y="45"/>
                    <a:pt x="80" y="45"/>
                  </a:cubicBezTo>
                  <a:cubicBezTo>
                    <a:pt x="91" y="43"/>
                    <a:pt x="100" y="42"/>
                    <a:pt x="109" y="42"/>
                  </a:cubicBezTo>
                  <a:cubicBezTo>
                    <a:pt x="111" y="42"/>
                    <a:pt x="114" y="42"/>
                    <a:pt x="116" y="42"/>
                  </a:cubicBezTo>
                  <a:cubicBezTo>
                    <a:pt x="153" y="11"/>
                    <a:pt x="153" y="11"/>
                    <a:pt x="153" y="11"/>
                  </a:cubicBezTo>
                  <a:cubicBezTo>
                    <a:pt x="195" y="47"/>
                    <a:pt x="195" y="47"/>
                    <a:pt x="195" y="47"/>
                  </a:cubicBezTo>
                  <a:cubicBezTo>
                    <a:pt x="153" y="84"/>
                    <a:pt x="153" y="84"/>
                    <a:pt x="153" y="84"/>
                  </a:cubicBezTo>
                  <a:cubicBezTo>
                    <a:pt x="127" y="62"/>
                    <a:pt x="127" y="62"/>
                    <a:pt x="127" y="62"/>
                  </a:cubicBezTo>
                  <a:cubicBezTo>
                    <a:pt x="126" y="66"/>
                    <a:pt x="123" y="70"/>
                    <a:pt x="120" y="74"/>
                  </a:cubicBezTo>
                  <a:cubicBezTo>
                    <a:pt x="120" y="74"/>
                    <a:pt x="119" y="75"/>
                    <a:pt x="119" y="76"/>
                  </a:cubicBezTo>
                  <a:cubicBezTo>
                    <a:pt x="139" y="92"/>
                    <a:pt x="139" y="92"/>
                    <a:pt x="139" y="92"/>
                  </a:cubicBezTo>
                  <a:cubicBezTo>
                    <a:pt x="114" y="113"/>
                    <a:pt x="114" y="113"/>
                    <a:pt x="114" y="113"/>
                  </a:cubicBezTo>
                  <a:cubicBezTo>
                    <a:pt x="116" y="119"/>
                    <a:pt x="118" y="124"/>
                    <a:pt x="121" y="129"/>
                  </a:cubicBezTo>
                  <a:cubicBezTo>
                    <a:pt x="153" y="102"/>
                    <a:pt x="153" y="102"/>
                    <a:pt x="153" y="102"/>
                  </a:cubicBezTo>
                  <a:cubicBezTo>
                    <a:pt x="188" y="132"/>
                    <a:pt x="188" y="132"/>
                    <a:pt x="188" y="132"/>
                  </a:cubicBezTo>
                  <a:cubicBezTo>
                    <a:pt x="187" y="124"/>
                    <a:pt x="185" y="115"/>
                    <a:pt x="182" y="106"/>
                  </a:cubicBezTo>
                  <a:cubicBezTo>
                    <a:pt x="166" y="92"/>
                    <a:pt x="166" y="92"/>
                    <a:pt x="166" y="92"/>
                  </a:cubicBezTo>
                  <a:cubicBezTo>
                    <a:pt x="177" y="83"/>
                    <a:pt x="177" y="83"/>
                    <a:pt x="177" y="83"/>
                  </a:cubicBezTo>
                  <a:cubicBezTo>
                    <a:pt x="176" y="68"/>
                    <a:pt x="182" y="57"/>
                    <a:pt x="209" y="55"/>
                  </a:cubicBezTo>
                  <a:cubicBezTo>
                    <a:pt x="212" y="55"/>
                    <a:pt x="215" y="55"/>
                    <a:pt x="218" y="55"/>
                  </a:cubicBezTo>
                  <a:cubicBezTo>
                    <a:pt x="223" y="55"/>
                    <a:pt x="228" y="55"/>
                    <a:pt x="233" y="56"/>
                  </a:cubicBezTo>
                  <a:cubicBezTo>
                    <a:pt x="223" y="47"/>
                    <a:pt x="223" y="47"/>
                    <a:pt x="223" y="47"/>
                  </a:cubicBezTo>
                  <a:cubicBezTo>
                    <a:pt x="265" y="11"/>
                    <a:pt x="265" y="11"/>
                    <a:pt x="265" y="11"/>
                  </a:cubicBezTo>
                  <a:cubicBezTo>
                    <a:pt x="308" y="47"/>
                    <a:pt x="308" y="47"/>
                    <a:pt x="308" y="47"/>
                  </a:cubicBezTo>
                  <a:cubicBezTo>
                    <a:pt x="265" y="84"/>
                    <a:pt x="265" y="84"/>
                    <a:pt x="265" y="84"/>
                  </a:cubicBezTo>
                  <a:cubicBezTo>
                    <a:pt x="263" y="82"/>
                    <a:pt x="263" y="82"/>
                    <a:pt x="263" y="82"/>
                  </a:cubicBezTo>
                  <a:cubicBezTo>
                    <a:pt x="269" y="90"/>
                    <a:pt x="275" y="100"/>
                    <a:pt x="280" y="114"/>
                  </a:cubicBezTo>
                  <a:cubicBezTo>
                    <a:pt x="308" y="139"/>
                    <a:pt x="308" y="139"/>
                    <a:pt x="308" y="139"/>
                  </a:cubicBezTo>
                  <a:cubicBezTo>
                    <a:pt x="289" y="155"/>
                    <a:pt x="289" y="155"/>
                    <a:pt x="289" y="155"/>
                  </a:cubicBezTo>
                  <a:cubicBezTo>
                    <a:pt x="290" y="161"/>
                    <a:pt x="290" y="167"/>
                    <a:pt x="291" y="174"/>
                  </a:cubicBezTo>
                  <a:cubicBezTo>
                    <a:pt x="322" y="147"/>
                    <a:pt x="322" y="147"/>
                    <a:pt x="322" y="147"/>
                  </a:cubicBezTo>
                  <a:cubicBezTo>
                    <a:pt x="360" y="180"/>
                    <a:pt x="360" y="180"/>
                    <a:pt x="360" y="180"/>
                  </a:cubicBezTo>
                  <a:cubicBezTo>
                    <a:pt x="366" y="165"/>
                    <a:pt x="366" y="165"/>
                    <a:pt x="366" y="165"/>
                  </a:cubicBezTo>
                  <a:cubicBezTo>
                    <a:pt x="335" y="139"/>
                    <a:pt x="335" y="139"/>
                    <a:pt x="335" y="139"/>
                  </a:cubicBezTo>
                  <a:cubicBezTo>
                    <a:pt x="378" y="102"/>
                    <a:pt x="378" y="102"/>
                    <a:pt x="378" y="102"/>
                  </a:cubicBezTo>
                  <a:cubicBezTo>
                    <a:pt x="386" y="109"/>
                    <a:pt x="386" y="109"/>
                    <a:pt x="386" y="109"/>
                  </a:cubicBezTo>
                  <a:cubicBezTo>
                    <a:pt x="392" y="93"/>
                    <a:pt x="392" y="93"/>
                    <a:pt x="392" y="93"/>
                  </a:cubicBezTo>
                  <a:cubicBezTo>
                    <a:pt x="392" y="92"/>
                    <a:pt x="392" y="92"/>
                    <a:pt x="392" y="92"/>
                  </a:cubicBezTo>
                  <a:cubicBezTo>
                    <a:pt x="393" y="92"/>
                    <a:pt x="393" y="92"/>
                    <a:pt x="393" y="92"/>
                  </a:cubicBezTo>
                  <a:cubicBezTo>
                    <a:pt x="403" y="62"/>
                    <a:pt x="403" y="62"/>
                    <a:pt x="403" y="62"/>
                  </a:cubicBezTo>
                  <a:cubicBezTo>
                    <a:pt x="378" y="84"/>
                    <a:pt x="378" y="84"/>
                    <a:pt x="378" y="84"/>
                  </a:cubicBezTo>
                  <a:cubicBezTo>
                    <a:pt x="335" y="47"/>
                    <a:pt x="335" y="47"/>
                    <a:pt x="335" y="47"/>
                  </a:cubicBezTo>
                  <a:cubicBezTo>
                    <a:pt x="378" y="11"/>
                    <a:pt x="378" y="11"/>
                    <a:pt x="378" y="11"/>
                  </a:cubicBezTo>
                  <a:cubicBezTo>
                    <a:pt x="412" y="39"/>
                    <a:pt x="412" y="39"/>
                    <a:pt x="412" y="39"/>
                  </a:cubicBezTo>
                  <a:cubicBezTo>
                    <a:pt x="418" y="23"/>
                    <a:pt x="418" y="23"/>
                    <a:pt x="418" y="23"/>
                  </a:cubicBezTo>
                  <a:cubicBezTo>
                    <a:pt x="392" y="1"/>
                    <a:pt x="392" y="1"/>
                    <a:pt x="392" y="1"/>
                  </a:cubicBezTo>
                  <a:cubicBezTo>
                    <a:pt x="394" y="0"/>
                    <a:pt x="394" y="0"/>
                    <a:pt x="394" y="0"/>
                  </a:cubicBezTo>
                </a:path>
              </a:pathLst>
            </a:custGeom>
            <a:solidFill>
              <a:srgbClr val="D5B28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7" name="Freeform 95"/>
            <p:cNvSpPr/>
            <p:nvPr/>
          </p:nvSpPr>
          <p:spPr bwMode="auto">
            <a:xfrm>
              <a:off x="6532563" y="3103563"/>
              <a:ext cx="80963" cy="66675"/>
            </a:xfrm>
            <a:custGeom>
              <a:avLst/>
              <a:gdLst>
                <a:gd name="T0" fmla="*/ 24 w 24"/>
                <a:gd name="T1" fmla="*/ 0 h 20"/>
                <a:gd name="T2" fmla="*/ 0 w 24"/>
                <a:gd name="T3" fmla="*/ 20 h 20"/>
                <a:gd name="T4" fmla="*/ 2 w 24"/>
                <a:gd name="T5" fmla="*/ 20 h 20"/>
                <a:gd name="T6" fmla="*/ 23 w 24"/>
                <a:gd name="T7" fmla="*/ 4 h 20"/>
                <a:gd name="T8" fmla="*/ 24 w 24"/>
                <a:gd name="T9" fmla="*/ 0 h 20"/>
              </a:gdLst>
              <a:ahLst/>
              <a:cxnLst>
                <a:cxn ang="0">
                  <a:pos x="T0" y="T1"/>
                </a:cxn>
                <a:cxn ang="0">
                  <a:pos x="T2" y="T3"/>
                </a:cxn>
                <a:cxn ang="0">
                  <a:pos x="T4" y="T5"/>
                </a:cxn>
                <a:cxn ang="0">
                  <a:pos x="T6" y="T7"/>
                </a:cxn>
                <a:cxn ang="0">
                  <a:pos x="T8" y="T9"/>
                </a:cxn>
              </a:cxnLst>
              <a:rect l="0" t="0" r="r" b="b"/>
              <a:pathLst>
                <a:path w="24" h="20">
                  <a:moveTo>
                    <a:pt x="24" y="0"/>
                  </a:moveTo>
                  <a:cubicBezTo>
                    <a:pt x="0" y="20"/>
                    <a:pt x="0" y="20"/>
                    <a:pt x="0" y="20"/>
                  </a:cubicBezTo>
                  <a:cubicBezTo>
                    <a:pt x="1" y="20"/>
                    <a:pt x="2" y="20"/>
                    <a:pt x="2" y="20"/>
                  </a:cubicBezTo>
                  <a:cubicBezTo>
                    <a:pt x="10" y="20"/>
                    <a:pt x="17" y="15"/>
                    <a:pt x="23" y="4"/>
                  </a:cubicBezTo>
                  <a:cubicBezTo>
                    <a:pt x="23" y="2"/>
                    <a:pt x="23" y="1"/>
                    <a:pt x="24" y="0"/>
                  </a:cubicBezTo>
                </a:path>
              </a:pathLst>
            </a:custGeom>
            <a:solidFill>
              <a:srgbClr val="D5B28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8" name="Freeform 96"/>
            <p:cNvSpPr/>
            <p:nvPr/>
          </p:nvSpPr>
          <p:spPr bwMode="auto">
            <a:xfrm>
              <a:off x="6702426" y="4416425"/>
              <a:ext cx="61913" cy="169863"/>
            </a:xfrm>
            <a:custGeom>
              <a:avLst/>
              <a:gdLst>
                <a:gd name="T0" fmla="*/ 16 w 18"/>
                <a:gd name="T1" fmla="*/ 0 h 50"/>
                <a:gd name="T2" fmla="*/ 0 w 18"/>
                <a:gd name="T3" fmla="*/ 50 h 50"/>
                <a:gd name="T4" fmla="*/ 1 w 18"/>
                <a:gd name="T5" fmla="*/ 50 h 50"/>
                <a:gd name="T6" fmla="*/ 18 w 18"/>
                <a:gd name="T7" fmla="*/ 2 h 50"/>
                <a:gd name="T8" fmla="*/ 16 w 18"/>
                <a:gd name="T9" fmla="*/ 0 h 50"/>
              </a:gdLst>
              <a:ahLst/>
              <a:cxnLst>
                <a:cxn ang="0">
                  <a:pos x="T0" y="T1"/>
                </a:cxn>
                <a:cxn ang="0">
                  <a:pos x="T2" y="T3"/>
                </a:cxn>
                <a:cxn ang="0">
                  <a:pos x="T4" y="T5"/>
                </a:cxn>
                <a:cxn ang="0">
                  <a:pos x="T6" y="T7"/>
                </a:cxn>
                <a:cxn ang="0">
                  <a:pos x="T8" y="T9"/>
                </a:cxn>
              </a:cxnLst>
              <a:rect l="0" t="0" r="r" b="b"/>
              <a:pathLst>
                <a:path w="18" h="50">
                  <a:moveTo>
                    <a:pt x="16" y="0"/>
                  </a:moveTo>
                  <a:cubicBezTo>
                    <a:pt x="11" y="16"/>
                    <a:pt x="6" y="33"/>
                    <a:pt x="0" y="50"/>
                  </a:cubicBezTo>
                  <a:cubicBezTo>
                    <a:pt x="1" y="50"/>
                    <a:pt x="1" y="50"/>
                    <a:pt x="1" y="50"/>
                  </a:cubicBezTo>
                  <a:cubicBezTo>
                    <a:pt x="18" y="2"/>
                    <a:pt x="18" y="2"/>
                    <a:pt x="18" y="2"/>
                  </a:cubicBezTo>
                  <a:cubicBezTo>
                    <a:pt x="16" y="0"/>
                    <a:pt x="16" y="0"/>
                    <a:pt x="16"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9" name="Freeform 97"/>
            <p:cNvSpPr/>
            <p:nvPr/>
          </p:nvSpPr>
          <p:spPr bwMode="auto">
            <a:xfrm>
              <a:off x="6773863" y="4238625"/>
              <a:ext cx="58738" cy="130175"/>
            </a:xfrm>
            <a:custGeom>
              <a:avLst/>
              <a:gdLst>
                <a:gd name="T0" fmla="*/ 17 w 17"/>
                <a:gd name="T1" fmla="*/ 0 h 38"/>
                <a:gd name="T2" fmla="*/ 8 w 17"/>
                <a:gd name="T3" fmla="*/ 8 h 38"/>
                <a:gd name="T4" fmla="*/ 0 w 17"/>
                <a:gd name="T5" fmla="*/ 35 h 38"/>
                <a:gd name="T6" fmla="*/ 3 w 17"/>
                <a:gd name="T7" fmla="*/ 38 h 38"/>
                <a:gd name="T8" fmla="*/ 17 w 17"/>
                <a:gd name="T9" fmla="*/ 0 h 38"/>
              </a:gdLst>
              <a:ahLst/>
              <a:cxnLst>
                <a:cxn ang="0">
                  <a:pos x="T0" y="T1"/>
                </a:cxn>
                <a:cxn ang="0">
                  <a:pos x="T2" y="T3"/>
                </a:cxn>
                <a:cxn ang="0">
                  <a:pos x="T4" y="T5"/>
                </a:cxn>
                <a:cxn ang="0">
                  <a:pos x="T6" y="T7"/>
                </a:cxn>
                <a:cxn ang="0">
                  <a:pos x="T8" y="T9"/>
                </a:cxn>
              </a:cxnLst>
              <a:rect l="0" t="0" r="r" b="b"/>
              <a:pathLst>
                <a:path w="17" h="38">
                  <a:moveTo>
                    <a:pt x="17" y="0"/>
                  </a:moveTo>
                  <a:cubicBezTo>
                    <a:pt x="8" y="8"/>
                    <a:pt x="8" y="8"/>
                    <a:pt x="8" y="8"/>
                  </a:cubicBezTo>
                  <a:cubicBezTo>
                    <a:pt x="5" y="17"/>
                    <a:pt x="3" y="26"/>
                    <a:pt x="0" y="35"/>
                  </a:cubicBezTo>
                  <a:cubicBezTo>
                    <a:pt x="3" y="38"/>
                    <a:pt x="3" y="38"/>
                    <a:pt x="3" y="38"/>
                  </a:cubicBezTo>
                  <a:cubicBezTo>
                    <a:pt x="17" y="0"/>
                    <a:pt x="17" y="0"/>
                    <a:pt x="17"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0" name="Freeform 98"/>
            <p:cNvSpPr/>
            <p:nvPr/>
          </p:nvSpPr>
          <p:spPr bwMode="auto">
            <a:xfrm>
              <a:off x="6824663" y="4164013"/>
              <a:ext cx="7938" cy="6350"/>
            </a:xfrm>
            <a:custGeom>
              <a:avLst/>
              <a:gdLst>
                <a:gd name="T0" fmla="*/ 1 w 2"/>
                <a:gd name="T1" fmla="*/ 0 h 2"/>
                <a:gd name="T2" fmla="*/ 0 w 2"/>
                <a:gd name="T3" fmla="*/ 2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1" y="1"/>
                    <a:pt x="0" y="2"/>
                    <a:pt x="0" y="2"/>
                  </a:cubicBezTo>
                  <a:cubicBezTo>
                    <a:pt x="2" y="1"/>
                    <a:pt x="2" y="1"/>
                    <a:pt x="2" y="1"/>
                  </a:cubicBezTo>
                  <a:cubicBezTo>
                    <a:pt x="1" y="0"/>
                    <a:pt x="1" y="0"/>
                    <a:pt x="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1" name="Freeform 99"/>
            <p:cNvSpPr/>
            <p:nvPr/>
          </p:nvSpPr>
          <p:spPr bwMode="auto">
            <a:xfrm>
              <a:off x="6842126" y="3902075"/>
              <a:ext cx="98425" cy="228600"/>
            </a:xfrm>
            <a:custGeom>
              <a:avLst/>
              <a:gdLst>
                <a:gd name="T0" fmla="*/ 15 w 29"/>
                <a:gd name="T1" fmla="*/ 0 h 67"/>
                <a:gd name="T2" fmla="*/ 0 w 29"/>
                <a:gd name="T3" fmla="*/ 60 h 67"/>
                <a:gd name="T4" fmla="*/ 8 w 29"/>
                <a:gd name="T5" fmla="*/ 67 h 67"/>
                <a:gd name="T6" fmla="*/ 29 w 29"/>
                <a:gd name="T7" fmla="*/ 12 h 67"/>
                <a:gd name="T8" fmla="*/ 15 w 29"/>
                <a:gd name="T9" fmla="*/ 0 h 67"/>
              </a:gdLst>
              <a:ahLst/>
              <a:cxnLst>
                <a:cxn ang="0">
                  <a:pos x="T0" y="T1"/>
                </a:cxn>
                <a:cxn ang="0">
                  <a:pos x="T2" y="T3"/>
                </a:cxn>
                <a:cxn ang="0">
                  <a:pos x="T4" y="T5"/>
                </a:cxn>
                <a:cxn ang="0">
                  <a:pos x="T6" y="T7"/>
                </a:cxn>
                <a:cxn ang="0">
                  <a:pos x="T8" y="T9"/>
                </a:cxn>
              </a:cxnLst>
              <a:rect l="0" t="0" r="r" b="b"/>
              <a:pathLst>
                <a:path w="29" h="67">
                  <a:moveTo>
                    <a:pt x="15" y="0"/>
                  </a:moveTo>
                  <a:cubicBezTo>
                    <a:pt x="10" y="19"/>
                    <a:pt x="6" y="39"/>
                    <a:pt x="0" y="60"/>
                  </a:cubicBezTo>
                  <a:cubicBezTo>
                    <a:pt x="8" y="67"/>
                    <a:pt x="8" y="67"/>
                    <a:pt x="8" y="67"/>
                  </a:cubicBezTo>
                  <a:cubicBezTo>
                    <a:pt x="29" y="12"/>
                    <a:pt x="29" y="12"/>
                    <a:pt x="29" y="12"/>
                  </a:cubicBezTo>
                  <a:cubicBezTo>
                    <a:pt x="15" y="0"/>
                    <a:pt x="15" y="0"/>
                    <a:pt x="15"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2" name="Freeform 100"/>
            <p:cNvSpPr/>
            <p:nvPr/>
          </p:nvSpPr>
          <p:spPr bwMode="auto">
            <a:xfrm>
              <a:off x="6923088" y="3800475"/>
              <a:ext cx="68263" cy="84138"/>
            </a:xfrm>
            <a:custGeom>
              <a:avLst/>
              <a:gdLst>
                <a:gd name="T0" fmla="*/ 43 w 43"/>
                <a:gd name="T1" fmla="*/ 0 h 53"/>
                <a:gd name="T2" fmla="*/ 0 w 43"/>
                <a:gd name="T3" fmla="*/ 36 h 53"/>
                <a:gd name="T4" fmla="*/ 22 w 43"/>
                <a:gd name="T5" fmla="*/ 53 h 53"/>
                <a:gd name="T6" fmla="*/ 43 w 43"/>
                <a:gd name="T7" fmla="*/ 0 h 53"/>
              </a:gdLst>
              <a:ahLst/>
              <a:cxnLst>
                <a:cxn ang="0">
                  <a:pos x="T0" y="T1"/>
                </a:cxn>
                <a:cxn ang="0">
                  <a:pos x="T2" y="T3"/>
                </a:cxn>
                <a:cxn ang="0">
                  <a:pos x="T4" y="T5"/>
                </a:cxn>
                <a:cxn ang="0">
                  <a:pos x="T6" y="T7"/>
                </a:cxn>
              </a:cxnLst>
              <a:rect l="0" t="0" r="r" b="b"/>
              <a:pathLst>
                <a:path w="43" h="53">
                  <a:moveTo>
                    <a:pt x="43" y="0"/>
                  </a:moveTo>
                  <a:lnTo>
                    <a:pt x="0" y="36"/>
                  </a:lnTo>
                  <a:lnTo>
                    <a:pt x="22" y="53"/>
                  </a:lnTo>
                  <a:lnTo>
                    <a:pt x="4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3" name="Freeform 101"/>
            <p:cNvSpPr/>
            <p:nvPr/>
          </p:nvSpPr>
          <p:spPr bwMode="auto">
            <a:xfrm>
              <a:off x="6923088" y="3800475"/>
              <a:ext cx="68263" cy="84138"/>
            </a:xfrm>
            <a:custGeom>
              <a:avLst/>
              <a:gdLst>
                <a:gd name="T0" fmla="*/ 43 w 43"/>
                <a:gd name="T1" fmla="*/ 0 h 53"/>
                <a:gd name="T2" fmla="*/ 0 w 43"/>
                <a:gd name="T3" fmla="*/ 36 h 53"/>
                <a:gd name="T4" fmla="*/ 22 w 43"/>
                <a:gd name="T5" fmla="*/ 53 h 53"/>
                <a:gd name="T6" fmla="*/ 43 w 43"/>
                <a:gd name="T7" fmla="*/ 0 h 53"/>
              </a:gdLst>
              <a:ahLst/>
              <a:cxnLst>
                <a:cxn ang="0">
                  <a:pos x="T0" y="T1"/>
                </a:cxn>
                <a:cxn ang="0">
                  <a:pos x="T2" y="T3"/>
                </a:cxn>
                <a:cxn ang="0">
                  <a:pos x="T4" y="T5"/>
                </a:cxn>
                <a:cxn ang="0">
                  <a:pos x="T6" y="T7"/>
                </a:cxn>
              </a:cxnLst>
              <a:rect l="0" t="0" r="r" b="b"/>
              <a:pathLst>
                <a:path w="43" h="53">
                  <a:moveTo>
                    <a:pt x="43" y="0"/>
                  </a:moveTo>
                  <a:lnTo>
                    <a:pt x="0" y="36"/>
                  </a:lnTo>
                  <a:lnTo>
                    <a:pt x="22" y="5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4" name="Freeform 102"/>
            <p:cNvSpPr/>
            <p:nvPr/>
          </p:nvSpPr>
          <p:spPr bwMode="auto">
            <a:xfrm>
              <a:off x="6913563" y="3633788"/>
              <a:ext cx="109538" cy="163513"/>
            </a:xfrm>
            <a:custGeom>
              <a:avLst/>
              <a:gdLst>
                <a:gd name="T0" fmla="*/ 8 w 32"/>
                <a:gd name="T1" fmla="*/ 0 h 48"/>
                <a:gd name="T2" fmla="*/ 0 w 32"/>
                <a:gd name="T3" fmla="*/ 48 h 48"/>
                <a:gd name="T4" fmla="*/ 32 w 32"/>
                <a:gd name="T5" fmla="*/ 20 h 48"/>
                <a:gd name="T6" fmla="*/ 8 w 32"/>
                <a:gd name="T7" fmla="*/ 0 h 48"/>
              </a:gdLst>
              <a:ahLst/>
              <a:cxnLst>
                <a:cxn ang="0">
                  <a:pos x="T0" y="T1"/>
                </a:cxn>
                <a:cxn ang="0">
                  <a:pos x="T2" y="T3"/>
                </a:cxn>
                <a:cxn ang="0">
                  <a:pos x="T4" y="T5"/>
                </a:cxn>
                <a:cxn ang="0">
                  <a:pos x="T6" y="T7"/>
                </a:cxn>
              </a:cxnLst>
              <a:rect l="0" t="0" r="r" b="b"/>
              <a:pathLst>
                <a:path w="32" h="48">
                  <a:moveTo>
                    <a:pt x="8" y="0"/>
                  </a:moveTo>
                  <a:cubicBezTo>
                    <a:pt x="6" y="15"/>
                    <a:pt x="3" y="31"/>
                    <a:pt x="0" y="48"/>
                  </a:cubicBezTo>
                  <a:cubicBezTo>
                    <a:pt x="32" y="20"/>
                    <a:pt x="32" y="20"/>
                    <a:pt x="32" y="20"/>
                  </a:cubicBezTo>
                  <a:cubicBezTo>
                    <a:pt x="8" y="0"/>
                    <a:pt x="8" y="0"/>
                    <a:pt x="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5" name="Freeform 103"/>
            <p:cNvSpPr/>
            <p:nvPr/>
          </p:nvSpPr>
          <p:spPr bwMode="auto">
            <a:xfrm>
              <a:off x="6946901" y="3422650"/>
              <a:ext cx="168275" cy="228600"/>
            </a:xfrm>
            <a:custGeom>
              <a:avLst/>
              <a:gdLst>
                <a:gd name="T0" fmla="*/ 36 w 49"/>
                <a:gd name="T1" fmla="*/ 0 h 67"/>
                <a:gd name="T2" fmla="*/ 2 w 49"/>
                <a:gd name="T3" fmla="*/ 28 h 67"/>
                <a:gd name="T4" fmla="*/ 0 w 49"/>
                <a:gd name="T5" fmla="*/ 43 h 67"/>
                <a:gd name="T6" fmla="*/ 29 w 49"/>
                <a:gd name="T7" fmla="*/ 67 h 67"/>
                <a:gd name="T8" fmla="*/ 49 w 49"/>
                <a:gd name="T9" fmla="*/ 11 h 67"/>
                <a:gd name="T10" fmla="*/ 3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36" y="0"/>
                  </a:moveTo>
                  <a:cubicBezTo>
                    <a:pt x="2" y="28"/>
                    <a:pt x="2" y="28"/>
                    <a:pt x="2" y="28"/>
                  </a:cubicBezTo>
                  <a:cubicBezTo>
                    <a:pt x="2" y="33"/>
                    <a:pt x="1" y="38"/>
                    <a:pt x="0" y="43"/>
                  </a:cubicBezTo>
                  <a:cubicBezTo>
                    <a:pt x="29" y="67"/>
                    <a:pt x="29" y="67"/>
                    <a:pt x="29" y="67"/>
                  </a:cubicBezTo>
                  <a:cubicBezTo>
                    <a:pt x="49" y="11"/>
                    <a:pt x="49" y="11"/>
                    <a:pt x="49" y="11"/>
                  </a:cubicBezTo>
                  <a:cubicBezTo>
                    <a:pt x="36" y="0"/>
                    <a:pt x="36" y="0"/>
                    <a:pt x="36"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6" name="Freeform 104"/>
            <p:cNvSpPr/>
            <p:nvPr/>
          </p:nvSpPr>
          <p:spPr bwMode="auto">
            <a:xfrm>
              <a:off x="6961188" y="3344863"/>
              <a:ext cx="61913" cy="98425"/>
            </a:xfrm>
            <a:custGeom>
              <a:avLst/>
              <a:gdLst>
                <a:gd name="T0" fmla="*/ 2 w 18"/>
                <a:gd name="T1" fmla="*/ 0 h 29"/>
                <a:gd name="T2" fmla="*/ 0 w 18"/>
                <a:gd name="T3" fmla="*/ 29 h 29"/>
                <a:gd name="T4" fmla="*/ 18 w 18"/>
                <a:gd name="T5" fmla="*/ 14 h 29"/>
                <a:gd name="T6" fmla="*/ 2 w 18"/>
                <a:gd name="T7" fmla="*/ 0 h 29"/>
              </a:gdLst>
              <a:ahLst/>
              <a:cxnLst>
                <a:cxn ang="0">
                  <a:pos x="T0" y="T1"/>
                </a:cxn>
                <a:cxn ang="0">
                  <a:pos x="T2" y="T3"/>
                </a:cxn>
                <a:cxn ang="0">
                  <a:pos x="T4" y="T5"/>
                </a:cxn>
                <a:cxn ang="0">
                  <a:pos x="T6" y="T7"/>
                </a:cxn>
              </a:cxnLst>
              <a:rect l="0" t="0" r="r" b="b"/>
              <a:pathLst>
                <a:path w="18" h="29">
                  <a:moveTo>
                    <a:pt x="2" y="0"/>
                  </a:moveTo>
                  <a:cubicBezTo>
                    <a:pt x="1" y="9"/>
                    <a:pt x="1" y="19"/>
                    <a:pt x="0" y="29"/>
                  </a:cubicBezTo>
                  <a:cubicBezTo>
                    <a:pt x="18" y="14"/>
                    <a:pt x="18" y="14"/>
                    <a:pt x="18" y="14"/>
                  </a:cubicBezTo>
                  <a:cubicBezTo>
                    <a:pt x="2" y="0"/>
                    <a:pt x="2" y="0"/>
                    <a:pt x="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7" name="Freeform 105"/>
            <p:cNvSpPr/>
            <p:nvPr/>
          </p:nvSpPr>
          <p:spPr bwMode="auto">
            <a:xfrm>
              <a:off x="7115176" y="3360738"/>
              <a:ext cx="36513" cy="44450"/>
            </a:xfrm>
            <a:custGeom>
              <a:avLst/>
              <a:gdLst>
                <a:gd name="T0" fmla="*/ 23 w 23"/>
                <a:gd name="T1" fmla="*/ 0 h 28"/>
                <a:gd name="T2" fmla="*/ 0 w 23"/>
                <a:gd name="T3" fmla="*/ 20 h 28"/>
                <a:gd name="T4" fmla="*/ 12 w 23"/>
                <a:gd name="T5" fmla="*/ 28 h 28"/>
                <a:gd name="T6" fmla="*/ 23 w 23"/>
                <a:gd name="T7" fmla="*/ 0 h 28"/>
              </a:gdLst>
              <a:ahLst/>
              <a:cxnLst>
                <a:cxn ang="0">
                  <a:pos x="T0" y="T1"/>
                </a:cxn>
                <a:cxn ang="0">
                  <a:pos x="T2" y="T3"/>
                </a:cxn>
                <a:cxn ang="0">
                  <a:pos x="T4" y="T5"/>
                </a:cxn>
                <a:cxn ang="0">
                  <a:pos x="T6" y="T7"/>
                </a:cxn>
              </a:cxnLst>
              <a:rect l="0" t="0" r="r" b="b"/>
              <a:pathLst>
                <a:path w="23" h="28">
                  <a:moveTo>
                    <a:pt x="23" y="0"/>
                  </a:moveTo>
                  <a:lnTo>
                    <a:pt x="0" y="20"/>
                  </a:lnTo>
                  <a:lnTo>
                    <a:pt x="12" y="28"/>
                  </a:lnTo>
                  <a:lnTo>
                    <a:pt x="2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8" name="Freeform 106"/>
            <p:cNvSpPr/>
            <p:nvPr/>
          </p:nvSpPr>
          <p:spPr bwMode="auto">
            <a:xfrm>
              <a:off x="7115176" y="3360738"/>
              <a:ext cx="36513" cy="44450"/>
            </a:xfrm>
            <a:custGeom>
              <a:avLst/>
              <a:gdLst>
                <a:gd name="T0" fmla="*/ 23 w 23"/>
                <a:gd name="T1" fmla="*/ 0 h 28"/>
                <a:gd name="T2" fmla="*/ 0 w 23"/>
                <a:gd name="T3" fmla="*/ 20 h 28"/>
                <a:gd name="T4" fmla="*/ 12 w 23"/>
                <a:gd name="T5" fmla="*/ 28 h 28"/>
                <a:gd name="T6" fmla="*/ 23 w 23"/>
                <a:gd name="T7" fmla="*/ 0 h 28"/>
              </a:gdLst>
              <a:ahLst/>
              <a:cxnLst>
                <a:cxn ang="0">
                  <a:pos x="T0" y="T1"/>
                </a:cxn>
                <a:cxn ang="0">
                  <a:pos x="T2" y="T3"/>
                </a:cxn>
                <a:cxn ang="0">
                  <a:pos x="T4" y="T5"/>
                </a:cxn>
                <a:cxn ang="0">
                  <a:pos x="T6" y="T7"/>
                </a:cxn>
              </a:cxnLst>
              <a:rect l="0" t="0" r="r" b="b"/>
              <a:pathLst>
                <a:path w="23" h="28">
                  <a:moveTo>
                    <a:pt x="23" y="0"/>
                  </a:moveTo>
                  <a:lnTo>
                    <a:pt x="0" y="20"/>
                  </a:lnTo>
                  <a:lnTo>
                    <a:pt x="12" y="2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9" name="Freeform 107"/>
            <p:cNvSpPr/>
            <p:nvPr/>
          </p:nvSpPr>
          <p:spPr bwMode="auto">
            <a:xfrm>
              <a:off x="6964363" y="3109913"/>
              <a:ext cx="234950" cy="247650"/>
            </a:xfrm>
            <a:custGeom>
              <a:avLst/>
              <a:gdLst>
                <a:gd name="T0" fmla="*/ 31 w 69"/>
                <a:gd name="T1" fmla="*/ 0 h 73"/>
                <a:gd name="T2" fmla="*/ 0 w 69"/>
                <a:gd name="T3" fmla="*/ 27 h 73"/>
                <a:gd name="T4" fmla="*/ 1 w 69"/>
                <a:gd name="T5" fmla="*/ 48 h 73"/>
                <a:gd name="T6" fmla="*/ 31 w 69"/>
                <a:gd name="T7" fmla="*/ 73 h 73"/>
                <a:gd name="T8" fmla="*/ 66 w 69"/>
                <a:gd name="T9" fmla="*/ 44 h 73"/>
                <a:gd name="T10" fmla="*/ 69 w 69"/>
                <a:gd name="T11" fmla="*/ 33 h 73"/>
                <a:gd name="T12" fmla="*/ 31 w 69"/>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9" h="73">
                  <a:moveTo>
                    <a:pt x="31" y="0"/>
                  </a:moveTo>
                  <a:cubicBezTo>
                    <a:pt x="0" y="27"/>
                    <a:pt x="0" y="27"/>
                    <a:pt x="0" y="27"/>
                  </a:cubicBezTo>
                  <a:cubicBezTo>
                    <a:pt x="0" y="33"/>
                    <a:pt x="1" y="40"/>
                    <a:pt x="1" y="48"/>
                  </a:cubicBezTo>
                  <a:cubicBezTo>
                    <a:pt x="31" y="73"/>
                    <a:pt x="31" y="73"/>
                    <a:pt x="31" y="73"/>
                  </a:cubicBezTo>
                  <a:cubicBezTo>
                    <a:pt x="66" y="44"/>
                    <a:pt x="66" y="44"/>
                    <a:pt x="66" y="44"/>
                  </a:cubicBezTo>
                  <a:cubicBezTo>
                    <a:pt x="69" y="33"/>
                    <a:pt x="69" y="33"/>
                    <a:pt x="69" y="33"/>
                  </a:cubicBezTo>
                  <a:cubicBezTo>
                    <a:pt x="31" y="0"/>
                    <a:pt x="31" y="0"/>
                    <a:pt x="3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0" name="Freeform 108"/>
            <p:cNvSpPr/>
            <p:nvPr/>
          </p:nvSpPr>
          <p:spPr bwMode="auto">
            <a:xfrm>
              <a:off x="6386513" y="2955925"/>
              <a:ext cx="231775" cy="214313"/>
            </a:xfrm>
            <a:custGeom>
              <a:avLst/>
              <a:gdLst>
                <a:gd name="T0" fmla="*/ 32 w 68"/>
                <a:gd name="T1" fmla="*/ 0 h 63"/>
                <a:gd name="T2" fmla="*/ 0 w 68"/>
                <a:gd name="T3" fmla="*/ 27 h 63"/>
                <a:gd name="T4" fmla="*/ 22 w 68"/>
                <a:gd name="T5" fmla="*/ 51 h 63"/>
                <a:gd name="T6" fmla="*/ 43 w 68"/>
                <a:gd name="T7" fmla="*/ 63 h 63"/>
                <a:gd name="T8" fmla="*/ 67 w 68"/>
                <a:gd name="T9" fmla="*/ 43 h 63"/>
                <a:gd name="T10" fmla="*/ 67 w 68"/>
                <a:gd name="T11" fmla="*/ 30 h 63"/>
                <a:gd name="T12" fmla="*/ 32 w 6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32" y="0"/>
                  </a:moveTo>
                  <a:cubicBezTo>
                    <a:pt x="0" y="27"/>
                    <a:pt x="0" y="27"/>
                    <a:pt x="0" y="27"/>
                  </a:cubicBezTo>
                  <a:cubicBezTo>
                    <a:pt x="5" y="38"/>
                    <a:pt x="13" y="47"/>
                    <a:pt x="22" y="51"/>
                  </a:cubicBezTo>
                  <a:cubicBezTo>
                    <a:pt x="28" y="58"/>
                    <a:pt x="36" y="62"/>
                    <a:pt x="43" y="63"/>
                  </a:cubicBezTo>
                  <a:cubicBezTo>
                    <a:pt x="67" y="43"/>
                    <a:pt x="67" y="43"/>
                    <a:pt x="67" y="43"/>
                  </a:cubicBezTo>
                  <a:cubicBezTo>
                    <a:pt x="68" y="39"/>
                    <a:pt x="68" y="35"/>
                    <a:pt x="67" y="30"/>
                  </a:cubicBezTo>
                  <a:cubicBezTo>
                    <a:pt x="32" y="0"/>
                    <a:pt x="32" y="0"/>
                    <a:pt x="3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1" name="Freeform 109"/>
            <p:cNvSpPr/>
            <p:nvPr/>
          </p:nvSpPr>
          <p:spPr bwMode="auto">
            <a:xfrm>
              <a:off x="6927851" y="2997200"/>
              <a:ext cx="95250" cy="139700"/>
            </a:xfrm>
            <a:custGeom>
              <a:avLst/>
              <a:gdLst>
                <a:gd name="T0" fmla="*/ 0 w 28"/>
                <a:gd name="T1" fmla="*/ 0 h 41"/>
                <a:gd name="T2" fmla="*/ 9 w 28"/>
                <a:gd name="T3" fmla="*/ 41 h 41"/>
                <a:gd name="T4" fmla="*/ 28 w 28"/>
                <a:gd name="T5" fmla="*/ 25 h 41"/>
                <a:gd name="T6" fmla="*/ 0 w 28"/>
                <a:gd name="T7" fmla="*/ 0 h 41"/>
              </a:gdLst>
              <a:ahLst/>
              <a:cxnLst>
                <a:cxn ang="0">
                  <a:pos x="T0" y="T1"/>
                </a:cxn>
                <a:cxn ang="0">
                  <a:pos x="T2" y="T3"/>
                </a:cxn>
                <a:cxn ang="0">
                  <a:pos x="T4" y="T5"/>
                </a:cxn>
                <a:cxn ang="0">
                  <a:pos x="T6" y="T7"/>
                </a:cxn>
              </a:cxnLst>
              <a:rect l="0" t="0" r="r" b="b"/>
              <a:pathLst>
                <a:path w="28" h="41">
                  <a:moveTo>
                    <a:pt x="0" y="0"/>
                  </a:moveTo>
                  <a:cubicBezTo>
                    <a:pt x="4" y="12"/>
                    <a:pt x="7" y="25"/>
                    <a:pt x="9" y="41"/>
                  </a:cubicBezTo>
                  <a:cubicBezTo>
                    <a:pt x="28" y="25"/>
                    <a:pt x="28" y="25"/>
                    <a:pt x="28" y="25"/>
                  </a:cubicBezTo>
                  <a:cubicBezTo>
                    <a:pt x="0" y="0"/>
                    <a:pt x="0" y="0"/>
                    <a:pt x="0"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2" name="Freeform 110"/>
            <p:cNvSpPr/>
            <p:nvPr/>
          </p:nvSpPr>
          <p:spPr bwMode="auto">
            <a:xfrm>
              <a:off x="7115176" y="2955925"/>
              <a:ext cx="173038" cy="214313"/>
            </a:xfrm>
            <a:custGeom>
              <a:avLst/>
              <a:gdLst>
                <a:gd name="T0" fmla="*/ 92 w 109"/>
                <a:gd name="T1" fmla="*/ 0 h 135"/>
                <a:gd name="T2" fmla="*/ 0 w 109"/>
                <a:gd name="T3" fmla="*/ 80 h 135"/>
                <a:gd name="T4" fmla="*/ 66 w 109"/>
                <a:gd name="T5" fmla="*/ 135 h 135"/>
                <a:gd name="T6" fmla="*/ 109 w 109"/>
                <a:gd name="T7" fmla="*/ 15 h 135"/>
                <a:gd name="T8" fmla="*/ 92 w 109"/>
                <a:gd name="T9" fmla="*/ 0 h 135"/>
              </a:gdLst>
              <a:ahLst/>
              <a:cxnLst>
                <a:cxn ang="0">
                  <a:pos x="T0" y="T1"/>
                </a:cxn>
                <a:cxn ang="0">
                  <a:pos x="T2" y="T3"/>
                </a:cxn>
                <a:cxn ang="0">
                  <a:pos x="T4" y="T5"/>
                </a:cxn>
                <a:cxn ang="0">
                  <a:pos x="T6" y="T7"/>
                </a:cxn>
                <a:cxn ang="0">
                  <a:pos x="T8" y="T9"/>
                </a:cxn>
              </a:cxnLst>
              <a:rect l="0" t="0" r="r" b="b"/>
              <a:pathLst>
                <a:path w="109" h="135">
                  <a:moveTo>
                    <a:pt x="92" y="0"/>
                  </a:moveTo>
                  <a:lnTo>
                    <a:pt x="0" y="80"/>
                  </a:lnTo>
                  <a:lnTo>
                    <a:pt x="66" y="135"/>
                  </a:lnTo>
                  <a:lnTo>
                    <a:pt x="109" y="15"/>
                  </a:lnTo>
                  <a:lnTo>
                    <a:pt x="9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3" name="Freeform 111"/>
            <p:cNvSpPr/>
            <p:nvPr/>
          </p:nvSpPr>
          <p:spPr bwMode="auto">
            <a:xfrm>
              <a:off x="7115176" y="2955925"/>
              <a:ext cx="173038" cy="214313"/>
            </a:xfrm>
            <a:custGeom>
              <a:avLst/>
              <a:gdLst>
                <a:gd name="T0" fmla="*/ 92 w 109"/>
                <a:gd name="T1" fmla="*/ 0 h 135"/>
                <a:gd name="T2" fmla="*/ 0 w 109"/>
                <a:gd name="T3" fmla="*/ 80 h 135"/>
                <a:gd name="T4" fmla="*/ 66 w 109"/>
                <a:gd name="T5" fmla="*/ 135 h 135"/>
                <a:gd name="T6" fmla="*/ 109 w 109"/>
                <a:gd name="T7" fmla="*/ 15 h 135"/>
                <a:gd name="T8" fmla="*/ 92 w 109"/>
                <a:gd name="T9" fmla="*/ 0 h 135"/>
              </a:gdLst>
              <a:ahLst/>
              <a:cxnLst>
                <a:cxn ang="0">
                  <a:pos x="T0" y="T1"/>
                </a:cxn>
                <a:cxn ang="0">
                  <a:pos x="T2" y="T3"/>
                </a:cxn>
                <a:cxn ang="0">
                  <a:pos x="T4" y="T5"/>
                </a:cxn>
                <a:cxn ang="0">
                  <a:pos x="T6" y="T7"/>
                </a:cxn>
                <a:cxn ang="0">
                  <a:pos x="T8" y="T9"/>
                </a:cxn>
              </a:cxnLst>
              <a:rect l="0" t="0" r="r" b="b"/>
              <a:pathLst>
                <a:path w="109" h="135">
                  <a:moveTo>
                    <a:pt x="92" y="0"/>
                  </a:moveTo>
                  <a:lnTo>
                    <a:pt x="0" y="80"/>
                  </a:lnTo>
                  <a:lnTo>
                    <a:pt x="66" y="135"/>
                  </a:lnTo>
                  <a:lnTo>
                    <a:pt x="109" y="15"/>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4" name="Freeform 112"/>
            <p:cNvSpPr/>
            <p:nvPr/>
          </p:nvSpPr>
          <p:spPr bwMode="auto">
            <a:xfrm>
              <a:off x="6351588" y="2868613"/>
              <a:ext cx="95250" cy="125413"/>
            </a:xfrm>
            <a:custGeom>
              <a:avLst/>
              <a:gdLst>
                <a:gd name="T0" fmla="*/ 8 w 28"/>
                <a:gd name="T1" fmla="*/ 0 h 37"/>
                <a:gd name="T2" fmla="*/ 3 w 28"/>
                <a:gd name="T3" fmla="*/ 37 h 37"/>
                <a:gd name="T4" fmla="*/ 28 w 28"/>
                <a:gd name="T5" fmla="*/ 16 h 37"/>
                <a:gd name="T6" fmla="*/ 8 w 28"/>
                <a:gd name="T7" fmla="*/ 0 h 37"/>
              </a:gdLst>
              <a:ahLst/>
              <a:cxnLst>
                <a:cxn ang="0">
                  <a:pos x="T0" y="T1"/>
                </a:cxn>
                <a:cxn ang="0">
                  <a:pos x="T2" y="T3"/>
                </a:cxn>
                <a:cxn ang="0">
                  <a:pos x="T4" y="T5"/>
                </a:cxn>
                <a:cxn ang="0">
                  <a:pos x="T6" y="T7"/>
                </a:cxn>
              </a:cxnLst>
              <a:rect l="0" t="0" r="r" b="b"/>
              <a:pathLst>
                <a:path w="28" h="37">
                  <a:moveTo>
                    <a:pt x="8" y="0"/>
                  </a:moveTo>
                  <a:cubicBezTo>
                    <a:pt x="1" y="11"/>
                    <a:pt x="0" y="25"/>
                    <a:pt x="3" y="37"/>
                  </a:cubicBezTo>
                  <a:cubicBezTo>
                    <a:pt x="28" y="16"/>
                    <a:pt x="28" y="16"/>
                    <a:pt x="28" y="16"/>
                  </a:cubicBezTo>
                  <a:cubicBezTo>
                    <a:pt x="8" y="0"/>
                    <a:pt x="8" y="0"/>
                    <a:pt x="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5" name="Freeform 113"/>
            <p:cNvSpPr/>
            <p:nvPr/>
          </p:nvSpPr>
          <p:spPr bwMode="auto">
            <a:xfrm>
              <a:off x="6538913" y="2892425"/>
              <a:ext cx="55563" cy="77788"/>
            </a:xfrm>
            <a:custGeom>
              <a:avLst/>
              <a:gdLst>
                <a:gd name="T0" fmla="*/ 11 w 16"/>
                <a:gd name="T1" fmla="*/ 0 h 23"/>
                <a:gd name="T2" fmla="*/ 0 w 16"/>
                <a:gd name="T3" fmla="*/ 9 h 23"/>
                <a:gd name="T4" fmla="*/ 16 w 16"/>
                <a:gd name="T5" fmla="*/ 23 h 23"/>
                <a:gd name="T6" fmla="*/ 11 w 16"/>
                <a:gd name="T7" fmla="*/ 0 h 23"/>
              </a:gdLst>
              <a:ahLst/>
              <a:cxnLst>
                <a:cxn ang="0">
                  <a:pos x="T0" y="T1"/>
                </a:cxn>
                <a:cxn ang="0">
                  <a:pos x="T2" y="T3"/>
                </a:cxn>
                <a:cxn ang="0">
                  <a:pos x="T4" y="T5"/>
                </a:cxn>
                <a:cxn ang="0">
                  <a:pos x="T6" y="T7"/>
                </a:cxn>
              </a:cxnLst>
              <a:rect l="0" t="0" r="r" b="b"/>
              <a:pathLst>
                <a:path w="16" h="23">
                  <a:moveTo>
                    <a:pt x="11" y="0"/>
                  </a:moveTo>
                  <a:cubicBezTo>
                    <a:pt x="0" y="9"/>
                    <a:pt x="0" y="9"/>
                    <a:pt x="0" y="9"/>
                  </a:cubicBezTo>
                  <a:cubicBezTo>
                    <a:pt x="16" y="23"/>
                    <a:pt x="16" y="23"/>
                    <a:pt x="16" y="23"/>
                  </a:cubicBezTo>
                  <a:cubicBezTo>
                    <a:pt x="14" y="15"/>
                    <a:pt x="12" y="7"/>
                    <a:pt x="1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6" name="Freeform 114"/>
            <p:cNvSpPr/>
            <p:nvPr/>
          </p:nvSpPr>
          <p:spPr bwMode="auto">
            <a:xfrm>
              <a:off x="6923088" y="2800350"/>
              <a:ext cx="293688" cy="247650"/>
            </a:xfrm>
            <a:custGeom>
              <a:avLst/>
              <a:gdLst>
                <a:gd name="T0" fmla="*/ 93 w 185"/>
                <a:gd name="T1" fmla="*/ 0 h 156"/>
                <a:gd name="T2" fmla="*/ 0 w 185"/>
                <a:gd name="T3" fmla="*/ 77 h 156"/>
                <a:gd name="T4" fmla="*/ 93 w 185"/>
                <a:gd name="T5" fmla="*/ 156 h 156"/>
                <a:gd name="T6" fmla="*/ 185 w 185"/>
                <a:gd name="T7" fmla="*/ 77 h 156"/>
                <a:gd name="T8" fmla="*/ 93 w 185"/>
                <a:gd name="T9" fmla="*/ 0 h 156"/>
              </a:gdLst>
              <a:ahLst/>
              <a:cxnLst>
                <a:cxn ang="0">
                  <a:pos x="T0" y="T1"/>
                </a:cxn>
                <a:cxn ang="0">
                  <a:pos x="T2" y="T3"/>
                </a:cxn>
                <a:cxn ang="0">
                  <a:pos x="T4" y="T5"/>
                </a:cxn>
                <a:cxn ang="0">
                  <a:pos x="T6" y="T7"/>
                </a:cxn>
                <a:cxn ang="0">
                  <a:pos x="T8" y="T9"/>
                </a:cxn>
              </a:cxnLst>
              <a:rect l="0" t="0" r="r" b="b"/>
              <a:pathLst>
                <a:path w="185" h="156">
                  <a:moveTo>
                    <a:pt x="93" y="0"/>
                  </a:moveTo>
                  <a:lnTo>
                    <a:pt x="0" y="77"/>
                  </a:lnTo>
                  <a:lnTo>
                    <a:pt x="93" y="156"/>
                  </a:lnTo>
                  <a:lnTo>
                    <a:pt x="185" y="77"/>
                  </a:lnTo>
                  <a:lnTo>
                    <a:pt x="9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7" name="Freeform 115"/>
            <p:cNvSpPr/>
            <p:nvPr/>
          </p:nvSpPr>
          <p:spPr bwMode="auto">
            <a:xfrm>
              <a:off x="6923088" y="2800350"/>
              <a:ext cx="293688" cy="247650"/>
            </a:xfrm>
            <a:custGeom>
              <a:avLst/>
              <a:gdLst>
                <a:gd name="T0" fmla="*/ 93 w 185"/>
                <a:gd name="T1" fmla="*/ 0 h 156"/>
                <a:gd name="T2" fmla="*/ 0 w 185"/>
                <a:gd name="T3" fmla="*/ 77 h 156"/>
                <a:gd name="T4" fmla="*/ 93 w 185"/>
                <a:gd name="T5" fmla="*/ 156 h 156"/>
                <a:gd name="T6" fmla="*/ 185 w 185"/>
                <a:gd name="T7" fmla="*/ 77 h 156"/>
                <a:gd name="T8" fmla="*/ 93 w 185"/>
                <a:gd name="T9" fmla="*/ 0 h 156"/>
              </a:gdLst>
              <a:ahLst/>
              <a:cxnLst>
                <a:cxn ang="0">
                  <a:pos x="T0" y="T1"/>
                </a:cxn>
                <a:cxn ang="0">
                  <a:pos x="T2" y="T3"/>
                </a:cxn>
                <a:cxn ang="0">
                  <a:pos x="T4" y="T5"/>
                </a:cxn>
                <a:cxn ang="0">
                  <a:pos x="T6" y="T7"/>
                </a:cxn>
                <a:cxn ang="0">
                  <a:pos x="T8" y="T9"/>
                </a:cxn>
              </a:cxnLst>
              <a:rect l="0" t="0" r="r" b="b"/>
              <a:pathLst>
                <a:path w="185" h="156">
                  <a:moveTo>
                    <a:pt x="93" y="0"/>
                  </a:moveTo>
                  <a:lnTo>
                    <a:pt x="0" y="77"/>
                  </a:lnTo>
                  <a:lnTo>
                    <a:pt x="93" y="156"/>
                  </a:lnTo>
                  <a:lnTo>
                    <a:pt x="185" y="77"/>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8" name="Freeform 116"/>
            <p:cNvSpPr/>
            <p:nvPr/>
          </p:nvSpPr>
          <p:spPr bwMode="auto">
            <a:xfrm>
              <a:off x="7308851" y="29225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9" name="Freeform 117"/>
            <p:cNvSpPr/>
            <p:nvPr/>
          </p:nvSpPr>
          <p:spPr bwMode="auto">
            <a:xfrm>
              <a:off x="7308851" y="29225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0" name="Freeform 118"/>
            <p:cNvSpPr/>
            <p:nvPr/>
          </p:nvSpPr>
          <p:spPr bwMode="auto">
            <a:xfrm>
              <a:off x="6015038" y="2647950"/>
              <a:ext cx="231775" cy="128588"/>
            </a:xfrm>
            <a:custGeom>
              <a:avLst/>
              <a:gdLst>
                <a:gd name="T0" fmla="*/ 28 w 68"/>
                <a:gd name="T1" fmla="*/ 0 h 38"/>
                <a:gd name="T2" fmla="*/ 0 w 68"/>
                <a:gd name="T3" fmla="*/ 24 h 38"/>
                <a:gd name="T4" fmla="*/ 39 w 68"/>
                <a:gd name="T5" fmla="*/ 38 h 38"/>
                <a:gd name="T6" fmla="*/ 56 w 68"/>
                <a:gd name="T7" fmla="*/ 36 h 38"/>
                <a:gd name="T8" fmla="*/ 68 w 68"/>
                <a:gd name="T9" fmla="*/ 34 h 38"/>
                <a:gd name="T10" fmla="*/ 28 w 68"/>
                <a:gd name="T11" fmla="*/ 0 h 38"/>
              </a:gdLst>
              <a:ahLst/>
              <a:cxnLst>
                <a:cxn ang="0">
                  <a:pos x="T0" y="T1"/>
                </a:cxn>
                <a:cxn ang="0">
                  <a:pos x="T2" y="T3"/>
                </a:cxn>
                <a:cxn ang="0">
                  <a:pos x="T4" y="T5"/>
                </a:cxn>
                <a:cxn ang="0">
                  <a:pos x="T6" y="T7"/>
                </a:cxn>
                <a:cxn ang="0">
                  <a:pos x="T8" y="T9"/>
                </a:cxn>
                <a:cxn ang="0">
                  <a:pos x="T10" y="T11"/>
                </a:cxn>
              </a:cxnLst>
              <a:rect l="0" t="0" r="r" b="b"/>
              <a:pathLst>
                <a:path w="68" h="38">
                  <a:moveTo>
                    <a:pt x="28" y="0"/>
                  </a:moveTo>
                  <a:cubicBezTo>
                    <a:pt x="0" y="24"/>
                    <a:pt x="0" y="24"/>
                    <a:pt x="0" y="24"/>
                  </a:cubicBezTo>
                  <a:cubicBezTo>
                    <a:pt x="9" y="32"/>
                    <a:pt x="22" y="38"/>
                    <a:pt x="39" y="38"/>
                  </a:cubicBezTo>
                  <a:cubicBezTo>
                    <a:pt x="44" y="38"/>
                    <a:pt x="50" y="37"/>
                    <a:pt x="56" y="36"/>
                  </a:cubicBezTo>
                  <a:cubicBezTo>
                    <a:pt x="60" y="35"/>
                    <a:pt x="64" y="34"/>
                    <a:pt x="68" y="34"/>
                  </a:cubicBezTo>
                  <a:cubicBezTo>
                    <a:pt x="28" y="0"/>
                    <a:pt x="28" y="0"/>
                    <a:pt x="2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1" name="Freeform 119"/>
            <p:cNvSpPr/>
            <p:nvPr/>
          </p:nvSpPr>
          <p:spPr bwMode="auto">
            <a:xfrm>
              <a:off x="6369051" y="2647950"/>
              <a:ext cx="268288" cy="247650"/>
            </a:xfrm>
            <a:custGeom>
              <a:avLst/>
              <a:gdLst>
                <a:gd name="T0" fmla="*/ 37 w 79"/>
                <a:gd name="T1" fmla="*/ 0 h 73"/>
                <a:gd name="T2" fmla="*/ 0 w 79"/>
                <a:gd name="T3" fmla="*/ 31 h 73"/>
                <a:gd name="T4" fmla="*/ 13 w 79"/>
                <a:gd name="T5" fmla="*/ 34 h 73"/>
                <a:gd name="T6" fmla="*/ 11 w 79"/>
                <a:gd name="T7" fmla="*/ 51 h 73"/>
                <a:gd name="T8" fmla="*/ 37 w 79"/>
                <a:gd name="T9" fmla="*/ 73 h 73"/>
                <a:gd name="T10" fmla="*/ 79 w 79"/>
                <a:gd name="T11" fmla="*/ 36 h 73"/>
                <a:gd name="T12" fmla="*/ 37 w 79"/>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79" h="73">
                  <a:moveTo>
                    <a:pt x="37" y="0"/>
                  </a:moveTo>
                  <a:cubicBezTo>
                    <a:pt x="0" y="31"/>
                    <a:pt x="0" y="31"/>
                    <a:pt x="0" y="31"/>
                  </a:cubicBezTo>
                  <a:cubicBezTo>
                    <a:pt x="5" y="32"/>
                    <a:pt x="10" y="32"/>
                    <a:pt x="13" y="34"/>
                  </a:cubicBezTo>
                  <a:cubicBezTo>
                    <a:pt x="16" y="38"/>
                    <a:pt x="15" y="44"/>
                    <a:pt x="11" y="51"/>
                  </a:cubicBezTo>
                  <a:cubicBezTo>
                    <a:pt x="37" y="73"/>
                    <a:pt x="37" y="73"/>
                    <a:pt x="37" y="73"/>
                  </a:cubicBezTo>
                  <a:cubicBezTo>
                    <a:pt x="79" y="36"/>
                    <a:pt x="79" y="36"/>
                    <a:pt x="79" y="36"/>
                  </a:cubicBezTo>
                  <a:cubicBezTo>
                    <a:pt x="37" y="0"/>
                    <a:pt x="37" y="0"/>
                    <a:pt x="37"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2" name="Freeform 120"/>
            <p:cNvSpPr/>
            <p:nvPr/>
          </p:nvSpPr>
          <p:spPr bwMode="auto">
            <a:xfrm>
              <a:off x="6732588" y="2647950"/>
              <a:ext cx="290513" cy="247650"/>
            </a:xfrm>
            <a:custGeom>
              <a:avLst/>
              <a:gdLst>
                <a:gd name="T0" fmla="*/ 42 w 85"/>
                <a:gd name="T1" fmla="*/ 0 h 73"/>
                <a:gd name="T2" fmla="*/ 0 w 85"/>
                <a:gd name="T3" fmla="*/ 36 h 73"/>
                <a:gd name="T4" fmla="*/ 10 w 85"/>
                <a:gd name="T5" fmla="*/ 45 h 73"/>
                <a:gd name="T6" fmla="*/ 18 w 85"/>
                <a:gd name="T7" fmla="*/ 46 h 73"/>
                <a:gd name="T8" fmla="*/ 29 w 85"/>
                <a:gd name="T9" fmla="*/ 57 h 73"/>
                <a:gd name="T10" fmla="*/ 32 w 85"/>
                <a:gd name="T11" fmla="*/ 61 h 73"/>
                <a:gd name="T12" fmla="*/ 40 w 85"/>
                <a:gd name="T13" fmla="*/ 71 h 73"/>
                <a:gd name="T14" fmla="*/ 42 w 85"/>
                <a:gd name="T15" fmla="*/ 73 h 73"/>
                <a:gd name="T16" fmla="*/ 85 w 85"/>
                <a:gd name="T17" fmla="*/ 36 h 73"/>
                <a:gd name="T18" fmla="*/ 42 w 8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3">
                  <a:moveTo>
                    <a:pt x="42" y="0"/>
                  </a:moveTo>
                  <a:cubicBezTo>
                    <a:pt x="0" y="36"/>
                    <a:pt x="0" y="36"/>
                    <a:pt x="0" y="36"/>
                  </a:cubicBezTo>
                  <a:cubicBezTo>
                    <a:pt x="10" y="45"/>
                    <a:pt x="10" y="45"/>
                    <a:pt x="10" y="45"/>
                  </a:cubicBezTo>
                  <a:cubicBezTo>
                    <a:pt x="13" y="45"/>
                    <a:pt x="15" y="46"/>
                    <a:pt x="18" y="46"/>
                  </a:cubicBezTo>
                  <a:cubicBezTo>
                    <a:pt x="23" y="50"/>
                    <a:pt x="25" y="51"/>
                    <a:pt x="29" y="57"/>
                  </a:cubicBezTo>
                  <a:cubicBezTo>
                    <a:pt x="30" y="58"/>
                    <a:pt x="31" y="60"/>
                    <a:pt x="32" y="61"/>
                  </a:cubicBezTo>
                  <a:cubicBezTo>
                    <a:pt x="35" y="64"/>
                    <a:pt x="38" y="67"/>
                    <a:pt x="40" y="71"/>
                  </a:cubicBezTo>
                  <a:cubicBezTo>
                    <a:pt x="42" y="73"/>
                    <a:pt x="42" y="73"/>
                    <a:pt x="42" y="73"/>
                  </a:cubicBezTo>
                  <a:cubicBezTo>
                    <a:pt x="85" y="36"/>
                    <a:pt x="85" y="36"/>
                    <a:pt x="85" y="36"/>
                  </a:cubicBezTo>
                  <a:cubicBezTo>
                    <a:pt x="42" y="0"/>
                    <a:pt x="42" y="0"/>
                    <a:pt x="4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3" name="Freeform 121"/>
            <p:cNvSpPr/>
            <p:nvPr/>
          </p:nvSpPr>
          <p:spPr bwMode="auto">
            <a:xfrm>
              <a:off x="7115176" y="2647950"/>
              <a:ext cx="261938" cy="247650"/>
            </a:xfrm>
            <a:custGeom>
              <a:avLst/>
              <a:gdLst>
                <a:gd name="T0" fmla="*/ 92 w 165"/>
                <a:gd name="T1" fmla="*/ 0 h 156"/>
                <a:gd name="T2" fmla="*/ 0 w 165"/>
                <a:gd name="T3" fmla="*/ 77 h 156"/>
                <a:gd name="T4" fmla="*/ 92 w 165"/>
                <a:gd name="T5" fmla="*/ 156 h 156"/>
                <a:gd name="T6" fmla="*/ 145 w 165"/>
                <a:gd name="T7" fmla="*/ 109 h 156"/>
                <a:gd name="T8" fmla="*/ 165 w 165"/>
                <a:gd name="T9" fmla="*/ 59 h 156"/>
                <a:gd name="T10" fmla="*/ 92 w 165"/>
                <a:gd name="T11" fmla="*/ 0 h 156"/>
              </a:gdLst>
              <a:ahLst/>
              <a:cxnLst>
                <a:cxn ang="0">
                  <a:pos x="T0" y="T1"/>
                </a:cxn>
                <a:cxn ang="0">
                  <a:pos x="T2" y="T3"/>
                </a:cxn>
                <a:cxn ang="0">
                  <a:pos x="T4" y="T5"/>
                </a:cxn>
                <a:cxn ang="0">
                  <a:pos x="T6" y="T7"/>
                </a:cxn>
                <a:cxn ang="0">
                  <a:pos x="T8" y="T9"/>
                </a:cxn>
                <a:cxn ang="0">
                  <a:pos x="T10" y="T11"/>
                </a:cxn>
              </a:cxnLst>
              <a:rect l="0" t="0" r="r" b="b"/>
              <a:pathLst>
                <a:path w="165" h="156">
                  <a:moveTo>
                    <a:pt x="92" y="0"/>
                  </a:moveTo>
                  <a:lnTo>
                    <a:pt x="0" y="77"/>
                  </a:lnTo>
                  <a:lnTo>
                    <a:pt x="92" y="156"/>
                  </a:lnTo>
                  <a:lnTo>
                    <a:pt x="145" y="109"/>
                  </a:lnTo>
                  <a:lnTo>
                    <a:pt x="165" y="59"/>
                  </a:lnTo>
                  <a:lnTo>
                    <a:pt x="9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4" name="Freeform 122"/>
            <p:cNvSpPr/>
            <p:nvPr/>
          </p:nvSpPr>
          <p:spPr bwMode="auto">
            <a:xfrm>
              <a:off x="7115176" y="2647950"/>
              <a:ext cx="261938" cy="247650"/>
            </a:xfrm>
            <a:custGeom>
              <a:avLst/>
              <a:gdLst>
                <a:gd name="T0" fmla="*/ 92 w 165"/>
                <a:gd name="T1" fmla="*/ 0 h 156"/>
                <a:gd name="T2" fmla="*/ 0 w 165"/>
                <a:gd name="T3" fmla="*/ 77 h 156"/>
                <a:gd name="T4" fmla="*/ 92 w 165"/>
                <a:gd name="T5" fmla="*/ 156 h 156"/>
                <a:gd name="T6" fmla="*/ 145 w 165"/>
                <a:gd name="T7" fmla="*/ 109 h 156"/>
                <a:gd name="T8" fmla="*/ 165 w 165"/>
                <a:gd name="T9" fmla="*/ 59 h 156"/>
                <a:gd name="T10" fmla="*/ 92 w 165"/>
                <a:gd name="T11" fmla="*/ 0 h 156"/>
              </a:gdLst>
              <a:ahLst/>
              <a:cxnLst>
                <a:cxn ang="0">
                  <a:pos x="T0" y="T1"/>
                </a:cxn>
                <a:cxn ang="0">
                  <a:pos x="T2" y="T3"/>
                </a:cxn>
                <a:cxn ang="0">
                  <a:pos x="T4" y="T5"/>
                </a:cxn>
                <a:cxn ang="0">
                  <a:pos x="T6" y="T7"/>
                </a:cxn>
                <a:cxn ang="0">
                  <a:pos x="T8" y="T9"/>
                </a:cxn>
                <a:cxn ang="0">
                  <a:pos x="T10" y="T11"/>
                </a:cxn>
              </a:cxnLst>
              <a:rect l="0" t="0" r="r" b="b"/>
              <a:pathLst>
                <a:path w="165" h="156">
                  <a:moveTo>
                    <a:pt x="92" y="0"/>
                  </a:moveTo>
                  <a:lnTo>
                    <a:pt x="0" y="77"/>
                  </a:lnTo>
                  <a:lnTo>
                    <a:pt x="92" y="156"/>
                  </a:lnTo>
                  <a:lnTo>
                    <a:pt x="145" y="109"/>
                  </a:lnTo>
                  <a:lnTo>
                    <a:pt x="165" y="5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5" name="Freeform 123"/>
            <p:cNvSpPr/>
            <p:nvPr/>
          </p:nvSpPr>
          <p:spPr bwMode="auto">
            <a:xfrm>
              <a:off x="5946776" y="2616200"/>
              <a:ext cx="112713" cy="74613"/>
            </a:xfrm>
            <a:custGeom>
              <a:avLst/>
              <a:gdLst>
                <a:gd name="T0" fmla="*/ 71 w 71"/>
                <a:gd name="T1" fmla="*/ 0 h 47"/>
                <a:gd name="T2" fmla="*/ 0 w 71"/>
                <a:gd name="T3" fmla="*/ 2 h 47"/>
                <a:gd name="T4" fmla="*/ 17 w 71"/>
                <a:gd name="T5" fmla="*/ 47 h 47"/>
                <a:gd name="T6" fmla="*/ 71 w 71"/>
                <a:gd name="T7" fmla="*/ 0 h 47"/>
              </a:gdLst>
              <a:ahLst/>
              <a:cxnLst>
                <a:cxn ang="0">
                  <a:pos x="T0" y="T1"/>
                </a:cxn>
                <a:cxn ang="0">
                  <a:pos x="T2" y="T3"/>
                </a:cxn>
                <a:cxn ang="0">
                  <a:pos x="T4" y="T5"/>
                </a:cxn>
                <a:cxn ang="0">
                  <a:pos x="T6" y="T7"/>
                </a:cxn>
              </a:cxnLst>
              <a:rect l="0" t="0" r="r" b="b"/>
              <a:pathLst>
                <a:path w="71" h="47">
                  <a:moveTo>
                    <a:pt x="71" y="0"/>
                  </a:moveTo>
                  <a:lnTo>
                    <a:pt x="0" y="2"/>
                  </a:lnTo>
                  <a:lnTo>
                    <a:pt x="17" y="47"/>
                  </a:lnTo>
                  <a:lnTo>
                    <a:pt x="71"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6" name="Freeform 124"/>
            <p:cNvSpPr/>
            <p:nvPr/>
          </p:nvSpPr>
          <p:spPr bwMode="auto">
            <a:xfrm>
              <a:off x="5946776" y="2616200"/>
              <a:ext cx="112713" cy="74613"/>
            </a:xfrm>
            <a:custGeom>
              <a:avLst/>
              <a:gdLst>
                <a:gd name="T0" fmla="*/ 71 w 71"/>
                <a:gd name="T1" fmla="*/ 0 h 47"/>
                <a:gd name="T2" fmla="*/ 0 w 71"/>
                <a:gd name="T3" fmla="*/ 2 h 47"/>
                <a:gd name="T4" fmla="*/ 17 w 71"/>
                <a:gd name="T5" fmla="*/ 47 h 47"/>
                <a:gd name="T6" fmla="*/ 71 w 71"/>
                <a:gd name="T7" fmla="*/ 0 h 47"/>
              </a:gdLst>
              <a:ahLst/>
              <a:cxnLst>
                <a:cxn ang="0">
                  <a:pos x="T0" y="T1"/>
                </a:cxn>
                <a:cxn ang="0">
                  <a:pos x="T2" y="T3"/>
                </a:cxn>
                <a:cxn ang="0">
                  <a:pos x="T4" y="T5"/>
                </a:cxn>
                <a:cxn ang="0">
                  <a:pos x="T6" y="T7"/>
                </a:cxn>
              </a:cxnLst>
              <a:rect l="0" t="0" r="r" b="b"/>
              <a:pathLst>
                <a:path w="71" h="47">
                  <a:moveTo>
                    <a:pt x="71" y="0"/>
                  </a:moveTo>
                  <a:lnTo>
                    <a:pt x="0" y="2"/>
                  </a:lnTo>
                  <a:lnTo>
                    <a:pt x="17" y="47"/>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7" name="Freeform 125"/>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8" name="Freeform 126"/>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9" name="Freeform 127"/>
            <p:cNvSpPr/>
            <p:nvPr/>
          </p:nvSpPr>
          <p:spPr bwMode="auto">
            <a:xfrm>
              <a:off x="6538913" y="2613025"/>
              <a:ext cx="293688" cy="125413"/>
            </a:xfrm>
            <a:custGeom>
              <a:avLst/>
              <a:gdLst>
                <a:gd name="T0" fmla="*/ 182 w 185"/>
                <a:gd name="T1" fmla="*/ 0 h 79"/>
                <a:gd name="T2" fmla="*/ 84 w 185"/>
                <a:gd name="T3" fmla="*/ 0 h 79"/>
                <a:gd name="T4" fmla="*/ 0 w 185"/>
                <a:gd name="T5" fmla="*/ 0 h 79"/>
                <a:gd name="T6" fmla="*/ 92 w 185"/>
                <a:gd name="T7" fmla="*/ 79 h 79"/>
                <a:gd name="T8" fmla="*/ 99 w 185"/>
                <a:gd name="T9" fmla="*/ 73 h 79"/>
                <a:gd name="T10" fmla="*/ 185 w 185"/>
                <a:gd name="T11" fmla="*/ 0 h 79"/>
                <a:gd name="T12" fmla="*/ 182 w 185"/>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85" h="79">
                  <a:moveTo>
                    <a:pt x="182" y="0"/>
                  </a:moveTo>
                  <a:lnTo>
                    <a:pt x="84" y="0"/>
                  </a:lnTo>
                  <a:lnTo>
                    <a:pt x="0" y="0"/>
                  </a:lnTo>
                  <a:lnTo>
                    <a:pt x="92" y="79"/>
                  </a:lnTo>
                  <a:lnTo>
                    <a:pt x="99" y="73"/>
                  </a:lnTo>
                  <a:lnTo>
                    <a:pt x="185" y="0"/>
                  </a:lnTo>
                  <a:lnTo>
                    <a:pt x="18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0" name="Freeform 128"/>
            <p:cNvSpPr/>
            <p:nvPr/>
          </p:nvSpPr>
          <p:spPr bwMode="auto">
            <a:xfrm>
              <a:off x="6538913" y="2613025"/>
              <a:ext cx="293688" cy="125413"/>
            </a:xfrm>
            <a:custGeom>
              <a:avLst/>
              <a:gdLst>
                <a:gd name="T0" fmla="*/ 182 w 185"/>
                <a:gd name="T1" fmla="*/ 0 h 79"/>
                <a:gd name="T2" fmla="*/ 84 w 185"/>
                <a:gd name="T3" fmla="*/ 0 h 79"/>
                <a:gd name="T4" fmla="*/ 0 w 185"/>
                <a:gd name="T5" fmla="*/ 0 h 79"/>
                <a:gd name="T6" fmla="*/ 92 w 185"/>
                <a:gd name="T7" fmla="*/ 79 h 79"/>
                <a:gd name="T8" fmla="*/ 99 w 185"/>
                <a:gd name="T9" fmla="*/ 73 h 79"/>
                <a:gd name="T10" fmla="*/ 185 w 185"/>
                <a:gd name="T11" fmla="*/ 0 h 79"/>
                <a:gd name="T12" fmla="*/ 182 w 185"/>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85" h="79">
                  <a:moveTo>
                    <a:pt x="182" y="0"/>
                  </a:moveTo>
                  <a:lnTo>
                    <a:pt x="84" y="0"/>
                  </a:lnTo>
                  <a:lnTo>
                    <a:pt x="0" y="0"/>
                  </a:lnTo>
                  <a:lnTo>
                    <a:pt x="92" y="79"/>
                  </a:lnTo>
                  <a:lnTo>
                    <a:pt x="99" y="73"/>
                  </a:lnTo>
                  <a:lnTo>
                    <a:pt x="185" y="0"/>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1" name="Freeform 129"/>
            <p:cNvSpPr/>
            <p:nvPr/>
          </p:nvSpPr>
          <p:spPr bwMode="auto">
            <a:xfrm>
              <a:off x="6923088" y="2609850"/>
              <a:ext cx="293688" cy="128588"/>
            </a:xfrm>
            <a:custGeom>
              <a:avLst/>
              <a:gdLst>
                <a:gd name="T0" fmla="*/ 181 w 185"/>
                <a:gd name="T1" fmla="*/ 0 h 81"/>
                <a:gd name="T2" fmla="*/ 3 w 185"/>
                <a:gd name="T3" fmla="*/ 0 h 81"/>
                <a:gd name="T4" fmla="*/ 0 w 185"/>
                <a:gd name="T5" fmla="*/ 2 h 81"/>
                <a:gd name="T6" fmla="*/ 93 w 185"/>
                <a:gd name="T7" fmla="*/ 81 h 81"/>
                <a:gd name="T8" fmla="*/ 185 w 185"/>
                <a:gd name="T9" fmla="*/ 2 h 81"/>
                <a:gd name="T10" fmla="*/ 181 w 185"/>
                <a:gd name="T11" fmla="*/ 0 h 81"/>
              </a:gdLst>
              <a:ahLst/>
              <a:cxnLst>
                <a:cxn ang="0">
                  <a:pos x="T0" y="T1"/>
                </a:cxn>
                <a:cxn ang="0">
                  <a:pos x="T2" y="T3"/>
                </a:cxn>
                <a:cxn ang="0">
                  <a:pos x="T4" y="T5"/>
                </a:cxn>
                <a:cxn ang="0">
                  <a:pos x="T6" y="T7"/>
                </a:cxn>
                <a:cxn ang="0">
                  <a:pos x="T8" y="T9"/>
                </a:cxn>
                <a:cxn ang="0">
                  <a:pos x="T10" y="T11"/>
                </a:cxn>
              </a:cxnLst>
              <a:rect l="0" t="0" r="r" b="b"/>
              <a:pathLst>
                <a:path w="185" h="81">
                  <a:moveTo>
                    <a:pt x="181" y="0"/>
                  </a:moveTo>
                  <a:lnTo>
                    <a:pt x="3" y="0"/>
                  </a:lnTo>
                  <a:lnTo>
                    <a:pt x="0" y="2"/>
                  </a:lnTo>
                  <a:lnTo>
                    <a:pt x="93" y="81"/>
                  </a:lnTo>
                  <a:lnTo>
                    <a:pt x="185" y="2"/>
                  </a:lnTo>
                  <a:lnTo>
                    <a:pt x="181"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2" name="Freeform 130"/>
            <p:cNvSpPr/>
            <p:nvPr/>
          </p:nvSpPr>
          <p:spPr bwMode="auto">
            <a:xfrm>
              <a:off x="6923088" y="2609850"/>
              <a:ext cx="293688" cy="128588"/>
            </a:xfrm>
            <a:custGeom>
              <a:avLst/>
              <a:gdLst>
                <a:gd name="T0" fmla="*/ 181 w 185"/>
                <a:gd name="T1" fmla="*/ 0 h 81"/>
                <a:gd name="T2" fmla="*/ 3 w 185"/>
                <a:gd name="T3" fmla="*/ 0 h 81"/>
                <a:gd name="T4" fmla="*/ 0 w 185"/>
                <a:gd name="T5" fmla="*/ 2 h 81"/>
                <a:gd name="T6" fmla="*/ 93 w 185"/>
                <a:gd name="T7" fmla="*/ 81 h 81"/>
                <a:gd name="T8" fmla="*/ 185 w 185"/>
                <a:gd name="T9" fmla="*/ 2 h 81"/>
                <a:gd name="T10" fmla="*/ 181 w 185"/>
                <a:gd name="T11" fmla="*/ 0 h 81"/>
              </a:gdLst>
              <a:ahLst/>
              <a:cxnLst>
                <a:cxn ang="0">
                  <a:pos x="T0" y="T1"/>
                </a:cxn>
                <a:cxn ang="0">
                  <a:pos x="T2" y="T3"/>
                </a:cxn>
                <a:cxn ang="0">
                  <a:pos x="T4" y="T5"/>
                </a:cxn>
                <a:cxn ang="0">
                  <a:pos x="T6" y="T7"/>
                </a:cxn>
                <a:cxn ang="0">
                  <a:pos x="T8" y="T9"/>
                </a:cxn>
                <a:cxn ang="0">
                  <a:pos x="T10" y="T11"/>
                </a:cxn>
              </a:cxnLst>
              <a:rect l="0" t="0" r="r" b="b"/>
              <a:pathLst>
                <a:path w="185" h="81">
                  <a:moveTo>
                    <a:pt x="181" y="0"/>
                  </a:moveTo>
                  <a:lnTo>
                    <a:pt x="3" y="0"/>
                  </a:lnTo>
                  <a:lnTo>
                    <a:pt x="0" y="2"/>
                  </a:lnTo>
                  <a:lnTo>
                    <a:pt x="93" y="81"/>
                  </a:lnTo>
                  <a:lnTo>
                    <a:pt x="185" y="2"/>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3" name="Freeform 131"/>
            <p:cNvSpPr/>
            <p:nvPr/>
          </p:nvSpPr>
          <p:spPr bwMode="auto">
            <a:xfrm>
              <a:off x="7308851" y="2606675"/>
              <a:ext cx="115888" cy="80963"/>
            </a:xfrm>
            <a:custGeom>
              <a:avLst/>
              <a:gdLst>
                <a:gd name="T0" fmla="*/ 73 w 73"/>
                <a:gd name="T1" fmla="*/ 0 h 51"/>
                <a:gd name="T2" fmla="*/ 4 w 73"/>
                <a:gd name="T3" fmla="*/ 2 h 51"/>
                <a:gd name="T4" fmla="*/ 0 w 73"/>
                <a:gd name="T5" fmla="*/ 4 h 51"/>
                <a:gd name="T6" fmla="*/ 56 w 73"/>
                <a:gd name="T7" fmla="*/ 51 h 51"/>
                <a:gd name="T8" fmla="*/ 73 w 73"/>
                <a:gd name="T9" fmla="*/ 0 h 51"/>
              </a:gdLst>
              <a:ahLst/>
              <a:cxnLst>
                <a:cxn ang="0">
                  <a:pos x="T0" y="T1"/>
                </a:cxn>
                <a:cxn ang="0">
                  <a:pos x="T2" y="T3"/>
                </a:cxn>
                <a:cxn ang="0">
                  <a:pos x="T4" y="T5"/>
                </a:cxn>
                <a:cxn ang="0">
                  <a:pos x="T6" y="T7"/>
                </a:cxn>
                <a:cxn ang="0">
                  <a:pos x="T8" y="T9"/>
                </a:cxn>
              </a:cxnLst>
              <a:rect l="0" t="0" r="r" b="b"/>
              <a:pathLst>
                <a:path w="73" h="51">
                  <a:moveTo>
                    <a:pt x="73" y="0"/>
                  </a:moveTo>
                  <a:lnTo>
                    <a:pt x="4" y="2"/>
                  </a:lnTo>
                  <a:lnTo>
                    <a:pt x="0" y="4"/>
                  </a:lnTo>
                  <a:lnTo>
                    <a:pt x="56" y="51"/>
                  </a:lnTo>
                  <a:lnTo>
                    <a:pt x="7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4" name="Freeform 132"/>
            <p:cNvSpPr/>
            <p:nvPr/>
          </p:nvSpPr>
          <p:spPr bwMode="auto">
            <a:xfrm>
              <a:off x="7308851" y="2606675"/>
              <a:ext cx="115888" cy="80963"/>
            </a:xfrm>
            <a:custGeom>
              <a:avLst/>
              <a:gdLst>
                <a:gd name="T0" fmla="*/ 73 w 73"/>
                <a:gd name="T1" fmla="*/ 0 h 51"/>
                <a:gd name="T2" fmla="*/ 4 w 73"/>
                <a:gd name="T3" fmla="*/ 2 h 51"/>
                <a:gd name="T4" fmla="*/ 0 w 73"/>
                <a:gd name="T5" fmla="*/ 4 h 51"/>
                <a:gd name="T6" fmla="*/ 56 w 73"/>
                <a:gd name="T7" fmla="*/ 51 h 51"/>
                <a:gd name="T8" fmla="*/ 73 w 73"/>
                <a:gd name="T9" fmla="*/ 0 h 51"/>
              </a:gdLst>
              <a:ahLst/>
              <a:cxnLst>
                <a:cxn ang="0">
                  <a:pos x="T0" y="T1"/>
                </a:cxn>
                <a:cxn ang="0">
                  <a:pos x="T2" y="T3"/>
                </a:cxn>
                <a:cxn ang="0">
                  <a:pos x="T4" y="T5"/>
                </a:cxn>
                <a:cxn ang="0">
                  <a:pos x="T6" y="T7"/>
                </a:cxn>
                <a:cxn ang="0">
                  <a:pos x="T8" y="T9"/>
                </a:cxn>
              </a:cxnLst>
              <a:rect l="0" t="0" r="r" b="b"/>
              <a:pathLst>
                <a:path w="73" h="51">
                  <a:moveTo>
                    <a:pt x="73" y="0"/>
                  </a:moveTo>
                  <a:lnTo>
                    <a:pt x="4" y="2"/>
                  </a:lnTo>
                  <a:lnTo>
                    <a:pt x="0" y="4"/>
                  </a:lnTo>
                  <a:lnTo>
                    <a:pt x="56" y="51"/>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5" name="Freeform 133"/>
            <p:cNvSpPr/>
            <p:nvPr/>
          </p:nvSpPr>
          <p:spPr bwMode="auto">
            <a:xfrm>
              <a:off x="5881688" y="2481263"/>
              <a:ext cx="1603375" cy="777875"/>
            </a:xfrm>
            <a:custGeom>
              <a:avLst/>
              <a:gdLst>
                <a:gd name="T0" fmla="*/ 438 w 471"/>
                <a:gd name="T1" fmla="*/ 79 h 229"/>
                <a:gd name="T2" fmla="*/ 471 w 471"/>
                <a:gd name="T3" fmla="*/ 9 h 229"/>
                <a:gd name="T4" fmla="*/ 0 w 471"/>
                <a:gd name="T5" fmla="*/ 0 h 229"/>
                <a:gd name="T6" fmla="*/ 87 w 471"/>
                <a:gd name="T7" fmla="*/ 76 h 229"/>
                <a:gd name="T8" fmla="*/ 151 w 471"/>
                <a:gd name="T9" fmla="*/ 112 h 229"/>
                <a:gd name="T10" fmla="*/ 206 w 471"/>
                <a:gd name="T11" fmla="*/ 178 h 229"/>
                <a:gd name="T12" fmla="*/ 229 w 471"/>
                <a:gd name="T13" fmla="*/ 85 h 229"/>
                <a:gd name="T14" fmla="*/ 330 w 471"/>
                <a:gd name="T15" fmla="*/ 82 h 229"/>
                <a:gd name="T16" fmla="*/ 435 w 471"/>
                <a:gd name="T17" fmla="*/ 87 h 229"/>
                <a:gd name="T18" fmla="*/ 438 w 471"/>
                <a:gd name="T19" fmla="*/ 7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229">
                  <a:moveTo>
                    <a:pt x="438" y="79"/>
                  </a:moveTo>
                  <a:cubicBezTo>
                    <a:pt x="448" y="55"/>
                    <a:pt x="460" y="32"/>
                    <a:pt x="471" y="9"/>
                  </a:cubicBezTo>
                  <a:cubicBezTo>
                    <a:pt x="0" y="0"/>
                    <a:pt x="0" y="0"/>
                    <a:pt x="0" y="0"/>
                  </a:cubicBezTo>
                  <a:cubicBezTo>
                    <a:pt x="0" y="0"/>
                    <a:pt x="11" y="92"/>
                    <a:pt x="87" y="76"/>
                  </a:cubicBezTo>
                  <a:cubicBezTo>
                    <a:pt x="144" y="65"/>
                    <a:pt x="181" y="72"/>
                    <a:pt x="151" y="112"/>
                  </a:cubicBezTo>
                  <a:cubicBezTo>
                    <a:pt x="122" y="152"/>
                    <a:pt x="185" y="229"/>
                    <a:pt x="206" y="178"/>
                  </a:cubicBezTo>
                  <a:cubicBezTo>
                    <a:pt x="219" y="148"/>
                    <a:pt x="165" y="89"/>
                    <a:pt x="229" y="85"/>
                  </a:cubicBezTo>
                  <a:cubicBezTo>
                    <a:pt x="263" y="82"/>
                    <a:pt x="269" y="94"/>
                    <a:pt x="330" y="82"/>
                  </a:cubicBezTo>
                  <a:cubicBezTo>
                    <a:pt x="371" y="74"/>
                    <a:pt x="407" y="88"/>
                    <a:pt x="435" y="87"/>
                  </a:cubicBezTo>
                  <a:cubicBezTo>
                    <a:pt x="436" y="84"/>
                    <a:pt x="437" y="81"/>
                    <a:pt x="438" y="79"/>
                  </a:cubicBezTo>
                  <a:close/>
                </a:path>
              </a:pathLst>
            </a:custGeom>
            <a:solidFill>
              <a:srgbClr val="61752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6" name="Freeform 134"/>
            <p:cNvSpPr/>
            <p:nvPr/>
          </p:nvSpPr>
          <p:spPr bwMode="auto">
            <a:xfrm>
              <a:off x="5830888" y="2460625"/>
              <a:ext cx="1698625" cy="774700"/>
            </a:xfrm>
            <a:custGeom>
              <a:avLst/>
              <a:gdLst>
                <a:gd name="T0" fmla="*/ 0 w 499"/>
                <a:gd name="T1" fmla="*/ 0 h 228"/>
                <a:gd name="T2" fmla="*/ 88 w 499"/>
                <a:gd name="T3" fmla="*/ 76 h 228"/>
                <a:gd name="T4" fmla="*/ 152 w 499"/>
                <a:gd name="T5" fmla="*/ 112 h 228"/>
                <a:gd name="T6" fmla="*/ 207 w 499"/>
                <a:gd name="T7" fmla="*/ 177 h 228"/>
                <a:gd name="T8" fmla="*/ 229 w 499"/>
                <a:gd name="T9" fmla="*/ 84 h 228"/>
                <a:gd name="T10" fmla="*/ 330 w 499"/>
                <a:gd name="T11" fmla="*/ 82 h 228"/>
                <a:gd name="T12" fmla="*/ 499 w 499"/>
                <a:gd name="T13" fmla="*/ 8 h 228"/>
              </a:gdLst>
              <a:ahLst/>
              <a:cxnLst>
                <a:cxn ang="0">
                  <a:pos x="T0" y="T1"/>
                </a:cxn>
                <a:cxn ang="0">
                  <a:pos x="T2" y="T3"/>
                </a:cxn>
                <a:cxn ang="0">
                  <a:pos x="T4" y="T5"/>
                </a:cxn>
                <a:cxn ang="0">
                  <a:pos x="T6" y="T7"/>
                </a:cxn>
                <a:cxn ang="0">
                  <a:pos x="T8" y="T9"/>
                </a:cxn>
                <a:cxn ang="0">
                  <a:pos x="T10" y="T11"/>
                </a:cxn>
                <a:cxn ang="0">
                  <a:pos x="T12" y="T13"/>
                </a:cxn>
              </a:cxnLst>
              <a:rect l="0" t="0" r="r" b="b"/>
              <a:pathLst>
                <a:path w="499" h="228">
                  <a:moveTo>
                    <a:pt x="0" y="0"/>
                  </a:moveTo>
                  <a:cubicBezTo>
                    <a:pt x="0" y="0"/>
                    <a:pt x="11" y="91"/>
                    <a:pt x="88" y="76"/>
                  </a:cubicBezTo>
                  <a:cubicBezTo>
                    <a:pt x="144" y="64"/>
                    <a:pt x="181" y="71"/>
                    <a:pt x="152" y="112"/>
                  </a:cubicBezTo>
                  <a:cubicBezTo>
                    <a:pt x="122" y="152"/>
                    <a:pt x="185" y="228"/>
                    <a:pt x="207" y="177"/>
                  </a:cubicBezTo>
                  <a:cubicBezTo>
                    <a:pt x="220" y="147"/>
                    <a:pt x="165" y="88"/>
                    <a:pt x="229" y="84"/>
                  </a:cubicBezTo>
                  <a:cubicBezTo>
                    <a:pt x="264" y="82"/>
                    <a:pt x="269" y="94"/>
                    <a:pt x="330" y="82"/>
                  </a:cubicBezTo>
                  <a:cubicBezTo>
                    <a:pt x="411" y="66"/>
                    <a:pt x="468" y="135"/>
                    <a:pt x="499" y="8"/>
                  </a:cubicBezTo>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7" name="Freeform 135"/>
            <p:cNvSpPr/>
            <p:nvPr/>
          </p:nvSpPr>
          <p:spPr bwMode="auto">
            <a:xfrm>
              <a:off x="6130926" y="1854200"/>
              <a:ext cx="544513" cy="34925"/>
            </a:xfrm>
            <a:custGeom>
              <a:avLst/>
              <a:gdLst>
                <a:gd name="T0" fmla="*/ 0 w 160"/>
                <a:gd name="T1" fmla="*/ 0 h 10"/>
                <a:gd name="T2" fmla="*/ 1 w 160"/>
                <a:gd name="T3" fmla="*/ 10 h 10"/>
                <a:gd name="T4" fmla="*/ 160 w 160"/>
                <a:gd name="T5" fmla="*/ 0 h 10"/>
                <a:gd name="T6" fmla="*/ 0 w 160"/>
                <a:gd name="T7" fmla="*/ 0 h 10"/>
              </a:gdLst>
              <a:ahLst/>
              <a:cxnLst>
                <a:cxn ang="0">
                  <a:pos x="T0" y="T1"/>
                </a:cxn>
                <a:cxn ang="0">
                  <a:pos x="T2" y="T3"/>
                </a:cxn>
                <a:cxn ang="0">
                  <a:pos x="T4" y="T5"/>
                </a:cxn>
                <a:cxn ang="0">
                  <a:pos x="T6" y="T7"/>
                </a:cxn>
              </a:cxnLst>
              <a:rect l="0" t="0" r="r" b="b"/>
              <a:pathLst>
                <a:path w="160" h="10">
                  <a:moveTo>
                    <a:pt x="0" y="0"/>
                  </a:moveTo>
                  <a:cubicBezTo>
                    <a:pt x="0" y="3"/>
                    <a:pt x="0" y="7"/>
                    <a:pt x="1" y="10"/>
                  </a:cubicBezTo>
                  <a:cubicBezTo>
                    <a:pt x="160" y="0"/>
                    <a:pt x="160" y="0"/>
                    <a:pt x="160" y="0"/>
                  </a:cubicBezTo>
                  <a:lnTo>
                    <a:pt x="0"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8" name="Freeform 136"/>
            <p:cNvSpPr/>
            <p:nvPr/>
          </p:nvSpPr>
          <p:spPr bwMode="auto">
            <a:xfrm>
              <a:off x="6705601" y="1854200"/>
              <a:ext cx="544513" cy="34925"/>
            </a:xfrm>
            <a:custGeom>
              <a:avLst/>
              <a:gdLst>
                <a:gd name="T0" fmla="*/ 0 w 160"/>
                <a:gd name="T1" fmla="*/ 0 h 10"/>
                <a:gd name="T2" fmla="*/ 160 w 160"/>
                <a:gd name="T3" fmla="*/ 10 h 10"/>
                <a:gd name="T4" fmla="*/ 160 w 160"/>
                <a:gd name="T5" fmla="*/ 0 h 10"/>
                <a:gd name="T6" fmla="*/ 0 w 160"/>
                <a:gd name="T7" fmla="*/ 0 h 10"/>
              </a:gdLst>
              <a:ahLst/>
              <a:cxnLst>
                <a:cxn ang="0">
                  <a:pos x="T0" y="T1"/>
                </a:cxn>
                <a:cxn ang="0">
                  <a:pos x="T2" y="T3"/>
                </a:cxn>
                <a:cxn ang="0">
                  <a:pos x="T4" y="T5"/>
                </a:cxn>
                <a:cxn ang="0">
                  <a:pos x="T6" y="T7"/>
                </a:cxn>
              </a:cxnLst>
              <a:rect l="0" t="0" r="r" b="b"/>
              <a:pathLst>
                <a:path w="160" h="10">
                  <a:moveTo>
                    <a:pt x="0" y="0"/>
                  </a:moveTo>
                  <a:cubicBezTo>
                    <a:pt x="160" y="10"/>
                    <a:pt x="160" y="10"/>
                    <a:pt x="160" y="10"/>
                  </a:cubicBezTo>
                  <a:cubicBezTo>
                    <a:pt x="160" y="7"/>
                    <a:pt x="160" y="3"/>
                    <a:pt x="160" y="0"/>
                  </a:cubicBezTo>
                  <a:lnTo>
                    <a:pt x="0"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9" name="Freeform 137"/>
            <p:cNvSpPr/>
            <p:nvPr/>
          </p:nvSpPr>
          <p:spPr bwMode="auto">
            <a:xfrm>
              <a:off x="5973763" y="1854200"/>
              <a:ext cx="1423988" cy="384175"/>
            </a:xfrm>
            <a:custGeom>
              <a:avLst/>
              <a:gdLst>
                <a:gd name="T0" fmla="*/ 376 w 418"/>
                <a:gd name="T1" fmla="*/ 0 h 113"/>
                <a:gd name="T2" fmla="*/ 42 w 418"/>
                <a:gd name="T3" fmla="*/ 0 h 113"/>
                <a:gd name="T4" fmla="*/ 0 w 418"/>
                <a:gd name="T5" fmla="*/ 56 h 113"/>
                <a:gd name="T6" fmla="*/ 54 w 418"/>
                <a:gd name="T7" fmla="*/ 113 h 113"/>
                <a:gd name="T8" fmla="*/ 365 w 418"/>
                <a:gd name="T9" fmla="*/ 113 h 113"/>
                <a:gd name="T10" fmla="*/ 418 w 418"/>
                <a:gd name="T11" fmla="*/ 56 h 113"/>
                <a:gd name="T12" fmla="*/ 376 w 418"/>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418" h="113">
                  <a:moveTo>
                    <a:pt x="376" y="0"/>
                  </a:moveTo>
                  <a:cubicBezTo>
                    <a:pt x="42" y="0"/>
                    <a:pt x="42" y="0"/>
                    <a:pt x="42" y="0"/>
                  </a:cubicBezTo>
                  <a:cubicBezTo>
                    <a:pt x="18" y="6"/>
                    <a:pt x="0" y="29"/>
                    <a:pt x="0" y="56"/>
                  </a:cubicBezTo>
                  <a:cubicBezTo>
                    <a:pt x="0" y="87"/>
                    <a:pt x="24" y="113"/>
                    <a:pt x="54" y="113"/>
                  </a:cubicBezTo>
                  <a:cubicBezTo>
                    <a:pt x="365" y="113"/>
                    <a:pt x="365" y="113"/>
                    <a:pt x="365" y="113"/>
                  </a:cubicBezTo>
                  <a:cubicBezTo>
                    <a:pt x="394" y="113"/>
                    <a:pt x="418" y="87"/>
                    <a:pt x="418" y="56"/>
                  </a:cubicBezTo>
                  <a:cubicBezTo>
                    <a:pt x="418" y="29"/>
                    <a:pt x="400" y="6"/>
                    <a:pt x="376" y="0"/>
                  </a:cubicBez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0" name="Freeform 138"/>
            <p:cNvSpPr/>
            <p:nvPr/>
          </p:nvSpPr>
          <p:spPr bwMode="auto">
            <a:xfrm>
              <a:off x="5827713" y="2174875"/>
              <a:ext cx="1719263" cy="465138"/>
            </a:xfrm>
            <a:custGeom>
              <a:avLst/>
              <a:gdLst>
                <a:gd name="T0" fmla="*/ 505 w 505"/>
                <a:gd name="T1" fmla="*/ 69 h 137"/>
                <a:gd name="T2" fmla="*/ 440 w 505"/>
                <a:gd name="T3" fmla="*/ 137 h 137"/>
                <a:gd name="T4" fmla="*/ 64 w 505"/>
                <a:gd name="T5" fmla="*/ 137 h 137"/>
                <a:gd name="T6" fmla="*/ 0 w 505"/>
                <a:gd name="T7" fmla="*/ 69 h 137"/>
                <a:gd name="T8" fmla="*/ 64 w 505"/>
                <a:gd name="T9" fmla="*/ 0 h 137"/>
                <a:gd name="T10" fmla="*/ 440 w 505"/>
                <a:gd name="T11" fmla="*/ 0 h 137"/>
                <a:gd name="T12" fmla="*/ 505 w 505"/>
                <a:gd name="T13" fmla="*/ 69 h 137"/>
              </a:gdLst>
              <a:ahLst/>
              <a:cxnLst>
                <a:cxn ang="0">
                  <a:pos x="T0" y="T1"/>
                </a:cxn>
                <a:cxn ang="0">
                  <a:pos x="T2" y="T3"/>
                </a:cxn>
                <a:cxn ang="0">
                  <a:pos x="T4" y="T5"/>
                </a:cxn>
                <a:cxn ang="0">
                  <a:pos x="T6" y="T7"/>
                </a:cxn>
                <a:cxn ang="0">
                  <a:pos x="T8" y="T9"/>
                </a:cxn>
                <a:cxn ang="0">
                  <a:pos x="T10" y="T11"/>
                </a:cxn>
                <a:cxn ang="0">
                  <a:pos x="T12" y="T13"/>
                </a:cxn>
              </a:cxnLst>
              <a:rect l="0" t="0" r="r" b="b"/>
              <a:pathLst>
                <a:path w="505" h="137">
                  <a:moveTo>
                    <a:pt x="505" y="69"/>
                  </a:moveTo>
                  <a:cubicBezTo>
                    <a:pt x="505" y="107"/>
                    <a:pt x="476" y="137"/>
                    <a:pt x="440" y="137"/>
                  </a:cubicBezTo>
                  <a:cubicBezTo>
                    <a:pt x="64" y="137"/>
                    <a:pt x="64" y="137"/>
                    <a:pt x="64" y="137"/>
                  </a:cubicBezTo>
                  <a:cubicBezTo>
                    <a:pt x="29" y="137"/>
                    <a:pt x="0" y="107"/>
                    <a:pt x="0" y="69"/>
                  </a:cubicBezTo>
                  <a:cubicBezTo>
                    <a:pt x="0" y="30"/>
                    <a:pt x="29" y="0"/>
                    <a:pt x="64" y="0"/>
                  </a:cubicBezTo>
                  <a:cubicBezTo>
                    <a:pt x="440" y="0"/>
                    <a:pt x="440" y="0"/>
                    <a:pt x="440" y="0"/>
                  </a:cubicBezTo>
                  <a:cubicBezTo>
                    <a:pt x="476" y="0"/>
                    <a:pt x="505" y="30"/>
                    <a:pt x="505" y="69"/>
                  </a:cubicBez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1" name="Freeform 139"/>
            <p:cNvSpPr/>
            <p:nvPr/>
          </p:nvSpPr>
          <p:spPr bwMode="auto">
            <a:xfrm>
              <a:off x="5848351" y="1854200"/>
              <a:ext cx="1698625" cy="898525"/>
            </a:xfrm>
            <a:custGeom>
              <a:avLst/>
              <a:gdLst>
                <a:gd name="T0" fmla="*/ 441 w 499"/>
                <a:gd name="T1" fmla="*/ 94 h 264"/>
                <a:gd name="T2" fmla="*/ 455 w 499"/>
                <a:gd name="T3" fmla="*/ 56 h 264"/>
                <a:gd name="T4" fmla="*/ 413 w 499"/>
                <a:gd name="T5" fmla="*/ 0 h 264"/>
                <a:gd name="T6" fmla="*/ 79 w 499"/>
                <a:gd name="T7" fmla="*/ 0 h 264"/>
                <a:gd name="T8" fmla="*/ 43 w 499"/>
                <a:gd name="T9" fmla="*/ 30 h 264"/>
                <a:gd name="T10" fmla="*/ 324 w 499"/>
                <a:gd name="T11" fmla="*/ 30 h 264"/>
                <a:gd name="T12" fmla="*/ 324 w 499"/>
                <a:gd name="T13" fmla="*/ 31 h 264"/>
                <a:gd name="T14" fmla="*/ 342 w 499"/>
                <a:gd name="T15" fmla="*/ 30 h 264"/>
                <a:gd name="T16" fmla="*/ 343 w 499"/>
                <a:gd name="T17" fmla="*/ 31 h 264"/>
                <a:gd name="T18" fmla="*/ 361 w 499"/>
                <a:gd name="T19" fmla="*/ 37 h 264"/>
                <a:gd name="T20" fmla="*/ 362 w 499"/>
                <a:gd name="T21" fmla="*/ 38 h 264"/>
                <a:gd name="T22" fmla="*/ 363 w 499"/>
                <a:gd name="T23" fmla="*/ 38 h 264"/>
                <a:gd name="T24" fmla="*/ 371 w 499"/>
                <a:gd name="T25" fmla="*/ 63 h 264"/>
                <a:gd name="T26" fmla="*/ 336 w 499"/>
                <a:gd name="T27" fmla="*/ 95 h 264"/>
                <a:gd name="T28" fmla="*/ 321 w 499"/>
                <a:gd name="T29" fmla="*/ 94 h 264"/>
                <a:gd name="T30" fmla="*/ 51 w 499"/>
                <a:gd name="T31" fmla="*/ 94 h 264"/>
                <a:gd name="T32" fmla="*/ 0 w 499"/>
                <a:gd name="T33" fmla="*/ 134 h 264"/>
                <a:gd name="T34" fmla="*/ 357 w 499"/>
                <a:gd name="T35" fmla="*/ 134 h 264"/>
                <a:gd name="T36" fmla="*/ 365 w 499"/>
                <a:gd name="T37" fmla="*/ 133 h 264"/>
                <a:gd name="T38" fmla="*/ 374 w 499"/>
                <a:gd name="T39" fmla="*/ 134 h 264"/>
                <a:gd name="T40" fmla="*/ 405 w 499"/>
                <a:gd name="T41" fmla="*/ 151 h 264"/>
                <a:gd name="T42" fmla="*/ 402 w 499"/>
                <a:gd name="T43" fmla="*/ 221 h 264"/>
                <a:gd name="T44" fmla="*/ 370 w 499"/>
                <a:gd name="T45" fmla="*/ 258 h 264"/>
                <a:gd name="T46" fmla="*/ 429 w 499"/>
                <a:gd name="T47" fmla="*/ 264 h 264"/>
                <a:gd name="T48" fmla="*/ 499 w 499"/>
                <a:gd name="T49" fmla="*/ 163 h 264"/>
                <a:gd name="T50" fmla="*/ 441 w 499"/>
                <a:gd name="T51" fmla="*/ 9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9" h="264">
                  <a:moveTo>
                    <a:pt x="441" y="94"/>
                  </a:moveTo>
                  <a:cubicBezTo>
                    <a:pt x="450" y="84"/>
                    <a:pt x="455" y="71"/>
                    <a:pt x="455" y="56"/>
                  </a:cubicBezTo>
                  <a:cubicBezTo>
                    <a:pt x="455" y="29"/>
                    <a:pt x="437" y="6"/>
                    <a:pt x="413" y="0"/>
                  </a:cubicBezTo>
                  <a:cubicBezTo>
                    <a:pt x="79" y="0"/>
                    <a:pt x="79" y="0"/>
                    <a:pt x="79" y="0"/>
                  </a:cubicBezTo>
                  <a:cubicBezTo>
                    <a:pt x="64" y="4"/>
                    <a:pt x="51" y="15"/>
                    <a:pt x="43" y="30"/>
                  </a:cubicBezTo>
                  <a:cubicBezTo>
                    <a:pt x="324" y="30"/>
                    <a:pt x="324" y="30"/>
                    <a:pt x="324" y="30"/>
                  </a:cubicBezTo>
                  <a:cubicBezTo>
                    <a:pt x="324" y="31"/>
                    <a:pt x="324" y="31"/>
                    <a:pt x="324" y="31"/>
                  </a:cubicBezTo>
                  <a:cubicBezTo>
                    <a:pt x="330" y="29"/>
                    <a:pt x="336" y="28"/>
                    <a:pt x="342" y="30"/>
                  </a:cubicBezTo>
                  <a:cubicBezTo>
                    <a:pt x="342" y="31"/>
                    <a:pt x="343" y="31"/>
                    <a:pt x="343" y="31"/>
                  </a:cubicBezTo>
                  <a:cubicBezTo>
                    <a:pt x="350" y="31"/>
                    <a:pt x="356" y="33"/>
                    <a:pt x="361" y="37"/>
                  </a:cubicBezTo>
                  <a:cubicBezTo>
                    <a:pt x="362" y="37"/>
                    <a:pt x="362" y="38"/>
                    <a:pt x="362" y="38"/>
                  </a:cubicBezTo>
                  <a:cubicBezTo>
                    <a:pt x="363" y="38"/>
                    <a:pt x="363" y="38"/>
                    <a:pt x="363" y="38"/>
                  </a:cubicBezTo>
                  <a:cubicBezTo>
                    <a:pt x="371" y="45"/>
                    <a:pt x="374" y="54"/>
                    <a:pt x="371" y="63"/>
                  </a:cubicBezTo>
                  <a:cubicBezTo>
                    <a:pt x="368" y="79"/>
                    <a:pt x="353" y="91"/>
                    <a:pt x="336" y="95"/>
                  </a:cubicBezTo>
                  <a:cubicBezTo>
                    <a:pt x="331" y="95"/>
                    <a:pt x="326" y="95"/>
                    <a:pt x="321" y="94"/>
                  </a:cubicBezTo>
                  <a:cubicBezTo>
                    <a:pt x="51" y="94"/>
                    <a:pt x="51" y="94"/>
                    <a:pt x="51" y="94"/>
                  </a:cubicBezTo>
                  <a:cubicBezTo>
                    <a:pt x="28" y="97"/>
                    <a:pt x="9" y="112"/>
                    <a:pt x="0" y="134"/>
                  </a:cubicBezTo>
                  <a:cubicBezTo>
                    <a:pt x="357" y="134"/>
                    <a:pt x="357" y="134"/>
                    <a:pt x="357" y="134"/>
                  </a:cubicBezTo>
                  <a:cubicBezTo>
                    <a:pt x="359" y="133"/>
                    <a:pt x="362" y="133"/>
                    <a:pt x="365" y="133"/>
                  </a:cubicBezTo>
                  <a:cubicBezTo>
                    <a:pt x="369" y="133"/>
                    <a:pt x="371" y="133"/>
                    <a:pt x="374" y="134"/>
                  </a:cubicBezTo>
                  <a:cubicBezTo>
                    <a:pt x="387" y="132"/>
                    <a:pt x="401" y="137"/>
                    <a:pt x="405" y="151"/>
                  </a:cubicBezTo>
                  <a:cubicBezTo>
                    <a:pt x="412" y="173"/>
                    <a:pt x="411" y="199"/>
                    <a:pt x="402" y="221"/>
                  </a:cubicBezTo>
                  <a:cubicBezTo>
                    <a:pt x="393" y="241"/>
                    <a:pt x="375" y="254"/>
                    <a:pt x="370" y="258"/>
                  </a:cubicBezTo>
                  <a:cubicBezTo>
                    <a:pt x="429" y="264"/>
                    <a:pt x="429" y="264"/>
                    <a:pt x="429" y="264"/>
                  </a:cubicBezTo>
                  <a:cubicBezTo>
                    <a:pt x="474" y="264"/>
                    <a:pt x="499" y="201"/>
                    <a:pt x="499" y="163"/>
                  </a:cubicBezTo>
                  <a:cubicBezTo>
                    <a:pt x="499" y="127"/>
                    <a:pt x="473" y="98"/>
                    <a:pt x="441" y="94"/>
                  </a:cubicBezTo>
                  <a:close/>
                </a:path>
              </a:pathLst>
            </a:custGeom>
            <a:solidFill>
              <a:srgbClr val="A2BE1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2" name="Freeform 140"/>
            <p:cNvSpPr/>
            <p:nvPr/>
          </p:nvSpPr>
          <p:spPr bwMode="auto">
            <a:xfrm>
              <a:off x="7158038" y="1854200"/>
              <a:ext cx="388938" cy="898525"/>
            </a:xfrm>
            <a:custGeom>
              <a:avLst/>
              <a:gdLst>
                <a:gd name="T0" fmla="*/ 113 w 114"/>
                <a:gd name="T1" fmla="*/ 156 h 264"/>
                <a:gd name="T2" fmla="*/ 113 w 114"/>
                <a:gd name="T3" fmla="*/ 153 h 264"/>
                <a:gd name="T4" fmla="*/ 112 w 114"/>
                <a:gd name="T5" fmla="*/ 149 h 264"/>
                <a:gd name="T6" fmla="*/ 112 w 114"/>
                <a:gd name="T7" fmla="*/ 146 h 264"/>
                <a:gd name="T8" fmla="*/ 111 w 114"/>
                <a:gd name="T9" fmla="*/ 143 h 264"/>
                <a:gd name="T10" fmla="*/ 110 w 114"/>
                <a:gd name="T11" fmla="*/ 140 h 264"/>
                <a:gd name="T12" fmla="*/ 109 w 114"/>
                <a:gd name="T13" fmla="*/ 137 h 264"/>
                <a:gd name="T14" fmla="*/ 108 w 114"/>
                <a:gd name="T15" fmla="*/ 134 h 264"/>
                <a:gd name="T16" fmla="*/ 106 w 114"/>
                <a:gd name="T17" fmla="*/ 131 h 264"/>
                <a:gd name="T18" fmla="*/ 105 w 114"/>
                <a:gd name="T19" fmla="*/ 128 h 264"/>
                <a:gd name="T20" fmla="*/ 103 w 114"/>
                <a:gd name="T21" fmla="*/ 125 h 264"/>
                <a:gd name="T22" fmla="*/ 101 w 114"/>
                <a:gd name="T23" fmla="*/ 123 h 264"/>
                <a:gd name="T24" fmla="*/ 100 w 114"/>
                <a:gd name="T25" fmla="*/ 120 h 264"/>
                <a:gd name="T26" fmla="*/ 98 w 114"/>
                <a:gd name="T27" fmla="*/ 117 h 264"/>
                <a:gd name="T28" fmla="*/ 96 w 114"/>
                <a:gd name="T29" fmla="*/ 115 h 264"/>
                <a:gd name="T30" fmla="*/ 94 w 114"/>
                <a:gd name="T31" fmla="*/ 113 h 264"/>
                <a:gd name="T32" fmla="*/ 92 w 114"/>
                <a:gd name="T33" fmla="*/ 111 h 264"/>
                <a:gd name="T34" fmla="*/ 89 w 114"/>
                <a:gd name="T35" fmla="*/ 109 h 264"/>
                <a:gd name="T36" fmla="*/ 87 w 114"/>
                <a:gd name="T37" fmla="*/ 107 h 264"/>
                <a:gd name="T38" fmla="*/ 84 w 114"/>
                <a:gd name="T39" fmla="*/ 105 h 264"/>
                <a:gd name="T40" fmla="*/ 82 w 114"/>
                <a:gd name="T41" fmla="*/ 104 h 264"/>
                <a:gd name="T42" fmla="*/ 79 w 114"/>
                <a:gd name="T43" fmla="*/ 102 h 264"/>
                <a:gd name="T44" fmla="*/ 77 w 114"/>
                <a:gd name="T45" fmla="*/ 101 h 264"/>
                <a:gd name="T46" fmla="*/ 74 w 114"/>
                <a:gd name="T47" fmla="*/ 99 h 264"/>
                <a:gd name="T48" fmla="*/ 73 w 114"/>
                <a:gd name="T49" fmla="*/ 99 h 264"/>
                <a:gd name="T50" fmla="*/ 56 w 114"/>
                <a:gd name="T51" fmla="*/ 94 h 264"/>
                <a:gd name="T52" fmla="*/ 56 w 114"/>
                <a:gd name="T53" fmla="*/ 94 h 264"/>
                <a:gd name="T54" fmla="*/ 59 w 114"/>
                <a:gd name="T55" fmla="*/ 90 h 264"/>
                <a:gd name="T56" fmla="*/ 59 w 114"/>
                <a:gd name="T57" fmla="*/ 90 h 264"/>
                <a:gd name="T58" fmla="*/ 62 w 114"/>
                <a:gd name="T59" fmla="*/ 86 h 264"/>
                <a:gd name="T60" fmla="*/ 62 w 114"/>
                <a:gd name="T61" fmla="*/ 86 h 264"/>
                <a:gd name="T62" fmla="*/ 64 w 114"/>
                <a:gd name="T63" fmla="*/ 82 h 264"/>
                <a:gd name="T64" fmla="*/ 65 w 114"/>
                <a:gd name="T65" fmla="*/ 81 h 264"/>
                <a:gd name="T66" fmla="*/ 66 w 114"/>
                <a:gd name="T67" fmla="*/ 77 h 264"/>
                <a:gd name="T68" fmla="*/ 67 w 114"/>
                <a:gd name="T69" fmla="*/ 76 h 264"/>
                <a:gd name="T70" fmla="*/ 68 w 114"/>
                <a:gd name="T71" fmla="*/ 72 h 264"/>
                <a:gd name="T72" fmla="*/ 68 w 114"/>
                <a:gd name="T73" fmla="*/ 70 h 264"/>
                <a:gd name="T74" fmla="*/ 69 w 114"/>
                <a:gd name="T75" fmla="*/ 67 h 264"/>
                <a:gd name="T76" fmla="*/ 69 w 114"/>
                <a:gd name="T77" fmla="*/ 64 h 264"/>
                <a:gd name="T78" fmla="*/ 70 w 114"/>
                <a:gd name="T79" fmla="*/ 62 h 264"/>
                <a:gd name="T80" fmla="*/ 70 w 114"/>
                <a:gd name="T81" fmla="*/ 56 h 264"/>
                <a:gd name="T82" fmla="*/ 70 w 114"/>
                <a:gd name="T83" fmla="*/ 48 h 264"/>
                <a:gd name="T84" fmla="*/ 65 w 114"/>
                <a:gd name="T85" fmla="*/ 33 h 264"/>
                <a:gd name="T86" fmla="*/ 65 w 114"/>
                <a:gd name="T87" fmla="*/ 32 h 264"/>
                <a:gd name="T88" fmla="*/ 28 w 114"/>
                <a:gd name="T89" fmla="*/ 0 h 264"/>
                <a:gd name="T90" fmla="*/ 0 w 114"/>
                <a:gd name="T91" fmla="*/ 9 h 264"/>
                <a:gd name="T92" fmla="*/ 23 w 114"/>
                <a:gd name="T93" fmla="*/ 78 h 264"/>
                <a:gd name="T94" fmla="*/ 0 w 114"/>
                <a:gd name="T95" fmla="*/ 100 h 264"/>
                <a:gd name="T96" fmla="*/ 48 w 114"/>
                <a:gd name="T97" fmla="*/ 249 h 264"/>
                <a:gd name="T98" fmla="*/ 37 w 114"/>
                <a:gd name="T99" fmla="*/ 264 h 264"/>
                <a:gd name="T100" fmla="*/ 44 w 114"/>
                <a:gd name="T101" fmla="*/ 264 h 264"/>
                <a:gd name="T102" fmla="*/ 114 w 114"/>
                <a:gd name="T103" fmla="*/ 163 h 264"/>
                <a:gd name="T104" fmla="*/ 113 w 114"/>
                <a:gd name="T105" fmla="*/ 15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264">
                  <a:moveTo>
                    <a:pt x="113" y="156"/>
                  </a:moveTo>
                  <a:cubicBezTo>
                    <a:pt x="113" y="155"/>
                    <a:pt x="113" y="154"/>
                    <a:pt x="113" y="153"/>
                  </a:cubicBezTo>
                  <a:cubicBezTo>
                    <a:pt x="113" y="152"/>
                    <a:pt x="113" y="151"/>
                    <a:pt x="112" y="149"/>
                  </a:cubicBezTo>
                  <a:cubicBezTo>
                    <a:pt x="112" y="148"/>
                    <a:pt x="112" y="147"/>
                    <a:pt x="112" y="146"/>
                  </a:cubicBezTo>
                  <a:cubicBezTo>
                    <a:pt x="111" y="145"/>
                    <a:pt x="111" y="144"/>
                    <a:pt x="111" y="143"/>
                  </a:cubicBezTo>
                  <a:cubicBezTo>
                    <a:pt x="111" y="142"/>
                    <a:pt x="110" y="141"/>
                    <a:pt x="110" y="140"/>
                  </a:cubicBezTo>
                  <a:cubicBezTo>
                    <a:pt x="110" y="139"/>
                    <a:pt x="109" y="138"/>
                    <a:pt x="109" y="137"/>
                  </a:cubicBezTo>
                  <a:cubicBezTo>
                    <a:pt x="108" y="136"/>
                    <a:pt x="108" y="135"/>
                    <a:pt x="108" y="134"/>
                  </a:cubicBezTo>
                  <a:cubicBezTo>
                    <a:pt x="107" y="133"/>
                    <a:pt x="107" y="132"/>
                    <a:pt x="106" y="131"/>
                  </a:cubicBezTo>
                  <a:cubicBezTo>
                    <a:pt x="106" y="130"/>
                    <a:pt x="105" y="129"/>
                    <a:pt x="105" y="128"/>
                  </a:cubicBezTo>
                  <a:cubicBezTo>
                    <a:pt x="104" y="127"/>
                    <a:pt x="104" y="126"/>
                    <a:pt x="103" y="125"/>
                  </a:cubicBezTo>
                  <a:cubicBezTo>
                    <a:pt x="103" y="124"/>
                    <a:pt x="102" y="123"/>
                    <a:pt x="101" y="123"/>
                  </a:cubicBezTo>
                  <a:cubicBezTo>
                    <a:pt x="101" y="122"/>
                    <a:pt x="100" y="121"/>
                    <a:pt x="100" y="120"/>
                  </a:cubicBezTo>
                  <a:cubicBezTo>
                    <a:pt x="99" y="119"/>
                    <a:pt x="98" y="118"/>
                    <a:pt x="98" y="117"/>
                  </a:cubicBezTo>
                  <a:cubicBezTo>
                    <a:pt x="97" y="117"/>
                    <a:pt x="97" y="116"/>
                    <a:pt x="96" y="115"/>
                  </a:cubicBezTo>
                  <a:cubicBezTo>
                    <a:pt x="95" y="114"/>
                    <a:pt x="94" y="114"/>
                    <a:pt x="94" y="113"/>
                  </a:cubicBezTo>
                  <a:cubicBezTo>
                    <a:pt x="93" y="112"/>
                    <a:pt x="92" y="112"/>
                    <a:pt x="92" y="111"/>
                  </a:cubicBezTo>
                  <a:cubicBezTo>
                    <a:pt x="91" y="110"/>
                    <a:pt x="90" y="109"/>
                    <a:pt x="89" y="109"/>
                  </a:cubicBezTo>
                  <a:cubicBezTo>
                    <a:pt x="88" y="108"/>
                    <a:pt x="88" y="108"/>
                    <a:pt x="87" y="107"/>
                  </a:cubicBezTo>
                  <a:cubicBezTo>
                    <a:pt x="86" y="106"/>
                    <a:pt x="85" y="106"/>
                    <a:pt x="84" y="105"/>
                  </a:cubicBezTo>
                  <a:cubicBezTo>
                    <a:pt x="84" y="104"/>
                    <a:pt x="83" y="104"/>
                    <a:pt x="82" y="104"/>
                  </a:cubicBezTo>
                  <a:cubicBezTo>
                    <a:pt x="81" y="103"/>
                    <a:pt x="80" y="102"/>
                    <a:pt x="79" y="102"/>
                  </a:cubicBezTo>
                  <a:cubicBezTo>
                    <a:pt x="78" y="101"/>
                    <a:pt x="78" y="101"/>
                    <a:pt x="77" y="101"/>
                  </a:cubicBezTo>
                  <a:cubicBezTo>
                    <a:pt x="76" y="100"/>
                    <a:pt x="75" y="99"/>
                    <a:pt x="74" y="99"/>
                  </a:cubicBezTo>
                  <a:cubicBezTo>
                    <a:pt x="73" y="99"/>
                    <a:pt x="73" y="99"/>
                    <a:pt x="73" y="99"/>
                  </a:cubicBezTo>
                  <a:cubicBezTo>
                    <a:pt x="68" y="96"/>
                    <a:pt x="62" y="95"/>
                    <a:pt x="56" y="94"/>
                  </a:cubicBezTo>
                  <a:cubicBezTo>
                    <a:pt x="56" y="94"/>
                    <a:pt x="56" y="94"/>
                    <a:pt x="56" y="94"/>
                  </a:cubicBezTo>
                  <a:cubicBezTo>
                    <a:pt x="57" y="93"/>
                    <a:pt x="58" y="92"/>
                    <a:pt x="59" y="90"/>
                  </a:cubicBezTo>
                  <a:cubicBezTo>
                    <a:pt x="59" y="90"/>
                    <a:pt x="59" y="90"/>
                    <a:pt x="59" y="90"/>
                  </a:cubicBezTo>
                  <a:cubicBezTo>
                    <a:pt x="60" y="89"/>
                    <a:pt x="61" y="87"/>
                    <a:pt x="62" y="86"/>
                  </a:cubicBezTo>
                  <a:cubicBezTo>
                    <a:pt x="62" y="86"/>
                    <a:pt x="62" y="86"/>
                    <a:pt x="62" y="86"/>
                  </a:cubicBezTo>
                  <a:cubicBezTo>
                    <a:pt x="63" y="84"/>
                    <a:pt x="64" y="83"/>
                    <a:pt x="64" y="82"/>
                  </a:cubicBezTo>
                  <a:cubicBezTo>
                    <a:pt x="65" y="81"/>
                    <a:pt x="65" y="81"/>
                    <a:pt x="65" y="81"/>
                  </a:cubicBezTo>
                  <a:cubicBezTo>
                    <a:pt x="65" y="80"/>
                    <a:pt x="66" y="78"/>
                    <a:pt x="66" y="77"/>
                  </a:cubicBezTo>
                  <a:cubicBezTo>
                    <a:pt x="66" y="77"/>
                    <a:pt x="67" y="76"/>
                    <a:pt x="67" y="76"/>
                  </a:cubicBezTo>
                  <a:cubicBezTo>
                    <a:pt x="67" y="75"/>
                    <a:pt x="67" y="73"/>
                    <a:pt x="68" y="72"/>
                  </a:cubicBezTo>
                  <a:cubicBezTo>
                    <a:pt x="68" y="71"/>
                    <a:pt x="68" y="71"/>
                    <a:pt x="68" y="70"/>
                  </a:cubicBezTo>
                  <a:cubicBezTo>
                    <a:pt x="69" y="69"/>
                    <a:pt x="69" y="68"/>
                    <a:pt x="69" y="67"/>
                  </a:cubicBezTo>
                  <a:cubicBezTo>
                    <a:pt x="69" y="66"/>
                    <a:pt x="69" y="65"/>
                    <a:pt x="69" y="64"/>
                  </a:cubicBezTo>
                  <a:cubicBezTo>
                    <a:pt x="70" y="63"/>
                    <a:pt x="70" y="62"/>
                    <a:pt x="70" y="62"/>
                  </a:cubicBezTo>
                  <a:cubicBezTo>
                    <a:pt x="70" y="60"/>
                    <a:pt x="70" y="58"/>
                    <a:pt x="70" y="56"/>
                  </a:cubicBezTo>
                  <a:cubicBezTo>
                    <a:pt x="70" y="53"/>
                    <a:pt x="70" y="51"/>
                    <a:pt x="70" y="48"/>
                  </a:cubicBezTo>
                  <a:cubicBezTo>
                    <a:pt x="69" y="43"/>
                    <a:pt x="67" y="38"/>
                    <a:pt x="65" y="33"/>
                  </a:cubicBezTo>
                  <a:cubicBezTo>
                    <a:pt x="65" y="32"/>
                    <a:pt x="65" y="32"/>
                    <a:pt x="65" y="32"/>
                  </a:cubicBezTo>
                  <a:cubicBezTo>
                    <a:pt x="58" y="16"/>
                    <a:pt x="45" y="4"/>
                    <a:pt x="28" y="0"/>
                  </a:cubicBezTo>
                  <a:cubicBezTo>
                    <a:pt x="0" y="9"/>
                    <a:pt x="0" y="9"/>
                    <a:pt x="0" y="9"/>
                  </a:cubicBezTo>
                  <a:cubicBezTo>
                    <a:pt x="26" y="23"/>
                    <a:pt x="44" y="38"/>
                    <a:pt x="23" y="78"/>
                  </a:cubicBezTo>
                  <a:cubicBezTo>
                    <a:pt x="17" y="90"/>
                    <a:pt x="4" y="96"/>
                    <a:pt x="0" y="100"/>
                  </a:cubicBezTo>
                  <a:cubicBezTo>
                    <a:pt x="78" y="113"/>
                    <a:pt x="84" y="190"/>
                    <a:pt x="48" y="249"/>
                  </a:cubicBezTo>
                  <a:cubicBezTo>
                    <a:pt x="44" y="254"/>
                    <a:pt x="41" y="259"/>
                    <a:pt x="37" y="264"/>
                  </a:cubicBezTo>
                  <a:cubicBezTo>
                    <a:pt x="44" y="264"/>
                    <a:pt x="44" y="264"/>
                    <a:pt x="44" y="264"/>
                  </a:cubicBezTo>
                  <a:cubicBezTo>
                    <a:pt x="89" y="264"/>
                    <a:pt x="114" y="201"/>
                    <a:pt x="114" y="163"/>
                  </a:cubicBezTo>
                  <a:cubicBezTo>
                    <a:pt x="114" y="160"/>
                    <a:pt x="113" y="158"/>
                    <a:pt x="113" y="156"/>
                  </a:cubicBezTo>
                  <a:close/>
                </a:path>
              </a:pathLst>
            </a:custGeom>
            <a:solidFill>
              <a:srgbClr val="81982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3" name="Freeform 141"/>
            <p:cNvSpPr/>
            <p:nvPr/>
          </p:nvSpPr>
          <p:spPr bwMode="auto">
            <a:xfrm>
              <a:off x="6107113" y="1719263"/>
              <a:ext cx="1160463" cy="595313"/>
            </a:xfrm>
            <a:custGeom>
              <a:avLst/>
              <a:gdLst>
                <a:gd name="T0" fmla="*/ 15 w 341"/>
                <a:gd name="T1" fmla="*/ 5 h 175"/>
                <a:gd name="T2" fmla="*/ 55 w 341"/>
                <a:gd name="T3" fmla="*/ 80 h 175"/>
                <a:gd name="T4" fmla="*/ 182 w 341"/>
                <a:gd name="T5" fmla="*/ 76 h 175"/>
                <a:gd name="T6" fmla="*/ 222 w 341"/>
                <a:gd name="T7" fmla="*/ 89 h 175"/>
                <a:gd name="T8" fmla="*/ 258 w 341"/>
                <a:gd name="T9" fmla="*/ 138 h 175"/>
                <a:gd name="T10" fmla="*/ 260 w 341"/>
                <a:gd name="T11" fmla="*/ 60 h 175"/>
                <a:gd name="T12" fmla="*/ 311 w 341"/>
                <a:gd name="T13" fmla="*/ 61 h 175"/>
                <a:gd name="T14" fmla="*/ 341 w 341"/>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75">
                  <a:moveTo>
                    <a:pt x="15" y="5"/>
                  </a:moveTo>
                  <a:cubicBezTo>
                    <a:pt x="15" y="5"/>
                    <a:pt x="0" y="75"/>
                    <a:pt x="55" y="80"/>
                  </a:cubicBezTo>
                  <a:cubicBezTo>
                    <a:pt x="110" y="85"/>
                    <a:pt x="130" y="115"/>
                    <a:pt x="182" y="76"/>
                  </a:cubicBezTo>
                  <a:cubicBezTo>
                    <a:pt x="234" y="37"/>
                    <a:pt x="237" y="71"/>
                    <a:pt x="222" y="89"/>
                  </a:cubicBezTo>
                  <a:cubicBezTo>
                    <a:pt x="182" y="136"/>
                    <a:pt x="238" y="175"/>
                    <a:pt x="258" y="138"/>
                  </a:cubicBezTo>
                  <a:cubicBezTo>
                    <a:pt x="278" y="101"/>
                    <a:pt x="241" y="76"/>
                    <a:pt x="260" y="60"/>
                  </a:cubicBezTo>
                  <a:cubicBezTo>
                    <a:pt x="279" y="43"/>
                    <a:pt x="290" y="62"/>
                    <a:pt x="311" y="61"/>
                  </a:cubicBezTo>
                  <a:cubicBezTo>
                    <a:pt x="336" y="60"/>
                    <a:pt x="340" y="34"/>
                    <a:pt x="341" y="0"/>
                  </a:cubicBezTo>
                </a:path>
              </a:pathLst>
            </a:custGeom>
            <a:solidFill>
              <a:srgbClr val="88A22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4" name="Freeform 142"/>
            <p:cNvSpPr/>
            <p:nvPr/>
          </p:nvSpPr>
          <p:spPr bwMode="auto">
            <a:xfrm>
              <a:off x="6056313" y="1701800"/>
              <a:ext cx="1201738" cy="577850"/>
            </a:xfrm>
            <a:custGeom>
              <a:avLst/>
              <a:gdLst>
                <a:gd name="T0" fmla="*/ 15 w 353"/>
                <a:gd name="T1" fmla="*/ 0 h 170"/>
                <a:gd name="T2" fmla="*/ 55 w 353"/>
                <a:gd name="T3" fmla="*/ 75 h 170"/>
                <a:gd name="T4" fmla="*/ 182 w 353"/>
                <a:gd name="T5" fmla="*/ 71 h 170"/>
                <a:gd name="T6" fmla="*/ 222 w 353"/>
                <a:gd name="T7" fmla="*/ 84 h 170"/>
                <a:gd name="T8" fmla="*/ 258 w 353"/>
                <a:gd name="T9" fmla="*/ 133 h 170"/>
                <a:gd name="T10" fmla="*/ 260 w 353"/>
                <a:gd name="T11" fmla="*/ 54 h 170"/>
                <a:gd name="T12" fmla="*/ 311 w 353"/>
                <a:gd name="T13" fmla="*/ 55 h 170"/>
                <a:gd name="T14" fmla="*/ 353 w 353"/>
                <a:gd name="T15" fmla="*/ 1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3" h="170">
                  <a:moveTo>
                    <a:pt x="15" y="0"/>
                  </a:moveTo>
                  <a:cubicBezTo>
                    <a:pt x="15" y="0"/>
                    <a:pt x="0" y="69"/>
                    <a:pt x="55" y="75"/>
                  </a:cubicBezTo>
                  <a:cubicBezTo>
                    <a:pt x="110" y="80"/>
                    <a:pt x="130" y="110"/>
                    <a:pt x="182" y="71"/>
                  </a:cubicBezTo>
                  <a:cubicBezTo>
                    <a:pt x="234" y="32"/>
                    <a:pt x="237" y="66"/>
                    <a:pt x="222" y="84"/>
                  </a:cubicBezTo>
                  <a:cubicBezTo>
                    <a:pt x="182" y="131"/>
                    <a:pt x="238" y="170"/>
                    <a:pt x="258" y="133"/>
                  </a:cubicBezTo>
                  <a:cubicBezTo>
                    <a:pt x="278" y="96"/>
                    <a:pt x="241" y="71"/>
                    <a:pt x="260" y="54"/>
                  </a:cubicBezTo>
                  <a:cubicBezTo>
                    <a:pt x="279" y="37"/>
                    <a:pt x="291" y="50"/>
                    <a:pt x="311" y="55"/>
                  </a:cubicBezTo>
                  <a:cubicBezTo>
                    <a:pt x="332" y="61"/>
                    <a:pt x="352" y="44"/>
                    <a:pt x="353" y="10"/>
                  </a:cubicBezTo>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5" name="Freeform 143"/>
            <p:cNvSpPr/>
            <p:nvPr/>
          </p:nvSpPr>
          <p:spPr bwMode="auto">
            <a:xfrm>
              <a:off x="6294438" y="885825"/>
              <a:ext cx="788988" cy="377825"/>
            </a:xfrm>
            <a:custGeom>
              <a:avLst/>
              <a:gdLst>
                <a:gd name="T0" fmla="*/ 164 w 232"/>
                <a:gd name="T1" fmla="*/ 46 h 111"/>
                <a:gd name="T2" fmla="*/ 116 w 232"/>
                <a:gd name="T3" fmla="*/ 0 h 111"/>
                <a:gd name="T4" fmla="*/ 68 w 232"/>
                <a:gd name="T5" fmla="*/ 46 h 111"/>
                <a:gd name="T6" fmla="*/ 5 w 232"/>
                <a:gd name="T7" fmla="*/ 111 h 111"/>
                <a:gd name="T8" fmla="*/ 116 w 232"/>
                <a:gd name="T9" fmla="*/ 103 h 111"/>
                <a:gd name="T10" fmla="*/ 227 w 232"/>
                <a:gd name="T11" fmla="*/ 111 h 111"/>
                <a:gd name="T12" fmla="*/ 164 w 232"/>
                <a:gd name="T13" fmla="*/ 46 h 111"/>
              </a:gdLst>
              <a:ahLst/>
              <a:cxnLst>
                <a:cxn ang="0">
                  <a:pos x="T0" y="T1"/>
                </a:cxn>
                <a:cxn ang="0">
                  <a:pos x="T2" y="T3"/>
                </a:cxn>
                <a:cxn ang="0">
                  <a:pos x="T4" y="T5"/>
                </a:cxn>
                <a:cxn ang="0">
                  <a:pos x="T6" y="T7"/>
                </a:cxn>
                <a:cxn ang="0">
                  <a:pos x="T8" y="T9"/>
                </a:cxn>
                <a:cxn ang="0">
                  <a:pos x="T10" y="T11"/>
                </a:cxn>
                <a:cxn ang="0">
                  <a:pos x="T12" y="T13"/>
                </a:cxn>
              </a:cxnLst>
              <a:rect l="0" t="0" r="r" b="b"/>
              <a:pathLst>
                <a:path w="232" h="111">
                  <a:moveTo>
                    <a:pt x="164" y="46"/>
                  </a:moveTo>
                  <a:cubicBezTo>
                    <a:pt x="127" y="26"/>
                    <a:pt x="116" y="0"/>
                    <a:pt x="116" y="0"/>
                  </a:cubicBezTo>
                  <a:cubicBezTo>
                    <a:pt x="116" y="0"/>
                    <a:pt x="105" y="26"/>
                    <a:pt x="68" y="46"/>
                  </a:cubicBezTo>
                  <a:cubicBezTo>
                    <a:pt x="31" y="66"/>
                    <a:pt x="0" y="68"/>
                    <a:pt x="5" y="111"/>
                  </a:cubicBezTo>
                  <a:cubicBezTo>
                    <a:pt x="116" y="103"/>
                    <a:pt x="116" y="103"/>
                    <a:pt x="116" y="103"/>
                  </a:cubicBezTo>
                  <a:cubicBezTo>
                    <a:pt x="227" y="111"/>
                    <a:pt x="227" y="111"/>
                    <a:pt x="227" y="111"/>
                  </a:cubicBezTo>
                  <a:cubicBezTo>
                    <a:pt x="232" y="68"/>
                    <a:pt x="201" y="66"/>
                    <a:pt x="164" y="46"/>
                  </a:cubicBezTo>
                  <a:close/>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6" name="Freeform 144"/>
            <p:cNvSpPr/>
            <p:nvPr/>
          </p:nvSpPr>
          <p:spPr bwMode="auto">
            <a:xfrm>
              <a:off x="6205538" y="1231900"/>
              <a:ext cx="960438" cy="306388"/>
            </a:xfrm>
            <a:custGeom>
              <a:avLst/>
              <a:gdLst>
                <a:gd name="T0" fmla="*/ 282 w 282"/>
                <a:gd name="T1" fmla="*/ 45 h 90"/>
                <a:gd name="T2" fmla="*/ 246 w 282"/>
                <a:gd name="T3" fmla="*/ 90 h 90"/>
                <a:gd name="T4" fmla="*/ 36 w 282"/>
                <a:gd name="T5" fmla="*/ 90 h 90"/>
                <a:gd name="T6" fmla="*/ 0 w 282"/>
                <a:gd name="T7" fmla="*/ 45 h 90"/>
                <a:gd name="T8" fmla="*/ 36 w 282"/>
                <a:gd name="T9" fmla="*/ 0 h 90"/>
                <a:gd name="T10" fmla="*/ 246 w 282"/>
                <a:gd name="T11" fmla="*/ 0 h 90"/>
                <a:gd name="T12" fmla="*/ 282 w 282"/>
                <a:gd name="T13" fmla="*/ 45 h 90"/>
              </a:gdLst>
              <a:ahLst/>
              <a:cxnLst>
                <a:cxn ang="0">
                  <a:pos x="T0" y="T1"/>
                </a:cxn>
                <a:cxn ang="0">
                  <a:pos x="T2" y="T3"/>
                </a:cxn>
                <a:cxn ang="0">
                  <a:pos x="T4" y="T5"/>
                </a:cxn>
                <a:cxn ang="0">
                  <a:pos x="T6" y="T7"/>
                </a:cxn>
                <a:cxn ang="0">
                  <a:pos x="T8" y="T9"/>
                </a:cxn>
                <a:cxn ang="0">
                  <a:pos x="T10" y="T11"/>
                </a:cxn>
                <a:cxn ang="0">
                  <a:pos x="T12" y="T13"/>
                </a:cxn>
              </a:cxnLst>
              <a:rect l="0" t="0" r="r" b="b"/>
              <a:pathLst>
                <a:path w="282" h="90">
                  <a:moveTo>
                    <a:pt x="282" y="45"/>
                  </a:moveTo>
                  <a:cubicBezTo>
                    <a:pt x="282" y="70"/>
                    <a:pt x="266" y="90"/>
                    <a:pt x="246" y="90"/>
                  </a:cubicBezTo>
                  <a:cubicBezTo>
                    <a:pt x="36" y="90"/>
                    <a:pt x="36" y="90"/>
                    <a:pt x="36" y="90"/>
                  </a:cubicBezTo>
                  <a:cubicBezTo>
                    <a:pt x="16" y="90"/>
                    <a:pt x="0" y="70"/>
                    <a:pt x="0" y="45"/>
                  </a:cubicBezTo>
                  <a:cubicBezTo>
                    <a:pt x="0" y="20"/>
                    <a:pt x="16" y="0"/>
                    <a:pt x="36" y="0"/>
                  </a:cubicBezTo>
                  <a:cubicBezTo>
                    <a:pt x="246" y="0"/>
                    <a:pt x="246" y="0"/>
                    <a:pt x="246" y="0"/>
                  </a:cubicBezTo>
                  <a:cubicBezTo>
                    <a:pt x="266" y="0"/>
                    <a:pt x="282" y="20"/>
                    <a:pt x="282" y="45"/>
                  </a:cubicBezTo>
                  <a:close/>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7" name="Freeform 145"/>
            <p:cNvSpPr/>
            <p:nvPr/>
          </p:nvSpPr>
          <p:spPr bwMode="auto">
            <a:xfrm>
              <a:off x="6107113" y="1487488"/>
              <a:ext cx="1160463" cy="366713"/>
            </a:xfrm>
            <a:custGeom>
              <a:avLst/>
              <a:gdLst>
                <a:gd name="T0" fmla="*/ 341 w 341"/>
                <a:gd name="T1" fmla="*/ 54 h 108"/>
                <a:gd name="T2" fmla="*/ 274 w 341"/>
                <a:gd name="T3" fmla="*/ 95 h 108"/>
                <a:gd name="T4" fmla="*/ 43 w 341"/>
                <a:gd name="T5" fmla="*/ 108 h 108"/>
                <a:gd name="T6" fmla="*/ 0 w 341"/>
                <a:gd name="T7" fmla="*/ 54 h 108"/>
                <a:gd name="T8" fmla="*/ 43 w 341"/>
                <a:gd name="T9" fmla="*/ 0 h 108"/>
                <a:gd name="T10" fmla="*/ 297 w 341"/>
                <a:gd name="T11" fmla="*/ 0 h 108"/>
                <a:gd name="T12" fmla="*/ 341 w 341"/>
                <a:gd name="T13" fmla="*/ 54 h 108"/>
              </a:gdLst>
              <a:ahLst/>
              <a:cxnLst>
                <a:cxn ang="0">
                  <a:pos x="T0" y="T1"/>
                </a:cxn>
                <a:cxn ang="0">
                  <a:pos x="T2" y="T3"/>
                </a:cxn>
                <a:cxn ang="0">
                  <a:pos x="T4" y="T5"/>
                </a:cxn>
                <a:cxn ang="0">
                  <a:pos x="T6" y="T7"/>
                </a:cxn>
                <a:cxn ang="0">
                  <a:pos x="T8" y="T9"/>
                </a:cxn>
                <a:cxn ang="0">
                  <a:pos x="T10" y="T11"/>
                </a:cxn>
                <a:cxn ang="0">
                  <a:pos x="T12" y="T13"/>
                </a:cxn>
              </a:cxnLst>
              <a:rect l="0" t="0" r="r" b="b"/>
              <a:pathLst>
                <a:path w="341" h="108">
                  <a:moveTo>
                    <a:pt x="341" y="54"/>
                  </a:moveTo>
                  <a:cubicBezTo>
                    <a:pt x="341" y="84"/>
                    <a:pt x="298" y="95"/>
                    <a:pt x="274" y="95"/>
                  </a:cubicBezTo>
                  <a:cubicBezTo>
                    <a:pt x="43" y="108"/>
                    <a:pt x="43" y="108"/>
                    <a:pt x="43" y="108"/>
                  </a:cubicBezTo>
                  <a:cubicBezTo>
                    <a:pt x="19" y="108"/>
                    <a:pt x="0" y="84"/>
                    <a:pt x="0" y="54"/>
                  </a:cubicBezTo>
                  <a:cubicBezTo>
                    <a:pt x="0" y="24"/>
                    <a:pt x="19" y="0"/>
                    <a:pt x="43" y="0"/>
                  </a:cubicBezTo>
                  <a:cubicBezTo>
                    <a:pt x="297" y="0"/>
                    <a:pt x="297" y="0"/>
                    <a:pt x="297" y="0"/>
                  </a:cubicBezTo>
                  <a:cubicBezTo>
                    <a:pt x="321" y="0"/>
                    <a:pt x="341" y="24"/>
                    <a:pt x="341" y="54"/>
                  </a:cubicBezTo>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8" name="Freeform 146"/>
            <p:cNvSpPr/>
            <p:nvPr/>
          </p:nvSpPr>
          <p:spPr bwMode="auto">
            <a:xfrm>
              <a:off x="6119813" y="892175"/>
              <a:ext cx="1147763" cy="1000125"/>
            </a:xfrm>
            <a:custGeom>
              <a:avLst/>
              <a:gdLst>
                <a:gd name="T0" fmla="*/ 298 w 337"/>
                <a:gd name="T1" fmla="*/ 175 h 294"/>
                <a:gd name="T2" fmla="*/ 307 w 337"/>
                <a:gd name="T3" fmla="*/ 145 h 294"/>
                <a:gd name="T4" fmla="*/ 278 w 337"/>
                <a:gd name="T5" fmla="*/ 101 h 294"/>
                <a:gd name="T6" fmla="*/ 215 w 337"/>
                <a:gd name="T7" fmla="*/ 44 h 294"/>
                <a:gd name="T8" fmla="*/ 168 w 337"/>
                <a:gd name="T9" fmla="*/ 0 h 294"/>
                <a:gd name="T10" fmla="*/ 170 w 337"/>
                <a:gd name="T11" fmla="*/ 11 h 294"/>
                <a:gd name="T12" fmla="*/ 173 w 337"/>
                <a:gd name="T13" fmla="*/ 11 h 294"/>
                <a:gd name="T14" fmla="*/ 173 w 337"/>
                <a:gd name="T15" fmla="*/ 24 h 294"/>
                <a:gd name="T16" fmla="*/ 189 w 337"/>
                <a:gd name="T17" fmla="*/ 54 h 294"/>
                <a:gd name="T18" fmla="*/ 191 w 337"/>
                <a:gd name="T19" fmla="*/ 79 h 294"/>
                <a:gd name="T20" fmla="*/ 184 w 337"/>
                <a:gd name="T21" fmla="*/ 85 h 294"/>
                <a:gd name="T22" fmla="*/ 174 w 337"/>
                <a:gd name="T23" fmla="*/ 87 h 294"/>
                <a:gd name="T24" fmla="*/ 173 w 337"/>
                <a:gd name="T25" fmla="*/ 87 h 294"/>
                <a:gd name="T26" fmla="*/ 173 w 337"/>
                <a:gd name="T27" fmla="*/ 89 h 294"/>
                <a:gd name="T28" fmla="*/ 162 w 337"/>
                <a:gd name="T29" fmla="*/ 89 h 294"/>
                <a:gd name="T30" fmla="*/ 56 w 337"/>
                <a:gd name="T31" fmla="*/ 99 h 294"/>
                <a:gd name="T32" fmla="*/ 56 w 337"/>
                <a:gd name="T33" fmla="*/ 101 h 294"/>
                <a:gd name="T34" fmla="*/ 29 w 337"/>
                <a:gd name="T35" fmla="*/ 124 h 294"/>
                <a:gd name="T36" fmla="*/ 219 w 337"/>
                <a:gd name="T37" fmla="*/ 124 h 294"/>
                <a:gd name="T38" fmla="*/ 219 w 337"/>
                <a:gd name="T39" fmla="*/ 125 h 294"/>
                <a:gd name="T40" fmla="*/ 231 w 337"/>
                <a:gd name="T41" fmla="*/ 125 h 294"/>
                <a:gd name="T42" fmla="*/ 231 w 337"/>
                <a:gd name="T43" fmla="*/ 125 h 294"/>
                <a:gd name="T44" fmla="*/ 244 w 337"/>
                <a:gd name="T45" fmla="*/ 130 h 294"/>
                <a:gd name="T46" fmla="*/ 245 w 337"/>
                <a:gd name="T47" fmla="*/ 131 h 294"/>
                <a:gd name="T48" fmla="*/ 245 w 337"/>
                <a:gd name="T49" fmla="*/ 131 h 294"/>
                <a:gd name="T50" fmla="*/ 251 w 337"/>
                <a:gd name="T51" fmla="*/ 151 h 294"/>
                <a:gd name="T52" fmla="*/ 227 w 337"/>
                <a:gd name="T53" fmla="*/ 175 h 294"/>
                <a:gd name="T54" fmla="*/ 217 w 337"/>
                <a:gd name="T55" fmla="*/ 175 h 294"/>
                <a:gd name="T56" fmla="*/ 34 w 337"/>
                <a:gd name="T57" fmla="*/ 175 h 294"/>
                <a:gd name="T58" fmla="*/ 0 w 337"/>
                <a:gd name="T59" fmla="*/ 206 h 294"/>
                <a:gd name="T60" fmla="*/ 241 w 337"/>
                <a:gd name="T61" fmla="*/ 206 h 294"/>
                <a:gd name="T62" fmla="*/ 247 w 337"/>
                <a:gd name="T63" fmla="*/ 205 h 294"/>
                <a:gd name="T64" fmla="*/ 252 w 337"/>
                <a:gd name="T65" fmla="*/ 206 h 294"/>
                <a:gd name="T66" fmla="*/ 274 w 337"/>
                <a:gd name="T67" fmla="*/ 220 h 294"/>
                <a:gd name="T68" fmla="*/ 269 w 337"/>
                <a:gd name="T69" fmla="*/ 272 h 294"/>
                <a:gd name="T70" fmla="*/ 261 w 337"/>
                <a:gd name="T71" fmla="*/ 283 h 294"/>
                <a:gd name="T72" fmla="*/ 295 w 337"/>
                <a:gd name="T73" fmla="*/ 294 h 294"/>
                <a:gd name="T74" fmla="*/ 337 w 337"/>
                <a:gd name="T75" fmla="*/ 229 h 294"/>
                <a:gd name="T76" fmla="*/ 298 w 337"/>
                <a:gd name="T77" fmla="*/ 1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7" h="294">
                  <a:moveTo>
                    <a:pt x="298" y="175"/>
                  </a:moveTo>
                  <a:cubicBezTo>
                    <a:pt x="304" y="167"/>
                    <a:pt x="307" y="157"/>
                    <a:pt x="307" y="145"/>
                  </a:cubicBezTo>
                  <a:cubicBezTo>
                    <a:pt x="307" y="123"/>
                    <a:pt x="295" y="105"/>
                    <a:pt x="278" y="101"/>
                  </a:cubicBezTo>
                  <a:cubicBezTo>
                    <a:pt x="279" y="66"/>
                    <a:pt x="250" y="63"/>
                    <a:pt x="215" y="44"/>
                  </a:cubicBezTo>
                  <a:cubicBezTo>
                    <a:pt x="184" y="28"/>
                    <a:pt x="171" y="6"/>
                    <a:pt x="168" y="0"/>
                  </a:cubicBezTo>
                  <a:cubicBezTo>
                    <a:pt x="169" y="3"/>
                    <a:pt x="169" y="7"/>
                    <a:pt x="170" y="11"/>
                  </a:cubicBezTo>
                  <a:cubicBezTo>
                    <a:pt x="173" y="11"/>
                    <a:pt x="173" y="11"/>
                    <a:pt x="173" y="11"/>
                  </a:cubicBezTo>
                  <a:cubicBezTo>
                    <a:pt x="173" y="24"/>
                    <a:pt x="173" y="24"/>
                    <a:pt x="173" y="24"/>
                  </a:cubicBezTo>
                  <a:cubicBezTo>
                    <a:pt x="176" y="35"/>
                    <a:pt x="181" y="45"/>
                    <a:pt x="189" y="54"/>
                  </a:cubicBezTo>
                  <a:cubicBezTo>
                    <a:pt x="197" y="62"/>
                    <a:pt x="196" y="72"/>
                    <a:pt x="191" y="79"/>
                  </a:cubicBezTo>
                  <a:cubicBezTo>
                    <a:pt x="189" y="81"/>
                    <a:pt x="187" y="83"/>
                    <a:pt x="184" y="85"/>
                  </a:cubicBezTo>
                  <a:cubicBezTo>
                    <a:pt x="181" y="86"/>
                    <a:pt x="178" y="87"/>
                    <a:pt x="174" y="87"/>
                  </a:cubicBezTo>
                  <a:cubicBezTo>
                    <a:pt x="173" y="87"/>
                    <a:pt x="173" y="87"/>
                    <a:pt x="173" y="87"/>
                  </a:cubicBezTo>
                  <a:cubicBezTo>
                    <a:pt x="173" y="89"/>
                    <a:pt x="173" y="89"/>
                    <a:pt x="173" y="89"/>
                  </a:cubicBezTo>
                  <a:cubicBezTo>
                    <a:pt x="162" y="89"/>
                    <a:pt x="162" y="89"/>
                    <a:pt x="162" y="89"/>
                  </a:cubicBezTo>
                  <a:cubicBezTo>
                    <a:pt x="127" y="94"/>
                    <a:pt x="92" y="98"/>
                    <a:pt x="56" y="99"/>
                  </a:cubicBezTo>
                  <a:cubicBezTo>
                    <a:pt x="56" y="99"/>
                    <a:pt x="56" y="100"/>
                    <a:pt x="56" y="101"/>
                  </a:cubicBezTo>
                  <a:cubicBezTo>
                    <a:pt x="44" y="103"/>
                    <a:pt x="35" y="112"/>
                    <a:pt x="29" y="124"/>
                  </a:cubicBezTo>
                  <a:cubicBezTo>
                    <a:pt x="219" y="124"/>
                    <a:pt x="219" y="124"/>
                    <a:pt x="219" y="124"/>
                  </a:cubicBezTo>
                  <a:cubicBezTo>
                    <a:pt x="219" y="125"/>
                    <a:pt x="219" y="125"/>
                    <a:pt x="219" y="125"/>
                  </a:cubicBezTo>
                  <a:cubicBezTo>
                    <a:pt x="223" y="124"/>
                    <a:pt x="227" y="123"/>
                    <a:pt x="231" y="125"/>
                  </a:cubicBezTo>
                  <a:cubicBezTo>
                    <a:pt x="231" y="125"/>
                    <a:pt x="231" y="125"/>
                    <a:pt x="231" y="125"/>
                  </a:cubicBezTo>
                  <a:cubicBezTo>
                    <a:pt x="236" y="125"/>
                    <a:pt x="240" y="127"/>
                    <a:pt x="244" y="130"/>
                  </a:cubicBezTo>
                  <a:cubicBezTo>
                    <a:pt x="245" y="131"/>
                    <a:pt x="245" y="131"/>
                    <a:pt x="245" y="131"/>
                  </a:cubicBezTo>
                  <a:cubicBezTo>
                    <a:pt x="245" y="131"/>
                    <a:pt x="245" y="131"/>
                    <a:pt x="245" y="131"/>
                  </a:cubicBezTo>
                  <a:cubicBezTo>
                    <a:pt x="250" y="136"/>
                    <a:pt x="252" y="144"/>
                    <a:pt x="251" y="151"/>
                  </a:cubicBezTo>
                  <a:cubicBezTo>
                    <a:pt x="248" y="163"/>
                    <a:pt x="239" y="173"/>
                    <a:pt x="227" y="175"/>
                  </a:cubicBezTo>
                  <a:cubicBezTo>
                    <a:pt x="223" y="176"/>
                    <a:pt x="220" y="176"/>
                    <a:pt x="217" y="175"/>
                  </a:cubicBezTo>
                  <a:cubicBezTo>
                    <a:pt x="34" y="175"/>
                    <a:pt x="34" y="175"/>
                    <a:pt x="34" y="175"/>
                  </a:cubicBezTo>
                  <a:cubicBezTo>
                    <a:pt x="19" y="177"/>
                    <a:pt x="6" y="190"/>
                    <a:pt x="0" y="206"/>
                  </a:cubicBezTo>
                  <a:cubicBezTo>
                    <a:pt x="241" y="206"/>
                    <a:pt x="241" y="206"/>
                    <a:pt x="241" y="206"/>
                  </a:cubicBezTo>
                  <a:cubicBezTo>
                    <a:pt x="243" y="206"/>
                    <a:pt x="244" y="205"/>
                    <a:pt x="247" y="205"/>
                  </a:cubicBezTo>
                  <a:cubicBezTo>
                    <a:pt x="249" y="205"/>
                    <a:pt x="251" y="206"/>
                    <a:pt x="252" y="206"/>
                  </a:cubicBezTo>
                  <a:cubicBezTo>
                    <a:pt x="261" y="205"/>
                    <a:pt x="271" y="209"/>
                    <a:pt x="274" y="220"/>
                  </a:cubicBezTo>
                  <a:cubicBezTo>
                    <a:pt x="278" y="237"/>
                    <a:pt x="279" y="257"/>
                    <a:pt x="269" y="272"/>
                  </a:cubicBezTo>
                  <a:cubicBezTo>
                    <a:pt x="267" y="276"/>
                    <a:pt x="264" y="280"/>
                    <a:pt x="261" y="283"/>
                  </a:cubicBezTo>
                  <a:cubicBezTo>
                    <a:pt x="295" y="294"/>
                    <a:pt x="295" y="294"/>
                    <a:pt x="295" y="294"/>
                  </a:cubicBezTo>
                  <a:cubicBezTo>
                    <a:pt x="329" y="294"/>
                    <a:pt x="337" y="259"/>
                    <a:pt x="337" y="229"/>
                  </a:cubicBezTo>
                  <a:cubicBezTo>
                    <a:pt x="337" y="201"/>
                    <a:pt x="320" y="178"/>
                    <a:pt x="298" y="175"/>
                  </a:cubicBezTo>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9" name="Freeform 147"/>
            <p:cNvSpPr/>
            <p:nvPr/>
          </p:nvSpPr>
          <p:spPr bwMode="auto">
            <a:xfrm>
              <a:off x="6689726" y="895350"/>
              <a:ext cx="577850" cy="1006475"/>
            </a:xfrm>
            <a:custGeom>
              <a:avLst/>
              <a:gdLst>
                <a:gd name="T0" fmla="*/ 169 w 170"/>
                <a:gd name="T1" fmla="*/ 221 h 296"/>
                <a:gd name="T2" fmla="*/ 168 w 170"/>
                <a:gd name="T3" fmla="*/ 215 h 296"/>
                <a:gd name="T4" fmla="*/ 167 w 170"/>
                <a:gd name="T5" fmla="*/ 210 h 296"/>
                <a:gd name="T6" fmla="*/ 166 w 170"/>
                <a:gd name="T7" fmla="*/ 205 h 296"/>
                <a:gd name="T8" fmla="*/ 164 w 170"/>
                <a:gd name="T9" fmla="*/ 201 h 296"/>
                <a:gd name="T10" fmla="*/ 161 w 170"/>
                <a:gd name="T11" fmla="*/ 197 h 296"/>
                <a:gd name="T12" fmla="*/ 159 w 170"/>
                <a:gd name="T13" fmla="*/ 193 h 296"/>
                <a:gd name="T14" fmla="*/ 156 w 170"/>
                <a:gd name="T15" fmla="*/ 189 h 296"/>
                <a:gd name="T16" fmla="*/ 153 w 170"/>
                <a:gd name="T17" fmla="*/ 186 h 296"/>
                <a:gd name="T18" fmla="*/ 150 w 170"/>
                <a:gd name="T19" fmla="*/ 183 h 296"/>
                <a:gd name="T20" fmla="*/ 146 w 170"/>
                <a:gd name="T21" fmla="*/ 180 h 296"/>
                <a:gd name="T22" fmla="*/ 143 w 170"/>
                <a:gd name="T23" fmla="*/ 178 h 296"/>
                <a:gd name="T24" fmla="*/ 131 w 170"/>
                <a:gd name="T25" fmla="*/ 174 h 296"/>
                <a:gd name="T26" fmla="*/ 131 w 170"/>
                <a:gd name="T27" fmla="*/ 174 h 296"/>
                <a:gd name="T28" fmla="*/ 133 w 170"/>
                <a:gd name="T29" fmla="*/ 171 h 296"/>
                <a:gd name="T30" fmla="*/ 135 w 170"/>
                <a:gd name="T31" fmla="*/ 167 h 296"/>
                <a:gd name="T32" fmla="*/ 136 w 170"/>
                <a:gd name="T33" fmla="*/ 164 h 296"/>
                <a:gd name="T34" fmla="*/ 138 w 170"/>
                <a:gd name="T35" fmla="*/ 160 h 296"/>
                <a:gd name="T36" fmla="*/ 139 w 170"/>
                <a:gd name="T37" fmla="*/ 155 h 296"/>
                <a:gd name="T38" fmla="*/ 140 w 170"/>
                <a:gd name="T39" fmla="*/ 150 h 296"/>
                <a:gd name="T40" fmla="*/ 140 w 170"/>
                <a:gd name="T41" fmla="*/ 144 h 296"/>
                <a:gd name="T42" fmla="*/ 140 w 170"/>
                <a:gd name="T43" fmla="*/ 138 h 296"/>
                <a:gd name="T44" fmla="*/ 139 w 170"/>
                <a:gd name="T45" fmla="*/ 134 h 296"/>
                <a:gd name="T46" fmla="*/ 138 w 170"/>
                <a:gd name="T47" fmla="*/ 130 h 296"/>
                <a:gd name="T48" fmla="*/ 137 w 170"/>
                <a:gd name="T49" fmla="*/ 126 h 296"/>
                <a:gd name="T50" fmla="*/ 136 w 170"/>
                <a:gd name="T51" fmla="*/ 122 h 296"/>
                <a:gd name="T52" fmla="*/ 134 w 170"/>
                <a:gd name="T53" fmla="*/ 119 h 296"/>
                <a:gd name="T54" fmla="*/ 132 w 170"/>
                <a:gd name="T55" fmla="*/ 115 h 296"/>
                <a:gd name="T56" fmla="*/ 129 w 170"/>
                <a:gd name="T57" fmla="*/ 111 h 296"/>
                <a:gd name="T58" fmla="*/ 126 w 170"/>
                <a:gd name="T59" fmla="*/ 109 h 296"/>
                <a:gd name="T60" fmla="*/ 124 w 170"/>
                <a:gd name="T61" fmla="*/ 106 h 296"/>
                <a:gd name="T62" fmla="*/ 121 w 170"/>
                <a:gd name="T63" fmla="*/ 104 h 296"/>
                <a:gd name="T64" fmla="*/ 118 w 170"/>
                <a:gd name="T65" fmla="*/ 102 h 296"/>
                <a:gd name="T66" fmla="*/ 115 w 170"/>
                <a:gd name="T67" fmla="*/ 101 h 296"/>
                <a:gd name="T68" fmla="*/ 66 w 170"/>
                <a:gd name="T69" fmla="*/ 52 h 296"/>
                <a:gd name="T70" fmla="*/ 60 w 170"/>
                <a:gd name="T71" fmla="*/ 49 h 296"/>
                <a:gd name="T72" fmla="*/ 54 w 170"/>
                <a:gd name="T73" fmla="*/ 46 h 296"/>
                <a:gd name="T74" fmla="*/ 42 w 170"/>
                <a:gd name="T75" fmla="*/ 40 h 296"/>
                <a:gd name="T76" fmla="*/ 36 w 170"/>
                <a:gd name="T77" fmla="*/ 36 h 296"/>
                <a:gd name="T78" fmla="*/ 31 w 170"/>
                <a:gd name="T79" fmla="*/ 32 h 296"/>
                <a:gd name="T80" fmla="*/ 26 w 170"/>
                <a:gd name="T81" fmla="*/ 28 h 296"/>
                <a:gd name="T82" fmla="*/ 21 w 170"/>
                <a:gd name="T83" fmla="*/ 24 h 296"/>
                <a:gd name="T84" fmla="*/ 17 w 170"/>
                <a:gd name="T85" fmla="*/ 20 h 296"/>
                <a:gd name="T86" fmla="*/ 13 w 170"/>
                <a:gd name="T87" fmla="*/ 16 h 296"/>
                <a:gd name="T88" fmla="*/ 11 w 170"/>
                <a:gd name="T89" fmla="*/ 13 h 296"/>
                <a:gd name="T90" fmla="*/ 8 w 170"/>
                <a:gd name="T91" fmla="*/ 10 h 296"/>
                <a:gd name="T92" fmla="*/ 6 w 170"/>
                <a:gd name="T93" fmla="*/ 7 h 296"/>
                <a:gd name="T94" fmla="*/ 4 w 170"/>
                <a:gd name="T95" fmla="*/ 4 h 296"/>
                <a:gd name="T96" fmla="*/ 3 w 170"/>
                <a:gd name="T97" fmla="*/ 2 h 296"/>
                <a:gd name="T98" fmla="*/ 2 w 170"/>
                <a:gd name="T99" fmla="*/ 0 h 296"/>
                <a:gd name="T100" fmla="*/ 33 w 170"/>
                <a:gd name="T101" fmla="*/ 45 h 296"/>
                <a:gd name="T102" fmla="*/ 96 w 170"/>
                <a:gd name="T103" fmla="*/ 109 h 296"/>
                <a:gd name="T104" fmla="*/ 99 w 170"/>
                <a:gd name="T105" fmla="*/ 179 h 296"/>
                <a:gd name="T106" fmla="*/ 119 w 170"/>
                <a:gd name="T107" fmla="*/ 274 h 296"/>
                <a:gd name="T108" fmla="*/ 128 w 170"/>
                <a:gd name="T109" fmla="*/ 293 h 296"/>
                <a:gd name="T110" fmla="*/ 169 w 170"/>
                <a:gd name="T111" fmla="*/ 2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 h="296">
                  <a:moveTo>
                    <a:pt x="169" y="223"/>
                  </a:moveTo>
                  <a:cubicBezTo>
                    <a:pt x="169" y="222"/>
                    <a:pt x="169" y="221"/>
                    <a:pt x="169" y="221"/>
                  </a:cubicBezTo>
                  <a:cubicBezTo>
                    <a:pt x="169" y="220"/>
                    <a:pt x="169" y="219"/>
                    <a:pt x="169" y="217"/>
                  </a:cubicBezTo>
                  <a:cubicBezTo>
                    <a:pt x="169" y="217"/>
                    <a:pt x="168" y="216"/>
                    <a:pt x="168" y="215"/>
                  </a:cubicBezTo>
                  <a:cubicBezTo>
                    <a:pt x="168" y="214"/>
                    <a:pt x="168" y="213"/>
                    <a:pt x="168" y="212"/>
                  </a:cubicBezTo>
                  <a:cubicBezTo>
                    <a:pt x="168" y="212"/>
                    <a:pt x="167" y="211"/>
                    <a:pt x="167" y="210"/>
                  </a:cubicBezTo>
                  <a:cubicBezTo>
                    <a:pt x="167" y="209"/>
                    <a:pt x="167" y="208"/>
                    <a:pt x="166" y="208"/>
                  </a:cubicBezTo>
                  <a:cubicBezTo>
                    <a:pt x="166" y="207"/>
                    <a:pt x="166" y="206"/>
                    <a:pt x="166" y="205"/>
                  </a:cubicBezTo>
                  <a:cubicBezTo>
                    <a:pt x="165" y="205"/>
                    <a:pt x="165" y="204"/>
                    <a:pt x="165" y="203"/>
                  </a:cubicBezTo>
                  <a:cubicBezTo>
                    <a:pt x="164" y="202"/>
                    <a:pt x="164" y="201"/>
                    <a:pt x="164" y="201"/>
                  </a:cubicBezTo>
                  <a:cubicBezTo>
                    <a:pt x="163" y="200"/>
                    <a:pt x="163" y="199"/>
                    <a:pt x="163" y="199"/>
                  </a:cubicBezTo>
                  <a:cubicBezTo>
                    <a:pt x="162" y="198"/>
                    <a:pt x="162" y="197"/>
                    <a:pt x="161" y="197"/>
                  </a:cubicBezTo>
                  <a:cubicBezTo>
                    <a:pt x="161" y="196"/>
                    <a:pt x="161" y="195"/>
                    <a:pt x="160" y="195"/>
                  </a:cubicBezTo>
                  <a:cubicBezTo>
                    <a:pt x="160" y="194"/>
                    <a:pt x="159" y="193"/>
                    <a:pt x="159" y="193"/>
                  </a:cubicBezTo>
                  <a:cubicBezTo>
                    <a:pt x="158" y="192"/>
                    <a:pt x="158" y="191"/>
                    <a:pt x="158" y="191"/>
                  </a:cubicBezTo>
                  <a:cubicBezTo>
                    <a:pt x="157" y="190"/>
                    <a:pt x="157" y="189"/>
                    <a:pt x="156" y="189"/>
                  </a:cubicBezTo>
                  <a:cubicBezTo>
                    <a:pt x="156" y="188"/>
                    <a:pt x="155" y="188"/>
                    <a:pt x="155" y="187"/>
                  </a:cubicBezTo>
                  <a:cubicBezTo>
                    <a:pt x="154" y="187"/>
                    <a:pt x="154" y="186"/>
                    <a:pt x="153" y="186"/>
                  </a:cubicBezTo>
                  <a:cubicBezTo>
                    <a:pt x="153" y="185"/>
                    <a:pt x="152" y="185"/>
                    <a:pt x="152" y="184"/>
                  </a:cubicBezTo>
                  <a:cubicBezTo>
                    <a:pt x="151" y="184"/>
                    <a:pt x="150" y="183"/>
                    <a:pt x="150" y="183"/>
                  </a:cubicBezTo>
                  <a:cubicBezTo>
                    <a:pt x="149" y="182"/>
                    <a:pt x="149" y="182"/>
                    <a:pt x="148" y="181"/>
                  </a:cubicBezTo>
                  <a:cubicBezTo>
                    <a:pt x="148" y="181"/>
                    <a:pt x="147" y="180"/>
                    <a:pt x="146" y="180"/>
                  </a:cubicBezTo>
                  <a:cubicBezTo>
                    <a:pt x="146" y="180"/>
                    <a:pt x="145" y="179"/>
                    <a:pt x="145" y="179"/>
                  </a:cubicBezTo>
                  <a:cubicBezTo>
                    <a:pt x="144" y="179"/>
                    <a:pt x="143" y="178"/>
                    <a:pt x="143" y="178"/>
                  </a:cubicBezTo>
                  <a:cubicBezTo>
                    <a:pt x="142" y="177"/>
                    <a:pt x="142" y="177"/>
                    <a:pt x="142" y="177"/>
                  </a:cubicBezTo>
                  <a:cubicBezTo>
                    <a:pt x="138" y="176"/>
                    <a:pt x="135" y="175"/>
                    <a:pt x="131" y="174"/>
                  </a:cubicBezTo>
                  <a:cubicBezTo>
                    <a:pt x="131" y="174"/>
                    <a:pt x="131" y="174"/>
                    <a:pt x="131" y="174"/>
                  </a:cubicBezTo>
                  <a:cubicBezTo>
                    <a:pt x="131" y="174"/>
                    <a:pt x="131" y="174"/>
                    <a:pt x="131" y="174"/>
                  </a:cubicBezTo>
                  <a:cubicBezTo>
                    <a:pt x="132" y="173"/>
                    <a:pt x="132" y="172"/>
                    <a:pt x="133" y="171"/>
                  </a:cubicBezTo>
                  <a:cubicBezTo>
                    <a:pt x="133" y="171"/>
                    <a:pt x="133" y="171"/>
                    <a:pt x="133" y="171"/>
                  </a:cubicBezTo>
                  <a:cubicBezTo>
                    <a:pt x="134" y="170"/>
                    <a:pt x="134" y="169"/>
                    <a:pt x="135" y="168"/>
                  </a:cubicBezTo>
                  <a:cubicBezTo>
                    <a:pt x="135" y="167"/>
                    <a:pt x="135" y="167"/>
                    <a:pt x="135" y="167"/>
                  </a:cubicBezTo>
                  <a:cubicBezTo>
                    <a:pt x="135" y="166"/>
                    <a:pt x="136" y="165"/>
                    <a:pt x="136" y="164"/>
                  </a:cubicBezTo>
                  <a:cubicBezTo>
                    <a:pt x="136" y="164"/>
                    <a:pt x="136" y="164"/>
                    <a:pt x="136" y="164"/>
                  </a:cubicBezTo>
                  <a:cubicBezTo>
                    <a:pt x="137" y="163"/>
                    <a:pt x="137" y="162"/>
                    <a:pt x="138" y="161"/>
                  </a:cubicBezTo>
                  <a:cubicBezTo>
                    <a:pt x="138" y="160"/>
                    <a:pt x="138" y="160"/>
                    <a:pt x="138" y="160"/>
                  </a:cubicBezTo>
                  <a:cubicBezTo>
                    <a:pt x="138" y="159"/>
                    <a:pt x="138" y="158"/>
                    <a:pt x="139" y="157"/>
                  </a:cubicBezTo>
                  <a:cubicBezTo>
                    <a:pt x="139" y="156"/>
                    <a:pt x="139" y="156"/>
                    <a:pt x="139" y="155"/>
                  </a:cubicBezTo>
                  <a:cubicBezTo>
                    <a:pt x="139" y="154"/>
                    <a:pt x="139" y="154"/>
                    <a:pt x="140" y="153"/>
                  </a:cubicBezTo>
                  <a:cubicBezTo>
                    <a:pt x="140" y="152"/>
                    <a:pt x="140" y="151"/>
                    <a:pt x="140" y="150"/>
                  </a:cubicBezTo>
                  <a:cubicBezTo>
                    <a:pt x="140" y="150"/>
                    <a:pt x="140" y="149"/>
                    <a:pt x="140" y="148"/>
                  </a:cubicBezTo>
                  <a:cubicBezTo>
                    <a:pt x="140" y="147"/>
                    <a:pt x="140" y="145"/>
                    <a:pt x="140" y="144"/>
                  </a:cubicBezTo>
                  <a:cubicBezTo>
                    <a:pt x="140" y="143"/>
                    <a:pt x="140" y="141"/>
                    <a:pt x="140" y="140"/>
                  </a:cubicBezTo>
                  <a:cubicBezTo>
                    <a:pt x="140" y="139"/>
                    <a:pt x="140" y="139"/>
                    <a:pt x="140" y="138"/>
                  </a:cubicBezTo>
                  <a:cubicBezTo>
                    <a:pt x="140" y="137"/>
                    <a:pt x="140" y="136"/>
                    <a:pt x="140" y="135"/>
                  </a:cubicBezTo>
                  <a:cubicBezTo>
                    <a:pt x="139" y="135"/>
                    <a:pt x="139" y="134"/>
                    <a:pt x="139" y="134"/>
                  </a:cubicBezTo>
                  <a:cubicBezTo>
                    <a:pt x="139" y="133"/>
                    <a:pt x="139" y="132"/>
                    <a:pt x="139" y="131"/>
                  </a:cubicBezTo>
                  <a:cubicBezTo>
                    <a:pt x="139" y="131"/>
                    <a:pt x="138" y="130"/>
                    <a:pt x="138" y="130"/>
                  </a:cubicBezTo>
                  <a:cubicBezTo>
                    <a:pt x="138" y="129"/>
                    <a:pt x="138" y="128"/>
                    <a:pt x="138" y="127"/>
                  </a:cubicBezTo>
                  <a:cubicBezTo>
                    <a:pt x="137" y="127"/>
                    <a:pt x="137" y="126"/>
                    <a:pt x="137" y="126"/>
                  </a:cubicBezTo>
                  <a:cubicBezTo>
                    <a:pt x="137" y="125"/>
                    <a:pt x="137" y="124"/>
                    <a:pt x="136" y="124"/>
                  </a:cubicBezTo>
                  <a:cubicBezTo>
                    <a:pt x="136" y="123"/>
                    <a:pt x="136" y="123"/>
                    <a:pt x="136" y="122"/>
                  </a:cubicBezTo>
                  <a:cubicBezTo>
                    <a:pt x="135" y="121"/>
                    <a:pt x="135" y="121"/>
                    <a:pt x="134" y="120"/>
                  </a:cubicBezTo>
                  <a:cubicBezTo>
                    <a:pt x="134" y="119"/>
                    <a:pt x="134" y="119"/>
                    <a:pt x="134" y="119"/>
                  </a:cubicBezTo>
                  <a:cubicBezTo>
                    <a:pt x="133" y="118"/>
                    <a:pt x="133" y="116"/>
                    <a:pt x="132" y="115"/>
                  </a:cubicBezTo>
                  <a:cubicBezTo>
                    <a:pt x="132" y="115"/>
                    <a:pt x="132" y="115"/>
                    <a:pt x="132" y="115"/>
                  </a:cubicBezTo>
                  <a:cubicBezTo>
                    <a:pt x="131" y="114"/>
                    <a:pt x="131" y="113"/>
                    <a:pt x="130" y="112"/>
                  </a:cubicBezTo>
                  <a:cubicBezTo>
                    <a:pt x="129" y="111"/>
                    <a:pt x="129" y="111"/>
                    <a:pt x="129" y="111"/>
                  </a:cubicBezTo>
                  <a:cubicBezTo>
                    <a:pt x="128" y="111"/>
                    <a:pt x="128" y="110"/>
                    <a:pt x="127" y="110"/>
                  </a:cubicBezTo>
                  <a:cubicBezTo>
                    <a:pt x="126" y="109"/>
                    <a:pt x="126" y="109"/>
                    <a:pt x="126" y="109"/>
                  </a:cubicBezTo>
                  <a:cubicBezTo>
                    <a:pt x="126" y="108"/>
                    <a:pt x="125" y="108"/>
                    <a:pt x="125" y="107"/>
                  </a:cubicBezTo>
                  <a:cubicBezTo>
                    <a:pt x="124" y="107"/>
                    <a:pt x="124" y="107"/>
                    <a:pt x="124" y="106"/>
                  </a:cubicBezTo>
                  <a:cubicBezTo>
                    <a:pt x="123" y="106"/>
                    <a:pt x="123" y="105"/>
                    <a:pt x="122" y="105"/>
                  </a:cubicBezTo>
                  <a:cubicBezTo>
                    <a:pt x="122" y="105"/>
                    <a:pt x="121" y="104"/>
                    <a:pt x="121" y="104"/>
                  </a:cubicBezTo>
                  <a:cubicBezTo>
                    <a:pt x="120" y="104"/>
                    <a:pt x="120" y="103"/>
                    <a:pt x="119" y="103"/>
                  </a:cubicBezTo>
                  <a:cubicBezTo>
                    <a:pt x="119" y="103"/>
                    <a:pt x="118" y="103"/>
                    <a:pt x="118" y="102"/>
                  </a:cubicBezTo>
                  <a:cubicBezTo>
                    <a:pt x="117" y="102"/>
                    <a:pt x="116" y="102"/>
                    <a:pt x="116" y="101"/>
                  </a:cubicBezTo>
                  <a:cubicBezTo>
                    <a:pt x="115" y="101"/>
                    <a:pt x="115" y="101"/>
                    <a:pt x="115" y="101"/>
                  </a:cubicBezTo>
                  <a:cubicBezTo>
                    <a:pt x="114" y="101"/>
                    <a:pt x="113" y="100"/>
                    <a:pt x="111" y="100"/>
                  </a:cubicBezTo>
                  <a:cubicBezTo>
                    <a:pt x="112" y="71"/>
                    <a:pt x="92" y="64"/>
                    <a:pt x="66" y="52"/>
                  </a:cubicBezTo>
                  <a:cubicBezTo>
                    <a:pt x="64" y="51"/>
                    <a:pt x="63" y="51"/>
                    <a:pt x="62" y="50"/>
                  </a:cubicBezTo>
                  <a:cubicBezTo>
                    <a:pt x="61" y="50"/>
                    <a:pt x="61" y="50"/>
                    <a:pt x="60" y="49"/>
                  </a:cubicBezTo>
                  <a:cubicBezTo>
                    <a:pt x="58" y="48"/>
                    <a:pt x="57" y="48"/>
                    <a:pt x="55" y="47"/>
                  </a:cubicBezTo>
                  <a:cubicBezTo>
                    <a:pt x="54" y="46"/>
                    <a:pt x="54" y="46"/>
                    <a:pt x="54" y="46"/>
                  </a:cubicBezTo>
                  <a:cubicBezTo>
                    <a:pt x="52" y="45"/>
                    <a:pt x="50" y="44"/>
                    <a:pt x="48" y="43"/>
                  </a:cubicBezTo>
                  <a:cubicBezTo>
                    <a:pt x="46" y="42"/>
                    <a:pt x="44" y="41"/>
                    <a:pt x="42" y="40"/>
                  </a:cubicBezTo>
                  <a:cubicBezTo>
                    <a:pt x="41" y="39"/>
                    <a:pt x="41" y="39"/>
                    <a:pt x="40" y="39"/>
                  </a:cubicBezTo>
                  <a:cubicBezTo>
                    <a:pt x="39" y="38"/>
                    <a:pt x="37" y="37"/>
                    <a:pt x="36" y="36"/>
                  </a:cubicBezTo>
                  <a:cubicBezTo>
                    <a:pt x="35" y="36"/>
                    <a:pt x="35" y="35"/>
                    <a:pt x="34" y="35"/>
                  </a:cubicBezTo>
                  <a:cubicBezTo>
                    <a:pt x="33" y="34"/>
                    <a:pt x="32" y="33"/>
                    <a:pt x="31" y="32"/>
                  </a:cubicBezTo>
                  <a:cubicBezTo>
                    <a:pt x="30" y="32"/>
                    <a:pt x="30" y="31"/>
                    <a:pt x="29" y="31"/>
                  </a:cubicBezTo>
                  <a:cubicBezTo>
                    <a:pt x="28" y="30"/>
                    <a:pt x="27" y="29"/>
                    <a:pt x="26" y="28"/>
                  </a:cubicBezTo>
                  <a:cubicBezTo>
                    <a:pt x="25" y="28"/>
                    <a:pt x="25" y="28"/>
                    <a:pt x="25" y="27"/>
                  </a:cubicBezTo>
                  <a:cubicBezTo>
                    <a:pt x="23" y="26"/>
                    <a:pt x="22" y="25"/>
                    <a:pt x="21" y="24"/>
                  </a:cubicBezTo>
                  <a:cubicBezTo>
                    <a:pt x="20" y="24"/>
                    <a:pt x="20" y="24"/>
                    <a:pt x="20" y="24"/>
                  </a:cubicBezTo>
                  <a:cubicBezTo>
                    <a:pt x="19" y="22"/>
                    <a:pt x="18" y="21"/>
                    <a:pt x="17" y="20"/>
                  </a:cubicBezTo>
                  <a:cubicBezTo>
                    <a:pt x="16" y="19"/>
                    <a:pt x="16" y="19"/>
                    <a:pt x="16" y="19"/>
                  </a:cubicBezTo>
                  <a:cubicBezTo>
                    <a:pt x="15" y="18"/>
                    <a:pt x="14" y="17"/>
                    <a:pt x="13" y="16"/>
                  </a:cubicBezTo>
                  <a:cubicBezTo>
                    <a:pt x="13" y="16"/>
                    <a:pt x="13" y="16"/>
                    <a:pt x="13" y="15"/>
                  </a:cubicBezTo>
                  <a:cubicBezTo>
                    <a:pt x="12" y="15"/>
                    <a:pt x="11" y="14"/>
                    <a:pt x="11" y="13"/>
                  </a:cubicBezTo>
                  <a:cubicBezTo>
                    <a:pt x="10" y="12"/>
                    <a:pt x="10" y="12"/>
                    <a:pt x="10" y="12"/>
                  </a:cubicBezTo>
                  <a:cubicBezTo>
                    <a:pt x="9" y="11"/>
                    <a:pt x="9" y="11"/>
                    <a:pt x="8" y="10"/>
                  </a:cubicBezTo>
                  <a:cubicBezTo>
                    <a:pt x="7" y="9"/>
                    <a:pt x="7" y="9"/>
                    <a:pt x="7" y="9"/>
                  </a:cubicBezTo>
                  <a:cubicBezTo>
                    <a:pt x="7" y="8"/>
                    <a:pt x="6" y="7"/>
                    <a:pt x="6" y="7"/>
                  </a:cubicBezTo>
                  <a:cubicBezTo>
                    <a:pt x="5" y="6"/>
                    <a:pt x="5" y="6"/>
                    <a:pt x="5" y="6"/>
                  </a:cubicBezTo>
                  <a:cubicBezTo>
                    <a:pt x="5" y="5"/>
                    <a:pt x="4" y="4"/>
                    <a:pt x="4" y="4"/>
                  </a:cubicBezTo>
                  <a:cubicBezTo>
                    <a:pt x="4" y="3"/>
                    <a:pt x="3" y="3"/>
                    <a:pt x="3" y="3"/>
                  </a:cubicBezTo>
                  <a:cubicBezTo>
                    <a:pt x="3" y="2"/>
                    <a:pt x="3" y="2"/>
                    <a:pt x="3" y="2"/>
                  </a:cubicBezTo>
                  <a:cubicBezTo>
                    <a:pt x="2" y="1"/>
                    <a:pt x="2" y="1"/>
                    <a:pt x="2" y="0"/>
                  </a:cubicBezTo>
                  <a:cubicBezTo>
                    <a:pt x="2" y="0"/>
                    <a:pt x="2" y="0"/>
                    <a:pt x="2" y="0"/>
                  </a:cubicBezTo>
                  <a:cubicBezTo>
                    <a:pt x="2" y="1"/>
                    <a:pt x="2" y="1"/>
                    <a:pt x="2" y="1"/>
                  </a:cubicBezTo>
                  <a:cubicBezTo>
                    <a:pt x="0" y="19"/>
                    <a:pt x="20" y="34"/>
                    <a:pt x="33" y="45"/>
                  </a:cubicBezTo>
                  <a:cubicBezTo>
                    <a:pt x="49" y="57"/>
                    <a:pt x="66" y="68"/>
                    <a:pt x="83" y="78"/>
                  </a:cubicBezTo>
                  <a:cubicBezTo>
                    <a:pt x="96" y="85"/>
                    <a:pt x="99" y="98"/>
                    <a:pt x="96" y="109"/>
                  </a:cubicBezTo>
                  <a:cubicBezTo>
                    <a:pt x="97" y="110"/>
                    <a:pt x="97" y="110"/>
                    <a:pt x="98" y="111"/>
                  </a:cubicBezTo>
                  <a:cubicBezTo>
                    <a:pt x="109" y="134"/>
                    <a:pt x="114" y="158"/>
                    <a:pt x="99" y="179"/>
                  </a:cubicBezTo>
                  <a:cubicBezTo>
                    <a:pt x="100" y="180"/>
                    <a:pt x="101" y="180"/>
                    <a:pt x="102" y="181"/>
                  </a:cubicBezTo>
                  <a:cubicBezTo>
                    <a:pt x="130" y="204"/>
                    <a:pt x="143" y="243"/>
                    <a:pt x="119" y="274"/>
                  </a:cubicBezTo>
                  <a:cubicBezTo>
                    <a:pt x="116" y="279"/>
                    <a:pt x="112" y="283"/>
                    <a:pt x="109" y="287"/>
                  </a:cubicBezTo>
                  <a:cubicBezTo>
                    <a:pt x="128" y="293"/>
                    <a:pt x="128" y="293"/>
                    <a:pt x="128" y="293"/>
                  </a:cubicBezTo>
                  <a:cubicBezTo>
                    <a:pt x="162" y="296"/>
                    <a:pt x="170" y="258"/>
                    <a:pt x="170" y="228"/>
                  </a:cubicBezTo>
                  <a:cubicBezTo>
                    <a:pt x="170" y="226"/>
                    <a:pt x="169" y="224"/>
                    <a:pt x="169" y="223"/>
                  </a:cubicBezTo>
                </a:path>
              </a:pathLst>
            </a:custGeom>
            <a:solidFill>
              <a:srgbClr val="D5CB1D"/>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0" name="Oval 148"/>
            <p:cNvSpPr>
              <a:spLocks noChangeArrowheads="1"/>
            </p:cNvSpPr>
            <p:nvPr/>
          </p:nvSpPr>
          <p:spPr bwMode="auto">
            <a:xfrm>
              <a:off x="6818313" y="1738313"/>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1" name="Oval 149"/>
            <p:cNvSpPr>
              <a:spLocks noChangeArrowheads="1"/>
            </p:cNvSpPr>
            <p:nvPr/>
          </p:nvSpPr>
          <p:spPr bwMode="auto">
            <a:xfrm>
              <a:off x="6307138" y="1484313"/>
              <a:ext cx="61913" cy="6350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2" name="Oval 150"/>
            <p:cNvSpPr>
              <a:spLocks noChangeArrowheads="1"/>
            </p:cNvSpPr>
            <p:nvPr/>
          </p:nvSpPr>
          <p:spPr bwMode="auto">
            <a:xfrm>
              <a:off x="6627813" y="1358900"/>
              <a:ext cx="65088" cy="603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3" name="Oval 151"/>
            <p:cNvSpPr>
              <a:spLocks noChangeArrowheads="1"/>
            </p:cNvSpPr>
            <p:nvPr/>
          </p:nvSpPr>
          <p:spPr bwMode="auto">
            <a:xfrm>
              <a:off x="6399213" y="1738313"/>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4" name="Oval 152"/>
            <p:cNvSpPr>
              <a:spLocks noChangeArrowheads="1"/>
            </p:cNvSpPr>
            <p:nvPr/>
          </p:nvSpPr>
          <p:spPr bwMode="auto">
            <a:xfrm>
              <a:off x="6899276" y="1163638"/>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5" name="Oval 153"/>
            <p:cNvSpPr>
              <a:spLocks noChangeArrowheads="1"/>
            </p:cNvSpPr>
            <p:nvPr/>
          </p:nvSpPr>
          <p:spPr bwMode="auto">
            <a:xfrm>
              <a:off x="6488113" y="1857375"/>
              <a:ext cx="44450"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6" name="Oval 154"/>
            <p:cNvSpPr>
              <a:spLocks noChangeArrowheads="1"/>
            </p:cNvSpPr>
            <p:nvPr/>
          </p:nvSpPr>
          <p:spPr bwMode="auto">
            <a:xfrm>
              <a:off x="6300788" y="1377950"/>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7" name="Oval 155"/>
            <p:cNvSpPr>
              <a:spLocks noChangeArrowheads="1"/>
            </p:cNvSpPr>
            <p:nvPr/>
          </p:nvSpPr>
          <p:spPr bwMode="auto">
            <a:xfrm>
              <a:off x="6577013" y="146367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8" name="Oval 156"/>
            <p:cNvSpPr>
              <a:spLocks noChangeArrowheads="1"/>
            </p:cNvSpPr>
            <p:nvPr/>
          </p:nvSpPr>
          <p:spPr bwMode="auto">
            <a:xfrm>
              <a:off x="6838951" y="1500188"/>
              <a:ext cx="44450"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9" name="Oval 157"/>
            <p:cNvSpPr>
              <a:spLocks noChangeArrowheads="1"/>
            </p:cNvSpPr>
            <p:nvPr/>
          </p:nvSpPr>
          <p:spPr bwMode="auto">
            <a:xfrm>
              <a:off x="6621463" y="1062038"/>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0" name="Oval 158"/>
            <p:cNvSpPr>
              <a:spLocks noChangeArrowheads="1"/>
            </p:cNvSpPr>
            <p:nvPr/>
          </p:nvSpPr>
          <p:spPr bwMode="auto">
            <a:xfrm>
              <a:off x="6934201" y="13303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1" name="Oval 159"/>
            <p:cNvSpPr>
              <a:spLocks noChangeArrowheads="1"/>
            </p:cNvSpPr>
            <p:nvPr/>
          </p:nvSpPr>
          <p:spPr bwMode="auto">
            <a:xfrm>
              <a:off x="6600826" y="1606550"/>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2" name="Oval 160"/>
            <p:cNvSpPr>
              <a:spLocks noChangeArrowheads="1"/>
            </p:cNvSpPr>
            <p:nvPr/>
          </p:nvSpPr>
          <p:spPr bwMode="auto">
            <a:xfrm>
              <a:off x="6961188" y="1558925"/>
              <a:ext cx="47625"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3" name="Oval 161"/>
            <p:cNvSpPr>
              <a:spLocks noChangeArrowheads="1"/>
            </p:cNvSpPr>
            <p:nvPr/>
          </p:nvSpPr>
          <p:spPr bwMode="auto">
            <a:xfrm>
              <a:off x="6267451" y="1666875"/>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4" name="Oval 162"/>
            <p:cNvSpPr>
              <a:spLocks noChangeArrowheads="1"/>
            </p:cNvSpPr>
            <p:nvPr/>
          </p:nvSpPr>
          <p:spPr bwMode="auto">
            <a:xfrm>
              <a:off x="6892926" y="1973263"/>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5" name="Oval 163"/>
            <p:cNvSpPr>
              <a:spLocks noChangeArrowheads="1"/>
            </p:cNvSpPr>
            <p:nvPr/>
          </p:nvSpPr>
          <p:spPr bwMode="auto">
            <a:xfrm>
              <a:off x="6767513" y="1627188"/>
              <a:ext cx="30163" cy="26988"/>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6" name="Oval 164"/>
            <p:cNvSpPr>
              <a:spLocks noChangeArrowheads="1"/>
            </p:cNvSpPr>
            <p:nvPr/>
          </p:nvSpPr>
          <p:spPr bwMode="auto">
            <a:xfrm>
              <a:off x="6607176" y="1225550"/>
              <a:ext cx="30163"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7" name="Oval 165"/>
            <p:cNvSpPr>
              <a:spLocks noChangeArrowheads="1"/>
            </p:cNvSpPr>
            <p:nvPr/>
          </p:nvSpPr>
          <p:spPr bwMode="auto">
            <a:xfrm>
              <a:off x="6788151" y="1266825"/>
              <a:ext cx="30163"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8" name="Oval 166"/>
            <p:cNvSpPr>
              <a:spLocks noChangeArrowheads="1"/>
            </p:cNvSpPr>
            <p:nvPr/>
          </p:nvSpPr>
          <p:spPr bwMode="auto">
            <a:xfrm>
              <a:off x="6753226" y="1100138"/>
              <a:ext cx="31750" cy="26988"/>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9" name="Freeform 167"/>
            <p:cNvSpPr/>
            <p:nvPr/>
          </p:nvSpPr>
          <p:spPr bwMode="auto">
            <a:xfrm>
              <a:off x="6383338" y="1246188"/>
              <a:ext cx="33338" cy="33338"/>
            </a:xfrm>
            <a:custGeom>
              <a:avLst/>
              <a:gdLst>
                <a:gd name="T0" fmla="*/ 1 w 10"/>
                <a:gd name="T1" fmla="*/ 3 h 10"/>
                <a:gd name="T2" fmla="*/ 6 w 10"/>
                <a:gd name="T3" fmla="*/ 0 h 10"/>
                <a:gd name="T4" fmla="*/ 9 w 10"/>
                <a:gd name="T5" fmla="*/ 6 h 10"/>
                <a:gd name="T6" fmla="*/ 4 w 10"/>
                <a:gd name="T7" fmla="*/ 9 h 10"/>
                <a:gd name="T8" fmla="*/ 1 w 10"/>
                <a:gd name="T9" fmla="*/ 3 h 10"/>
              </a:gdLst>
              <a:ahLst/>
              <a:cxnLst>
                <a:cxn ang="0">
                  <a:pos x="T0" y="T1"/>
                </a:cxn>
                <a:cxn ang="0">
                  <a:pos x="T2" y="T3"/>
                </a:cxn>
                <a:cxn ang="0">
                  <a:pos x="T4" y="T5"/>
                </a:cxn>
                <a:cxn ang="0">
                  <a:pos x="T6" y="T7"/>
                </a:cxn>
                <a:cxn ang="0">
                  <a:pos x="T8" y="T9"/>
                </a:cxn>
              </a:cxnLst>
              <a:rect l="0" t="0" r="r" b="b"/>
              <a:pathLst>
                <a:path w="10" h="10">
                  <a:moveTo>
                    <a:pt x="1" y="3"/>
                  </a:moveTo>
                  <a:cubicBezTo>
                    <a:pt x="2" y="1"/>
                    <a:pt x="4" y="0"/>
                    <a:pt x="6" y="0"/>
                  </a:cubicBezTo>
                  <a:cubicBezTo>
                    <a:pt x="9" y="1"/>
                    <a:pt x="10" y="4"/>
                    <a:pt x="9" y="6"/>
                  </a:cubicBezTo>
                  <a:cubicBezTo>
                    <a:pt x="9" y="8"/>
                    <a:pt x="6" y="10"/>
                    <a:pt x="4" y="9"/>
                  </a:cubicBezTo>
                  <a:cubicBezTo>
                    <a:pt x="2" y="8"/>
                    <a:pt x="0" y="6"/>
                    <a:pt x="1" y="3"/>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0" name="Freeform 168"/>
            <p:cNvSpPr/>
            <p:nvPr/>
          </p:nvSpPr>
          <p:spPr bwMode="auto">
            <a:xfrm>
              <a:off x="6723063" y="1470025"/>
              <a:ext cx="30163" cy="30163"/>
            </a:xfrm>
            <a:custGeom>
              <a:avLst/>
              <a:gdLst>
                <a:gd name="T0" fmla="*/ 0 w 9"/>
                <a:gd name="T1" fmla="*/ 3 h 9"/>
                <a:gd name="T2" fmla="*/ 6 w 9"/>
                <a:gd name="T3" fmla="*/ 0 h 9"/>
                <a:gd name="T4" fmla="*/ 9 w 9"/>
                <a:gd name="T5" fmla="*/ 6 h 9"/>
                <a:gd name="T6" fmla="*/ 3 w 9"/>
                <a:gd name="T7" fmla="*/ 9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1" y="1"/>
                    <a:pt x="3" y="0"/>
                    <a:pt x="6" y="0"/>
                  </a:cubicBezTo>
                  <a:cubicBezTo>
                    <a:pt x="8" y="1"/>
                    <a:pt x="9" y="3"/>
                    <a:pt x="9" y="6"/>
                  </a:cubicBezTo>
                  <a:cubicBezTo>
                    <a:pt x="8" y="8"/>
                    <a:pt x="6" y="9"/>
                    <a:pt x="3" y="9"/>
                  </a:cubicBezTo>
                  <a:cubicBezTo>
                    <a:pt x="1" y="8"/>
                    <a:pt x="0" y="5"/>
                    <a:pt x="0" y="3"/>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1" name="Freeform 169"/>
            <p:cNvSpPr/>
            <p:nvPr/>
          </p:nvSpPr>
          <p:spPr bwMode="auto">
            <a:xfrm>
              <a:off x="7019926" y="1452563"/>
              <a:ext cx="30163" cy="34925"/>
            </a:xfrm>
            <a:custGeom>
              <a:avLst/>
              <a:gdLst>
                <a:gd name="T0" fmla="*/ 0 w 9"/>
                <a:gd name="T1" fmla="*/ 4 h 10"/>
                <a:gd name="T2" fmla="*/ 6 w 9"/>
                <a:gd name="T3" fmla="*/ 1 h 10"/>
                <a:gd name="T4" fmla="*/ 9 w 9"/>
                <a:gd name="T5" fmla="*/ 6 h 10"/>
                <a:gd name="T6" fmla="*/ 3 w 9"/>
                <a:gd name="T7" fmla="*/ 9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1" y="1"/>
                    <a:pt x="3" y="0"/>
                    <a:pt x="6" y="1"/>
                  </a:cubicBezTo>
                  <a:cubicBezTo>
                    <a:pt x="8" y="2"/>
                    <a:pt x="9" y="4"/>
                    <a:pt x="9" y="6"/>
                  </a:cubicBezTo>
                  <a:cubicBezTo>
                    <a:pt x="8" y="9"/>
                    <a:pt x="6" y="10"/>
                    <a:pt x="3" y="9"/>
                  </a:cubicBezTo>
                  <a:cubicBezTo>
                    <a:pt x="1" y="9"/>
                    <a:pt x="0" y="6"/>
                    <a:pt x="0" y="4"/>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2" name="Freeform 170"/>
            <p:cNvSpPr/>
            <p:nvPr/>
          </p:nvSpPr>
          <p:spPr bwMode="auto">
            <a:xfrm>
              <a:off x="6954838" y="1657350"/>
              <a:ext cx="33338" cy="33338"/>
            </a:xfrm>
            <a:custGeom>
              <a:avLst/>
              <a:gdLst>
                <a:gd name="T0" fmla="*/ 1 w 10"/>
                <a:gd name="T1" fmla="*/ 4 h 10"/>
                <a:gd name="T2" fmla="*/ 6 w 10"/>
                <a:gd name="T3" fmla="*/ 1 h 10"/>
                <a:gd name="T4" fmla="*/ 9 w 10"/>
                <a:gd name="T5" fmla="*/ 6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1" y="1"/>
                    <a:pt x="4" y="0"/>
                    <a:pt x="6" y="1"/>
                  </a:cubicBezTo>
                  <a:cubicBezTo>
                    <a:pt x="8" y="2"/>
                    <a:pt x="10" y="4"/>
                    <a:pt x="9" y="6"/>
                  </a:cubicBezTo>
                  <a:cubicBezTo>
                    <a:pt x="8" y="9"/>
                    <a:pt x="6" y="10"/>
                    <a:pt x="4" y="9"/>
                  </a:cubicBezTo>
                  <a:cubicBezTo>
                    <a:pt x="1" y="9"/>
                    <a:pt x="0" y="6"/>
                    <a:pt x="1" y="4"/>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3" name="Oval 171"/>
            <p:cNvSpPr>
              <a:spLocks noChangeArrowheads="1"/>
            </p:cNvSpPr>
            <p:nvPr/>
          </p:nvSpPr>
          <p:spPr bwMode="auto">
            <a:xfrm>
              <a:off x="6437313" y="1609725"/>
              <a:ext cx="26988"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4" name="Oval 172"/>
            <p:cNvSpPr>
              <a:spLocks noChangeArrowheads="1"/>
            </p:cNvSpPr>
            <p:nvPr/>
          </p:nvSpPr>
          <p:spPr bwMode="auto">
            <a:xfrm>
              <a:off x="6311901" y="1806575"/>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5" name="Oval 173"/>
            <p:cNvSpPr>
              <a:spLocks noChangeArrowheads="1"/>
            </p:cNvSpPr>
            <p:nvPr/>
          </p:nvSpPr>
          <p:spPr bwMode="auto">
            <a:xfrm>
              <a:off x="6607176" y="1782763"/>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6" name="Oval 174"/>
            <p:cNvSpPr>
              <a:spLocks noChangeArrowheads="1"/>
            </p:cNvSpPr>
            <p:nvPr/>
          </p:nvSpPr>
          <p:spPr bwMode="auto">
            <a:xfrm>
              <a:off x="6450013" y="13811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7" name="Oval 175"/>
            <p:cNvSpPr>
              <a:spLocks noChangeArrowheads="1"/>
            </p:cNvSpPr>
            <p:nvPr/>
          </p:nvSpPr>
          <p:spPr bwMode="auto">
            <a:xfrm>
              <a:off x="6450013" y="1144588"/>
              <a:ext cx="44450" cy="428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8" name="Oval 176"/>
            <p:cNvSpPr>
              <a:spLocks noChangeArrowheads="1"/>
            </p:cNvSpPr>
            <p:nvPr/>
          </p:nvSpPr>
          <p:spPr bwMode="auto">
            <a:xfrm>
              <a:off x="6838951" y="208597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9" name="Oval 177"/>
            <p:cNvSpPr>
              <a:spLocks noChangeArrowheads="1"/>
            </p:cNvSpPr>
            <p:nvPr/>
          </p:nvSpPr>
          <p:spPr bwMode="auto">
            <a:xfrm>
              <a:off x="6946901" y="18002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0" name="Freeform 178"/>
            <p:cNvSpPr/>
            <p:nvPr/>
          </p:nvSpPr>
          <p:spPr bwMode="auto">
            <a:xfrm>
              <a:off x="6137276" y="1728788"/>
              <a:ext cx="288925" cy="204788"/>
            </a:xfrm>
            <a:custGeom>
              <a:avLst/>
              <a:gdLst>
                <a:gd name="T0" fmla="*/ 0 w 85"/>
                <a:gd name="T1" fmla="*/ 0 h 60"/>
                <a:gd name="T2" fmla="*/ 11 w 85"/>
                <a:gd name="T3" fmla="*/ 38 h 60"/>
                <a:gd name="T4" fmla="*/ 47 w 85"/>
                <a:gd name="T5" fmla="*/ 55 h 60"/>
                <a:gd name="T6" fmla="*/ 85 w 85"/>
                <a:gd name="T7" fmla="*/ 60 h 60"/>
                <a:gd name="T8" fmla="*/ 37 w 85"/>
                <a:gd name="T9" fmla="*/ 45 h 60"/>
                <a:gd name="T10" fmla="*/ 22 w 85"/>
                <a:gd name="T11" fmla="*/ 32 h 60"/>
                <a:gd name="T12" fmla="*/ 0 w 85"/>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85" h="60">
                  <a:moveTo>
                    <a:pt x="0" y="0"/>
                  </a:moveTo>
                  <a:cubicBezTo>
                    <a:pt x="0" y="0"/>
                    <a:pt x="11" y="19"/>
                    <a:pt x="11" y="38"/>
                  </a:cubicBezTo>
                  <a:cubicBezTo>
                    <a:pt x="11" y="58"/>
                    <a:pt x="28" y="56"/>
                    <a:pt x="47" y="55"/>
                  </a:cubicBezTo>
                  <a:cubicBezTo>
                    <a:pt x="72" y="53"/>
                    <a:pt x="85" y="60"/>
                    <a:pt x="85" y="60"/>
                  </a:cubicBezTo>
                  <a:cubicBezTo>
                    <a:pt x="85" y="60"/>
                    <a:pt x="59" y="40"/>
                    <a:pt x="37" y="45"/>
                  </a:cubicBezTo>
                  <a:cubicBezTo>
                    <a:pt x="37" y="45"/>
                    <a:pt x="24" y="42"/>
                    <a:pt x="22" y="32"/>
                  </a:cubicBezTo>
                  <a:cubicBezTo>
                    <a:pt x="22" y="32"/>
                    <a:pt x="9" y="6"/>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1" name="Oval 179"/>
            <p:cNvSpPr>
              <a:spLocks noChangeArrowheads="1"/>
            </p:cNvSpPr>
            <p:nvPr/>
          </p:nvSpPr>
          <p:spPr bwMode="auto">
            <a:xfrm>
              <a:off x="6800851" y="1728788"/>
              <a:ext cx="61913"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2" name="Oval 180"/>
            <p:cNvSpPr>
              <a:spLocks noChangeArrowheads="1"/>
            </p:cNvSpPr>
            <p:nvPr/>
          </p:nvSpPr>
          <p:spPr bwMode="auto">
            <a:xfrm>
              <a:off x="6291263" y="1476375"/>
              <a:ext cx="60325"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3" name="Oval 181"/>
            <p:cNvSpPr>
              <a:spLocks noChangeArrowheads="1"/>
            </p:cNvSpPr>
            <p:nvPr/>
          </p:nvSpPr>
          <p:spPr bwMode="auto">
            <a:xfrm>
              <a:off x="6610351" y="1347788"/>
              <a:ext cx="65088"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4" name="Oval 182"/>
            <p:cNvSpPr>
              <a:spLocks noChangeArrowheads="1"/>
            </p:cNvSpPr>
            <p:nvPr/>
          </p:nvSpPr>
          <p:spPr bwMode="auto">
            <a:xfrm>
              <a:off x="6383338" y="1728788"/>
              <a:ext cx="60325"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5" name="Oval 183"/>
            <p:cNvSpPr>
              <a:spLocks noChangeArrowheads="1"/>
            </p:cNvSpPr>
            <p:nvPr/>
          </p:nvSpPr>
          <p:spPr bwMode="auto">
            <a:xfrm>
              <a:off x="6883401" y="1154113"/>
              <a:ext cx="60325" cy="65088"/>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6" name="Oval 184"/>
            <p:cNvSpPr>
              <a:spLocks noChangeArrowheads="1"/>
            </p:cNvSpPr>
            <p:nvPr/>
          </p:nvSpPr>
          <p:spPr bwMode="auto">
            <a:xfrm>
              <a:off x="6470651" y="1851025"/>
              <a:ext cx="44450"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7" name="Oval 185"/>
            <p:cNvSpPr>
              <a:spLocks noChangeArrowheads="1"/>
            </p:cNvSpPr>
            <p:nvPr/>
          </p:nvSpPr>
          <p:spPr bwMode="auto">
            <a:xfrm>
              <a:off x="6283326" y="1368425"/>
              <a:ext cx="47625"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8" name="Oval 186"/>
            <p:cNvSpPr>
              <a:spLocks noChangeArrowheads="1"/>
            </p:cNvSpPr>
            <p:nvPr/>
          </p:nvSpPr>
          <p:spPr bwMode="auto">
            <a:xfrm>
              <a:off x="6559551" y="1452563"/>
              <a:ext cx="44450"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9" name="Oval 187"/>
            <p:cNvSpPr>
              <a:spLocks noChangeArrowheads="1"/>
            </p:cNvSpPr>
            <p:nvPr/>
          </p:nvSpPr>
          <p:spPr bwMode="auto">
            <a:xfrm>
              <a:off x="6821488" y="1490663"/>
              <a:ext cx="44450"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0" name="Oval 188"/>
            <p:cNvSpPr>
              <a:spLocks noChangeArrowheads="1"/>
            </p:cNvSpPr>
            <p:nvPr/>
          </p:nvSpPr>
          <p:spPr bwMode="auto">
            <a:xfrm>
              <a:off x="7086601" y="1704975"/>
              <a:ext cx="47625"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1" name="Oval 189"/>
            <p:cNvSpPr>
              <a:spLocks noChangeArrowheads="1"/>
            </p:cNvSpPr>
            <p:nvPr/>
          </p:nvSpPr>
          <p:spPr bwMode="auto">
            <a:xfrm>
              <a:off x="6604001" y="1052513"/>
              <a:ext cx="47625"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2" name="Oval 190"/>
            <p:cNvSpPr>
              <a:spLocks noChangeArrowheads="1"/>
            </p:cNvSpPr>
            <p:nvPr/>
          </p:nvSpPr>
          <p:spPr bwMode="auto">
            <a:xfrm>
              <a:off x="6916738" y="1320800"/>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3" name="Freeform 191"/>
            <p:cNvSpPr/>
            <p:nvPr/>
          </p:nvSpPr>
          <p:spPr bwMode="auto">
            <a:xfrm>
              <a:off x="6910388" y="1317625"/>
              <a:ext cx="57150" cy="53975"/>
            </a:xfrm>
            <a:custGeom>
              <a:avLst/>
              <a:gdLst>
                <a:gd name="T0" fmla="*/ 2 w 17"/>
                <a:gd name="T1" fmla="*/ 8 h 16"/>
                <a:gd name="T2" fmla="*/ 3 w 17"/>
                <a:gd name="T3" fmla="*/ 8 h 16"/>
                <a:gd name="T4" fmla="*/ 8 w 17"/>
                <a:gd name="T5" fmla="*/ 3 h 16"/>
                <a:gd name="T6" fmla="*/ 14 w 17"/>
                <a:gd name="T7" fmla="*/ 8 h 16"/>
                <a:gd name="T8" fmla="*/ 8 w 17"/>
                <a:gd name="T9" fmla="*/ 13 h 16"/>
                <a:gd name="T10" fmla="*/ 3 w 17"/>
                <a:gd name="T11" fmla="*/ 8 h 16"/>
                <a:gd name="T12" fmla="*/ 2 w 17"/>
                <a:gd name="T13" fmla="*/ 8 h 16"/>
                <a:gd name="T14" fmla="*/ 0 w 17"/>
                <a:gd name="T15" fmla="*/ 8 h 16"/>
                <a:gd name="T16" fmla="*/ 8 w 17"/>
                <a:gd name="T17" fmla="*/ 16 h 16"/>
                <a:gd name="T18" fmla="*/ 17 w 17"/>
                <a:gd name="T19" fmla="*/ 8 h 16"/>
                <a:gd name="T20" fmla="*/ 8 w 17"/>
                <a:gd name="T21" fmla="*/ 0 h 16"/>
                <a:gd name="T22" fmla="*/ 0 w 17"/>
                <a:gd name="T23" fmla="*/ 8 h 16"/>
                <a:gd name="T24" fmla="*/ 2 w 17"/>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2" y="8"/>
                  </a:moveTo>
                  <a:cubicBezTo>
                    <a:pt x="3" y="8"/>
                    <a:pt x="3" y="8"/>
                    <a:pt x="3" y="8"/>
                  </a:cubicBezTo>
                  <a:cubicBezTo>
                    <a:pt x="3" y="5"/>
                    <a:pt x="6" y="3"/>
                    <a:pt x="8" y="3"/>
                  </a:cubicBezTo>
                  <a:cubicBezTo>
                    <a:pt x="11" y="3"/>
                    <a:pt x="14" y="5"/>
                    <a:pt x="14" y="8"/>
                  </a:cubicBezTo>
                  <a:cubicBezTo>
                    <a:pt x="14" y="11"/>
                    <a:pt x="11" y="13"/>
                    <a:pt x="8" y="13"/>
                  </a:cubicBezTo>
                  <a:cubicBezTo>
                    <a:pt x="6" y="13"/>
                    <a:pt x="3" y="11"/>
                    <a:pt x="3" y="8"/>
                  </a:cubicBezTo>
                  <a:cubicBezTo>
                    <a:pt x="2" y="8"/>
                    <a:pt x="2" y="8"/>
                    <a:pt x="2" y="8"/>
                  </a:cubicBezTo>
                  <a:cubicBezTo>
                    <a:pt x="0" y="8"/>
                    <a:pt x="0" y="8"/>
                    <a:pt x="0" y="8"/>
                  </a:cubicBezTo>
                  <a:cubicBezTo>
                    <a:pt x="0" y="13"/>
                    <a:pt x="4" y="16"/>
                    <a:pt x="8" y="16"/>
                  </a:cubicBezTo>
                  <a:cubicBezTo>
                    <a:pt x="13" y="16"/>
                    <a:pt x="17" y="13"/>
                    <a:pt x="17" y="8"/>
                  </a:cubicBezTo>
                  <a:cubicBezTo>
                    <a:pt x="17" y="4"/>
                    <a:pt x="13" y="0"/>
                    <a:pt x="8" y="0"/>
                  </a:cubicBezTo>
                  <a:cubicBezTo>
                    <a:pt x="4" y="0"/>
                    <a:pt x="0" y="4"/>
                    <a:pt x="0" y="8"/>
                  </a:cubicBezTo>
                  <a:lnTo>
                    <a:pt x="2"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4" name="Oval 192"/>
            <p:cNvSpPr>
              <a:spLocks noChangeArrowheads="1"/>
            </p:cNvSpPr>
            <p:nvPr/>
          </p:nvSpPr>
          <p:spPr bwMode="auto">
            <a:xfrm>
              <a:off x="6583363" y="1595438"/>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5" name="Freeform 193"/>
            <p:cNvSpPr/>
            <p:nvPr/>
          </p:nvSpPr>
          <p:spPr bwMode="auto">
            <a:xfrm>
              <a:off x="6577013" y="1592263"/>
              <a:ext cx="53975" cy="55563"/>
            </a:xfrm>
            <a:custGeom>
              <a:avLst/>
              <a:gdLst>
                <a:gd name="T0" fmla="*/ 2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2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2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2"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2" y="8"/>
                    <a:pt x="2" y="8"/>
                    <a:pt x="2" y="8"/>
                  </a:cubicBezTo>
                  <a:cubicBezTo>
                    <a:pt x="0" y="8"/>
                    <a:pt x="0" y="8"/>
                    <a:pt x="0" y="8"/>
                  </a:cubicBezTo>
                  <a:cubicBezTo>
                    <a:pt x="0" y="12"/>
                    <a:pt x="4" y="16"/>
                    <a:pt x="8" y="16"/>
                  </a:cubicBezTo>
                  <a:cubicBezTo>
                    <a:pt x="13" y="16"/>
                    <a:pt x="16" y="12"/>
                    <a:pt x="16" y="8"/>
                  </a:cubicBezTo>
                  <a:cubicBezTo>
                    <a:pt x="16" y="3"/>
                    <a:pt x="13" y="0"/>
                    <a:pt x="8" y="0"/>
                  </a:cubicBezTo>
                  <a:cubicBezTo>
                    <a:pt x="4" y="0"/>
                    <a:pt x="0" y="3"/>
                    <a:pt x="0" y="8"/>
                  </a:cubicBezTo>
                  <a:lnTo>
                    <a:pt x="2"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6" name="Oval 194"/>
            <p:cNvSpPr>
              <a:spLocks noChangeArrowheads="1"/>
            </p:cNvSpPr>
            <p:nvPr/>
          </p:nvSpPr>
          <p:spPr bwMode="auto">
            <a:xfrm>
              <a:off x="6943726" y="1552575"/>
              <a:ext cx="47625"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7" name="Freeform 195"/>
            <p:cNvSpPr/>
            <p:nvPr/>
          </p:nvSpPr>
          <p:spPr bwMode="auto">
            <a:xfrm>
              <a:off x="6940551" y="1544638"/>
              <a:ext cx="55563" cy="55563"/>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3"/>
                    <a:pt x="4" y="16"/>
                    <a:pt x="8" y="16"/>
                  </a:cubicBezTo>
                  <a:cubicBezTo>
                    <a:pt x="13" y="16"/>
                    <a:pt x="16" y="13"/>
                    <a:pt x="16" y="8"/>
                  </a:cubicBezTo>
                  <a:cubicBezTo>
                    <a:pt x="16" y="4"/>
                    <a:pt x="13" y="0"/>
                    <a:pt x="8" y="0"/>
                  </a:cubicBezTo>
                  <a:cubicBezTo>
                    <a:pt x="4" y="0"/>
                    <a:pt x="0" y="4"/>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8" name="Oval 196"/>
            <p:cNvSpPr>
              <a:spLocks noChangeArrowheads="1"/>
            </p:cNvSpPr>
            <p:nvPr/>
          </p:nvSpPr>
          <p:spPr bwMode="auto">
            <a:xfrm>
              <a:off x="6249988" y="1657350"/>
              <a:ext cx="47625" cy="44450"/>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9" name="Freeform 197"/>
            <p:cNvSpPr/>
            <p:nvPr/>
          </p:nvSpPr>
          <p:spPr bwMode="auto">
            <a:xfrm>
              <a:off x="6246813" y="1651000"/>
              <a:ext cx="53975" cy="57150"/>
            </a:xfrm>
            <a:custGeom>
              <a:avLst/>
              <a:gdLst>
                <a:gd name="T0" fmla="*/ 1 w 16"/>
                <a:gd name="T1" fmla="*/ 9 h 17"/>
                <a:gd name="T2" fmla="*/ 3 w 16"/>
                <a:gd name="T3" fmla="*/ 9 h 17"/>
                <a:gd name="T4" fmla="*/ 8 w 16"/>
                <a:gd name="T5" fmla="*/ 3 h 17"/>
                <a:gd name="T6" fmla="*/ 13 w 16"/>
                <a:gd name="T7" fmla="*/ 9 h 17"/>
                <a:gd name="T8" fmla="*/ 8 w 16"/>
                <a:gd name="T9" fmla="*/ 14 h 17"/>
                <a:gd name="T10" fmla="*/ 3 w 16"/>
                <a:gd name="T11" fmla="*/ 9 h 17"/>
                <a:gd name="T12" fmla="*/ 1 w 16"/>
                <a:gd name="T13" fmla="*/ 9 h 17"/>
                <a:gd name="T14" fmla="*/ 0 w 16"/>
                <a:gd name="T15" fmla="*/ 9 h 17"/>
                <a:gd name="T16" fmla="*/ 8 w 16"/>
                <a:gd name="T17" fmla="*/ 17 h 17"/>
                <a:gd name="T18" fmla="*/ 16 w 16"/>
                <a:gd name="T19" fmla="*/ 9 h 17"/>
                <a:gd name="T20" fmla="*/ 8 w 16"/>
                <a:gd name="T21" fmla="*/ 0 h 17"/>
                <a:gd name="T22" fmla="*/ 0 w 16"/>
                <a:gd name="T23" fmla="*/ 9 h 17"/>
                <a:gd name="T24" fmla="*/ 1 w 1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9"/>
                  </a:moveTo>
                  <a:cubicBezTo>
                    <a:pt x="3" y="9"/>
                    <a:pt x="3" y="9"/>
                    <a:pt x="3" y="9"/>
                  </a:cubicBezTo>
                  <a:cubicBezTo>
                    <a:pt x="3" y="6"/>
                    <a:pt x="5" y="3"/>
                    <a:pt x="8" y="3"/>
                  </a:cubicBezTo>
                  <a:cubicBezTo>
                    <a:pt x="11" y="3"/>
                    <a:pt x="13" y="6"/>
                    <a:pt x="13" y="9"/>
                  </a:cubicBezTo>
                  <a:cubicBezTo>
                    <a:pt x="13" y="12"/>
                    <a:pt x="11" y="14"/>
                    <a:pt x="8" y="14"/>
                  </a:cubicBezTo>
                  <a:cubicBezTo>
                    <a:pt x="5" y="14"/>
                    <a:pt x="3" y="12"/>
                    <a:pt x="3" y="9"/>
                  </a:cubicBezTo>
                  <a:cubicBezTo>
                    <a:pt x="1" y="9"/>
                    <a:pt x="1" y="9"/>
                    <a:pt x="1" y="9"/>
                  </a:cubicBezTo>
                  <a:cubicBezTo>
                    <a:pt x="0" y="9"/>
                    <a:pt x="0" y="9"/>
                    <a:pt x="0" y="9"/>
                  </a:cubicBezTo>
                  <a:cubicBezTo>
                    <a:pt x="0" y="13"/>
                    <a:pt x="4" y="17"/>
                    <a:pt x="8" y="17"/>
                  </a:cubicBezTo>
                  <a:cubicBezTo>
                    <a:pt x="13" y="17"/>
                    <a:pt x="16" y="13"/>
                    <a:pt x="16" y="9"/>
                  </a:cubicBezTo>
                  <a:cubicBezTo>
                    <a:pt x="16" y="4"/>
                    <a:pt x="13" y="0"/>
                    <a:pt x="8" y="0"/>
                  </a:cubicBezTo>
                  <a:cubicBezTo>
                    <a:pt x="4" y="0"/>
                    <a:pt x="0" y="4"/>
                    <a:pt x="0" y="9"/>
                  </a:cubicBezTo>
                  <a:lnTo>
                    <a:pt x="1" y="9"/>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0" name="Oval 198"/>
            <p:cNvSpPr>
              <a:spLocks noChangeArrowheads="1"/>
            </p:cNvSpPr>
            <p:nvPr/>
          </p:nvSpPr>
          <p:spPr bwMode="auto">
            <a:xfrm>
              <a:off x="6875463" y="1963738"/>
              <a:ext cx="31750"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1" name="Oval 199"/>
            <p:cNvSpPr>
              <a:spLocks noChangeArrowheads="1"/>
            </p:cNvSpPr>
            <p:nvPr/>
          </p:nvSpPr>
          <p:spPr bwMode="auto">
            <a:xfrm>
              <a:off x="6750051" y="1616075"/>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2" name="Oval 200"/>
            <p:cNvSpPr>
              <a:spLocks noChangeArrowheads="1"/>
            </p:cNvSpPr>
            <p:nvPr/>
          </p:nvSpPr>
          <p:spPr bwMode="auto">
            <a:xfrm>
              <a:off x="6589713" y="1219200"/>
              <a:ext cx="31750" cy="26988"/>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3" name="Oval 201"/>
            <p:cNvSpPr>
              <a:spLocks noChangeArrowheads="1"/>
            </p:cNvSpPr>
            <p:nvPr/>
          </p:nvSpPr>
          <p:spPr bwMode="auto">
            <a:xfrm>
              <a:off x="7097713" y="1565275"/>
              <a:ext cx="26988"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4" name="Oval 202"/>
            <p:cNvSpPr>
              <a:spLocks noChangeArrowheads="1"/>
            </p:cNvSpPr>
            <p:nvPr/>
          </p:nvSpPr>
          <p:spPr bwMode="auto">
            <a:xfrm>
              <a:off x="6770688" y="1255713"/>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5" name="Oval 203"/>
            <p:cNvSpPr>
              <a:spLocks noChangeArrowheads="1"/>
            </p:cNvSpPr>
            <p:nvPr/>
          </p:nvSpPr>
          <p:spPr bwMode="auto">
            <a:xfrm>
              <a:off x="6737351" y="1089025"/>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6" name="Freeform 204"/>
            <p:cNvSpPr/>
            <p:nvPr/>
          </p:nvSpPr>
          <p:spPr bwMode="auto">
            <a:xfrm>
              <a:off x="6365876" y="1235075"/>
              <a:ext cx="33338" cy="34925"/>
            </a:xfrm>
            <a:custGeom>
              <a:avLst/>
              <a:gdLst>
                <a:gd name="T0" fmla="*/ 1 w 10"/>
                <a:gd name="T1" fmla="*/ 4 h 10"/>
                <a:gd name="T2" fmla="*/ 6 w 10"/>
                <a:gd name="T3" fmla="*/ 1 h 10"/>
                <a:gd name="T4" fmla="*/ 9 w 10"/>
                <a:gd name="T5" fmla="*/ 6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2" y="1"/>
                    <a:pt x="4" y="0"/>
                    <a:pt x="6" y="1"/>
                  </a:cubicBezTo>
                  <a:cubicBezTo>
                    <a:pt x="9" y="1"/>
                    <a:pt x="10" y="4"/>
                    <a:pt x="9" y="6"/>
                  </a:cubicBezTo>
                  <a:cubicBezTo>
                    <a:pt x="9" y="8"/>
                    <a:pt x="6" y="10"/>
                    <a:pt x="4" y="9"/>
                  </a:cubicBezTo>
                  <a:cubicBezTo>
                    <a:pt x="2" y="8"/>
                    <a:pt x="0" y="6"/>
                    <a:pt x="1"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7" name="Freeform 206"/>
            <p:cNvSpPr/>
            <p:nvPr/>
          </p:nvSpPr>
          <p:spPr bwMode="auto">
            <a:xfrm>
              <a:off x="6705601" y="1460500"/>
              <a:ext cx="31750" cy="33338"/>
            </a:xfrm>
            <a:custGeom>
              <a:avLst/>
              <a:gdLst>
                <a:gd name="T0" fmla="*/ 0 w 9"/>
                <a:gd name="T1" fmla="*/ 3 h 10"/>
                <a:gd name="T2" fmla="*/ 6 w 9"/>
                <a:gd name="T3" fmla="*/ 0 h 10"/>
                <a:gd name="T4" fmla="*/ 9 w 9"/>
                <a:gd name="T5" fmla="*/ 6 h 10"/>
                <a:gd name="T6" fmla="*/ 3 w 9"/>
                <a:gd name="T7" fmla="*/ 9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cubicBezTo>
                    <a:pt x="1" y="1"/>
                    <a:pt x="3" y="0"/>
                    <a:pt x="6" y="0"/>
                  </a:cubicBezTo>
                  <a:cubicBezTo>
                    <a:pt x="8" y="1"/>
                    <a:pt x="9" y="4"/>
                    <a:pt x="9" y="6"/>
                  </a:cubicBezTo>
                  <a:cubicBezTo>
                    <a:pt x="8" y="8"/>
                    <a:pt x="5" y="10"/>
                    <a:pt x="3" y="9"/>
                  </a:cubicBezTo>
                  <a:cubicBezTo>
                    <a:pt x="1" y="8"/>
                    <a:pt x="0" y="6"/>
                    <a:pt x="0" y="3"/>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8" name="Freeform 207"/>
            <p:cNvSpPr/>
            <p:nvPr/>
          </p:nvSpPr>
          <p:spPr bwMode="auto">
            <a:xfrm>
              <a:off x="7002463" y="1443038"/>
              <a:ext cx="30163" cy="33338"/>
            </a:xfrm>
            <a:custGeom>
              <a:avLst/>
              <a:gdLst>
                <a:gd name="T0" fmla="*/ 0 w 9"/>
                <a:gd name="T1" fmla="*/ 4 h 10"/>
                <a:gd name="T2" fmla="*/ 6 w 9"/>
                <a:gd name="T3" fmla="*/ 1 h 10"/>
                <a:gd name="T4" fmla="*/ 9 w 9"/>
                <a:gd name="T5" fmla="*/ 7 h 10"/>
                <a:gd name="T6" fmla="*/ 3 w 9"/>
                <a:gd name="T7" fmla="*/ 9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1" y="2"/>
                    <a:pt x="3" y="0"/>
                    <a:pt x="6" y="1"/>
                  </a:cubicBezTo>
                  <a:cubicBezTo>
                    <a:pt x="8" y="2"/>
                    <a:pt x="9" y="4"/>
                    <a:pt x="9" y="7"/>
                  </a:cubicBezTo>
                  <a:cubicBezTo>
                    <a:pt x="8" y="9"/>
                    <a:pt x="6" y="10"/>
                    <a:pt x="3" y="9"/>
                  </a:cubicBezTo>
                  <a:cubicBezTo>
                    <a:pt x="1" y="9"/>
                    <a:pt x="0" y="6"/>
                    <a:pt x="0"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9" name="Freeform 208"/>
            <p:cNvSpPr/>
            <p:nvPr/>
          </p:nvSpPr>
          <p:spPr bwMode="auto">
            <a:xfrm>
              <a:off x="6937376" y="1647825"/>
              <a:ext cx="34925" cy="33338"/>
            </a:xfrm>
            <a:custGeom>
              <a:avLst/>
              <a:gdLst>
                <a:gd name="T0" fmla="*/ 1 w 10"/>
                <a:gd name="T1" fmla="*/ 4 h 10"/>
                <a:gd name="T2" fmla="*/ 6 w 10"/>
                <a:gd name="T3" fmla="*/ 1 h 10"/>
                <a:gd name="T4" fmla="*/ 9 w 10"/>
                <a:gd name="T5" fmla="*/ 7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1" y="2"/>
                    <a:pt x="4" y="0"/>
                    <a:pt x="6" y="1"/>
                  </a:cubicBezTo>
                  <a:cubicBezTo>
                    <a:pt x="8" y="2"/>
                    <a:pt x="10" y="4"/>
                    <a:pt x="9" y="7"/>
                  </a:cubicBezTo>
                  <a:cubicBezTo>
                    <a:pt x="8" y="9"/>
                    <a:pt x="6" y="10"/>
                    <a:pt x="4" y="9"/>
                  </a:cubicBezTo>
                  <a:cubicBezTo>
                    <a:pt x="1" y="9"/>
                    <a:pt x="0" y="6"/>
                    <a:pt x="1"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0" name="Oval 209"/>
            <p:cNvSpPr>
              <a:spLocks noChangeArrowheads="1"/>
            </p:cNvSpPr>
            <p:nvPr/>
          </p:nvSpPr>
          <p:spPr bwMode="auto">
            <a:xfrm>
              <a:off x="6419851" y="1600200"/>
              <a:ext cx="26988"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1" name="Oval 210"/>
            <p:cNvSpPr>
              <a:spLocks noChangeArrowheads="1"/>
            </p:cNvSpPr>
            <p:nvPr/>
          </p:nvSpPr>
          <p:spPr bwMode="auto">
            <a:xfrm>
              <a:off x="6294438" y="1797050"/>
              <a:ext cx="30163"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2" name="Oval 211"/>
            <p:cNvSpPr>
              <a:spLocks noChangeArrowheads="1"/>
            </p:cNvSpPr>
            <p:nvPr/>
          </p:nvSpPr>
          <p:spPr bwMode="auto">
            <a:xfrm>
              <a:off x="6589713" y="1776413"/>
              <a:ext cx="31750" cy="26988"/>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3" name="Oval 212"/>
            <p:cNvSpPr>
              <a:spLocks noChangeArrowheads="1"/>
            </p:cNvSpPr>
            <p:nvPr/>
          </p:nvSpPr>
          <p:spPr bwMode="auto">
            <a:xfrm>
              <a:off x="6434138" y="1371600"/>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4" name="Freeform 213"/>
            <p:cNvSpPr/>
            <p:nvPr/>
          </p:nvSpPr>
          <p:spPr bwMode="auto">
            <a:xfrm>
              <a:off x="6430963" y="1368425"/>
              <a:ext cx="53975" cy="53975"/>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3"/>
                    <a:pt x="3" y="16"/>
                    <a:pt x="8" y="16"/>
                  </a:cubicBezTo>
                  <a:cubicBezTo>
                    <a:pt x="12" y="16"/>
                    <a:pt x="16" y="13"/>
                    <a:pt x="16" y="8"/>
                  </a:cubicBezTo>
                  <a:cubicBezTo>
                    <a:pt x="16" y="3"/>
                    <a:pt x="12" y="0"/>
                    <a:pt x="8" y="0"/>
                  </a:cubicBezTo>
                  <a:cubicBezTo>
                    <a:pt x="3" y="0"/>
                    <a:pt x="0" y="3"/>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5" name="Oval 214"/>
            <p:cNvSpPr>
              <a:spLocks noChangeArrowheads="1"/>
            </p:cNvSpPr>
            <p:nvPr/>
          </p:nvSpPr>
          <p:spPr bwMode="auto">
            <a:xfrm>
              <a:off x="6434138" y="1133475"/>
              <a:ext cx="44450" cy="44450"/>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6" name="Freeform 215"/>
            <p:cNvSpPr/>
            <p:nvPr/>
          </p:nvSpPr>
          <p:spPr bwMode="auto">
            <a:xfrm>
              <a:off x="6430963" y="1127125"/>
              <a:ext cx="53975" cy="57150"/>
            </a:xfrm>
            <a:custGeom>
              <a:avLst/>
              <a:gdLst>
                <a:gd name="T0" fmla="*/ 1 w 16"/>
                <a:gd name="T1" fmla="*/ 8 h 17"/>
                <a:gd name="T2" fmla="*/ 3 w 16"/>
                <a:gd name="T3" fmla="*/ 8 h 17"/>
                <a:gd name="T4" fmla="*/ 8 w 16"/>
                <a:gd name="T5" fmla="*/ 3 h 17"/>
                <a:gd name="T6" fmla="*/ 13 w 16"/>
                <a:gd name="T7" fmla="*/ 8 h 17"/>
                <a:gd name="T8" fmla="*/ 8 w 16"/>
                <a:gd name="T9" fmla="*/ 14 h 17"/>
                <a:gd name="T10" fmla="*/ 3 w 16"/>
                <a:gd name="T11" fmla="*/ 8 h 17"/>
                <a:gd name="T12" fmla="*/ 1 w 16"/>
                <a:gd name="T13" fmla="*/ 8 h 17"/>
                <a:gd name="T14" fmla="*/ 0 w 16"/>
                <a:gd name="T15" fmla="*/ 8 h 17"/>
                <a:gd name="T16" fmla="*/ 8 w 16"/>
                <a:gd name="T17" fmla="*/ 17 h 17"/>
                <a:gd name="T18" fmla="*/ 16 w 16"/>
                <a:gd name="T19" fmla="*/ 8 h 17"/>
                <a:gd name="T20" fmla="*/ 8 w 16"/>
                <a:gd name="T21" fmla="*/ 0 h 17"/>
                <a:gd name="T22" fmla="*/ 0 w 16"/>
                <a:gd name="T23" fmla="*/ 8 h 17"/>
                <a:gd name="T24" fmla="*/ 1 w 16"/>
                <a:gd name="T2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8"/>
                  </a:moveTo>
                  <a:cubicBezTo>
                    <a:pt x="3" y="8"/>
                    <a:pt x="3" y="8"/>
                    <a:pt x="3" y="8"/>
                  </a:cubicBezTo>
                  <a:cubicBezTo>
                    <a:pt x="3" y="6"/>
                    <a:pt x="5" y="3"/>
                    <a:pt x="8" y="3"/>
                  </a:cubicBezTo>
                  <a:cubicBezTo>
                    <a:pt x="11" y="3"/>
                    <a:pt x="13" y="6"/>
                    <a:pt x="13" y="8"/>
                  </a:cubicBezTo>
                  <a:cubicBezTo>
                    <a:pt x="13" y="11"/>
                    <a:pt x="11" y="14"/>
                    <a:pt x="8" y="14"/>
                  </a:cubicBezTo>
                  <a:cubicBezTo>
                    <a:pt x="5" y="14"/>
                    <a:pt x="3" y="11"/>
                    <a:pt x="3" y="8"/>
                  </a:cubicBezTo>
                  <a:cubicBezTo>
                    <a:pt x="1" y="8"/>
                    <a:pt x="1" y="8"/>
                    <a:pt x="1" y="8"/>
                  </a:cubicBezTo>
                  <a:cubicBezTo>
                    <a:pt x="0" y="8"/>
                    <a:pt x="0" y="8"/>
                    <a:pt x="0" y="8"/>
                  </a:cubicBezTo>
                  <a:cubicBezTo>
                    <a:pt x="0" y="13"/>
                    <a:pt x="3" y="17"/>
                    <a:pt x="8" y="17"/>
                  </a:cubicBezTo>
                  <a:cubicBezTo>
                    <a:pt x="12" y="17"/>
                    <a:pt x="16" y="13"/>
                    <a:pt x="16" y="8"/>
                  </a:cubicBezTo>
                  <a:cubicBezTo>
                    <a:pt x="16" y="4"/>
                    <a:pt x="12" y="0"/>
                    <a:pt x="8" y="0"/>
                  </a:cubicBezTo>
                  <a:cubicBezTo>
                    <a:pt x="3" y="0"/>
                    <a:pt x="0" y="4"/>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7" name="Oval 216"/>
            <p:cNvSpPr>
              <a:spLocks noChangeArrowheads="1"/>
            </p:cNvSpPr>
            <p:nvPr/>
          </p:nvSpPr>
          <p:spPr bwMode="auto">
            <a:xfrm>
              <a:off x="6821488" y="2076450"/>
              <a:ext cx="44450"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8" name="Freeform 217"/>
            <p:cNvSpPr/>
            <p:nvPr/>
          </p:nvSpPr>
          <p:spPr bwMode="auto">
            <a:xfrm>
              <a:off x="6818313" y="2071688"/>
              <a:ext cx="53975" cy="55563"/>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2"/>
                    <a:pt x="3" y="16"/>
                    <a:pt x="8" y="16"/>
                  </a:cubicBezTo>
                  <a:cubicBezTo>
                    <a:pt x="12" y="16"/>
                    <a:pt x="16" y="12"/>
                    <a:pt x="16" y="8"/>
                  </a:cubicBezTo>
                  <a:cubicBezTo>
                    <a:pt x="16" y="3"/>
                    <a:pt x="12" y="0"/>
                    <a:pt x="8" y="0"/>
                  </a:cubicBezTo>
                  <a:cubicBezTo>
                    <a:pt x="3" y="0"/>
                    <a:pt x="0" y="3"/>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9" name="Oval 218"/>
            <p:cNvSpPr>
              <a:spLocks noChangeArrowheads="1"/>
            </p:cNvSpPr>
            <p:nvPr/>
          </p:nvSpPr>
          <p:spPr bwMode="auto">
            <a:xfrm>
              <a:off x="6931026" y="1790700"/>
              <a:ext cx="44450"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0" name="Freeform 219"/>
            <p:cNvSpPr/>
            <p:nvPr/>
          </p:nvSpPr>
          <p:spPr bwMode="auto">
            <a:xfrm>
              <a:off x="6927851" y="1782763"/>
              <a:ext cx="53975" cy="58738"/>
            </a:xfrm>
            <a:custGeom>
              <a:avLst/>
              <a:gdLst>
                <a:gd name="T0" fmla="*/ 1 w 16"/>
                <a:gd name="T1" fmla="*/ 9 h 17"/>
                <a:gd name="T2" fmla="*/ 3 w 16"/>
                <a:gd name="T3" fmla="*/ 9 h 17"/>
                <a:gd name="T4" fmla="*/ 8 w 16"/>
                <a:gd name="T5" fmla="*/ 3 h 17"/>
                <a:gd name="T6" fmla="*/ 13 w 16"/>
                <a:gd name="T7" fmla="*/ 9 h 17"/>
                <a:gd name="T8" fmla="*/ 8 w 16"/>
                <a:gd name="T9" fmla="*/ 14 h 17"/>
                <a:gd name="T10" fmla="*/ 3 w 16"/>
                <a:gd name="T11" fmla="*/ 9 h 17"/>
                <a:gd name="T12" fmla="*/ 1 w 16"/>
                <a:gd name="T13" fmla="*/ 9 h 17"/>
                <a:gd name="T14" fmla="*/ 0 w 16"/>
                <a:gd name="T15" fmla="*/ 9 h 17"/>
                <a:gd name="T16" fmla="*/ 8 w 16"/>
                <a:gd name="T17" fmla="*/ 17 h 17"/>
                <a:gd name="T18" fmla="*/ 16 w 16"/>
                <a:gd name="T19" fmla="*/ 9 h 17"/>
                <a:gd name="T20" fmla="*/ 8 w 16"/>
                <a:gd name="T21" fmla="*/ 0 h 17"/>
                <a:gd name="T22" fmla="*/ 0 w 16"/>
                <a:gd name="T23" fmla="*/ 9 h 17"/>
                <a:gd name="T24" fmla="*/ 1 w 1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9"/>
                  </a:moveTo>
                  <a:cubicBezTo>
                    <a:pt x="3" y="9"/>
                    <a:pt x="3" y="9"/>
                    <a:pt x="3" y="9"/>
                  </a:cubicBezTo>
                  <a:cubicBezTo>
                    <a:pt x="3" y="6"/>
                    <a:pt x="5" y="3"/>
                    <a:pt x="8" y="3"/>
                  </a:cubicBezTo>
                  <a:cubicBezTo>
                    <a:pt x="11" y="3"/>
                    <a:pt x="13" y="6"/>
                    <a:pt x="13" y="9"/>
                  </a:cubicBezTo>
                  <a:cubicBezTo>
                    <a:pt x="13" y="11"/>
                    <a:pt x="11" y="14"/>
                    <a:pt x="8" y="14"/>
                  </a:cubicBezTo>
                  <a:cubicBezTo>
                    <a:pt x="5" y="14"/>
                    <a:pt x="3" y="11"/>
                    <a:pt x="3" y="9"/>
                  </a:cubicBezTo>
                  <a:cubicBezTo>
                    <a:pt x="1" y="9"/>
                    <a:pt x="1" y="9"/>
                    <a:pt x="1" y="9"/>
                  </a:cubicBezTo>
                  <a:cubicBezTo>
                    <a:pt x="0" y="9"/>
                    <a:pt x="0" y="9"/>
                    <a:pt x="0" y="9"/>
                  </a:cubicBezTo>
                  <a:cubicBezTo>
                    <a:pt x="0" y="13"/>
                    <a:pt x="3" y="17"/>
                    <a:pt x="8" y="17"/>
                  </a:cubicBezTo>
                  <a:cubicBezTo>
                    <a:pt x="12" y="17"/>
                    <a:pt x="16" y="13"/>
                    <a:pt x="16" y="9"/>
                  </a:cubicBezTo>
                  <a:cubicBezTo>
                    <a:pt x="16" y="4"/>
                    <a:pt x="12" y="0"/>
                    <a:pt x="8" y="0"/>
                  </a:cubicBezTo>
                  <a:cubicBezTo>
                    <a:pt x="3" y="0"/>
                    <a:pt x="0" y="4"/>
                    <a:pt x="0" y="9"/>
                  </a:cubicBezTo>
                  <a:lnTo>
                    <a:pt x="1" y="9"/>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1" name="Freeform 220"/>
            <p:cNvSpPr/>
            <p:nvPr/>
          </p:nvSpPr>
          <p:spPr bwMode="auto">
            <a:xfrm>
              <a:off x="5881688" y="2466975"/>
              <a:ext cx="287338" cy="207963"/>
            </a:xfrm>
            <a:custGeom>
              <a:avLst/>
              <a:gdLst>
                <a:gd name="T0" fmla="*/ 0 w 84"/>
                <a:gd name="T1" fmla="*/ 0 h 61"/>
                <a:gd name="T2" fmla="*/ 53 w 84"/>
                <a:gd name="T3" fmla="*/ 59 h 61"/>
                <a:gd name="T4" fmla="*/ 84 w 84"/>
                <a:gd name="T5" fmla="*/ 51 h 61"/>
                <a:gd name="T6" fmla="*/ 0 w 84"/>
                <a:gd name="T7" fmla="*/ 0 h 61"/>
              </a:gdLst>
              <a:ahLst/>
              <a:cxnLst>
                <a:cxn ang="0">
                  <a:pos x="T0" y="T1"/>
                </a:cxn>
                <a:cxn ang="0">
                  <a:pos x="T2" y="T3"/>
                </a:cxn>
                <a:cxn ang="0">
                  <a:pos x="T4" y="T5"/>
                </a:cxn>
                <a:cxn ang="0">
                  <a:pos x="T6" y="T7"/>
                </a:cxn>
              </a:cxnLst>
              <a:rect l="0" t="0" r="r" b="b"/>
              <a:pathLst>
                <a:path w="84" h="61">
                  <a:moveTo>
                    <a:pt x="0" y="0"/>
                  </a:moveTo>
                  <a:cubicBezTo>
                    <a:pt x="0" y="0"/>
                    <a:pt x="2" y="48"/>
                    <a:pt x="53" y="59"/>
                  </a:cubicBezTo>
                  <a:cubicBezTo>
                    <a:pt x="53" y="59"/>
                    <a:pt x="78" y="61"/>
                    <a:pt x="84" y="51"/>
                  </a:cubicBezTo>
                  <a:cubicBezTo>
                    <a:pt x="84" y="51"/>
                    <a:pt x="19" y="55"/>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2" name="Freeform 221"/>
            <p:cNvSpPr/>
            <p:nvPr/>
          </p:nvSpPr>
          <p:spPr bwMode="auto">
            <a:xfrm>
              <a:off x="6359526" y="2905125"/>
              <a:ext cx="142875" cy="180975"/>
            </a:xfrm>
            <a:custGeom>
              <a:avLst/>
              <a:gdLst>
                <a:gd name="T0" fmla="*/ 0 w 42"/>
                <a:gd name="T1" fmla="*/ 0 h 53"/>
                <a:gd name="T2" fmla="*/ 26 w 42"/>
                <a:gd name="T3" fmla="*/ 49 h 53"/>
                <a:gd name="T4" fmla="*/ 42 w 42"/>
                <a:gd name="T5" fmla="*/ 42 h 53"/>
                <a:gd name="T6" fmla="*/ 0 w 42"/>
                <a:gd name="T7" fmla="*/ 0 h 53"/>
              </a:gdLst>
              <a:ahLst/>
              <a:cxnLst>
                <a:cxn ang="0">
                  <a:pos x="T0" y="T1"/>
                </a:cxn>
                <a:cxn ang="0">
                  <a:pos x="T2" y="T3"/>
                </a:cxn>
                <a:cxn ang="0">
                  <a:pos x="T4" y="T5"/>
                </a:cxn>
                <a:cxn ang="0">
                  <a:pos x="T6" y="T7"/>
                </a:cxn>
              </a:cxnLst>
              <a:rect l="0" t="0" r="r" b="b"/>
              <a:pathLst>
                <a:path w="42" h="53">
                  <a:moveTo>
                    <a:pt x="0" y="0"/>
                  </a:moveTo>
                  <a:cubicBezTo>
                    <a:pt x="0" y="0"/>
                    <a:pt x="1" y="43"/>
                    <a:pt x="26" y="49"/>
                  </a:cubicBezTo>
                  <a:cubicBezTo>
                    <a:pt x="26" y="49"/>
                    <a:pt x="36" y="53"/>
                    <a:pt x="42" y="42"/>
                  </a:cubicBezTo>
                  <a:cubicBezTo>
                    <a:pt x="42" y="42"/>
                    <a:pt x="14" y="48"/>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3" name="Freeform 223"/>
            <p:cNvSpPr/>
            <p:nvPr/>
          </p:nvSpPr>
          <p:spPr bwMode="auto">
            <a:xfrm>
              <a:off x="7277101" y="1511300"/>
              <a:ext cx="100013" cy="139700"/>
            </a:xfrm>
            <a:custGeom>
              <a:avLst/>
              <a:gdLst>
                <a:gd name="T0" fmla="*/ 63 w 63"/>
                <a:gd name="T1" fmla="*/ 0 h 88"/>
                <a:gd name="T2" fmla="*/ 39 w 63"/>
                <a:gd name="T3" fmla="*/ 4 h 88"/>
                <a:gd name="T4" fmla="*/ 0 w 63"/>
                <a:gd name="T5" fmla="*/ 88 h 88"/>
                <a:gd name="T6" fmla="*/ 5 w 63"/>
                <a:gd name="T7" fmla="*/ 88 h 88"/>
                <a:gd name="T8" fmla="*/ 7 w 63"/>
                <a:gd name="T9" fmla="*/ 86 h 88"/>
                <a:gd name="T10" fmla="*/ 63 w 63"/>
                <a:gd name="T11" fmla="*/ 0 h 88"/>
              </a:gdLst>
              <a:ahLst/>
              <a:cxnLst>
                <a:cxn ang="0">
                  <a:pos x="T0" y="T1"/>
                </a:cxn>
                <a:cxn ang="0">
                  <a:pos x="T2" y="T3"/>
                </a:cxn>
                <a:cxn ang="0">
                  <a:pos x="T4" y="T5"/>
                </a:cxn>
                <a:cxn ang="0">
                  <a:pos x="T6" y="T7"/>
                </a:cxn>
                <a:cxn ang="0">
                  <a:pos x="T8" y="T9"/>
                </a:cxn>
                <a:cxn ang="0">
                  <a:pos x="T10" y="T11"/>
                </a:cxn>
              </a:cxnLst>
              <a:rect l="0" t="0" r="r" b="b"/>
              <a:pathLst>
                <a:path w="63" h="88">
                  <a:moveTo>
                    <a:pt x="63" y="0"/>
                  </a:moveTo>
                  <a:lnTo>
                    <a:pt x="39" y="4"/>
                  </a:lnTo>
                  <a:lnTo>
                    <a:pt x="0" y="88"/>
                  </a:lnTo>
                  <a:lnTo>
                    <a:pt x="5" y="88"/>
                  </a:lnTo>
                  <a:lnTo>
                    <a:pt x="7" y="86"/>
                  </a:lnTo>
                  <a:lnTo>
                    <a:pt x="63"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4" name="Freeform 224"/>
            <p:cNvSpPr/>
            <p:nvPr/>
          </p:nvSpPr>
          <p:spPr bwMode="auto">
            <a:xfrm>
              <a:off x="7277101" y="1511300"/>
              <a:ext cx="100013" cy="139700"/>
            </a:xfrm>
            <a:custGeom>
              <a:avLst/>
              <a:gdLst>
                <a:gd name="T0" fmla="*/ 63 w 63"/>
                <a:gd name="T1" fmla="*/ 0 h 88"/>
                <a:gd name="T2" fmla="*/ 39 w 63"/>
                <a:gd name="T3" fmla="*/ 4 h 88"/>
                <a:gd name="T4" fmla="*/ 0 w 63"/>
                <a:gd name="T5" fmla="*/ 88 h 88"/>
                <a:gd name="T6" fmla="*/ 5 w 63"/>
                <a:gd name="T7" fmla="*/ 88 h 88"/>
                <a:gd name="T8" fmla="*/ 7 w 63"/>
                <a:gd name="T9" fmla="*/ 86 h 88"/>
                <a:gd name="T10" fmla="*/ 63 w 63"/>
                <a:gd name="T11" fmla="*/ 0 h 88"/>
              </a:gdLst>
              <a:ahLst/>
              <a:cxnLst>
                <a:cxn ang="0">
                  <a:pos x="T0" y="T1"/>
                </a:cxn>
                <a:cxn ang="0">
                  <a:pos x="T2" y="T3"/>
                </a:cxn>
                <a:cxn ang="0">
                  <a:pos x="T4" y="T5"/>
                </a:cxn>
                <a:cxn ang="0">
                  <a:pos x="T6" y="T7"/>
                </a:cxn>
                <a:cxn ang="0">
                  <a:pos x="T8" y="T9"/>
                </a:cxn>
                <a:cxn ang="0">
                  <a:pos x="T10" y="T11"/>
                </a:cxn>
              </a:cxnLst>
              <a:rect l="0" t="0" r="r" b="b"/>
              <a:pathLst>
                <a:path w="63" h="88">
                  <a:moveTo>
                    <a:pt x="63" y="0"/>
                  </a:moveTo>
                  <a:lnTo>
                    <a:pt x="39" y="4"/>
                  </a:lnTo>
                  <a:lnTo>
                    <a:pt x="0" y="88"/>
                  </a:lnTo>
                  <a:lnTo>
                    <a:pt x="5" y="88"/>
                  </a:lnTo>
                  <a:lnTo>
                    <a:pt x="7" y="86"/>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5" name="Freeform 225"/>
            <p:cNvSpPr/>
            <p:nvPr/>
          </p:nvSpPr>
          <p:spPr bwMode="auto">
            <a:xfrm>
              <a:off x="7386638" y="1252538"/>
              <a:ext cx="160338" cy="152400"/>
            </a:xfrm>
            <a:custGeom>
              <a:avLst/>
              <a:gdLst>
                <a:gd name="T0" fmla="*/ 101 w 101"/>
                <a:gd name="T1" fmla="*/ 0 h 96"/>
                <a:gd name="T2" fmla="*/ 39 w 101"/>
                <a:gd name="T3" fmla="*/ 13 h 96"/>
                <a:gd name="T4" fmla="*/ 0 w 101"/>
                <a:gd name="T5" fmla="*/ 96 h 96"/>
                <a:gd name="T6" fmla="*/ 43 w 101"/>
                <a:gd name="T7" fmla="*/ 88 h 96"/>
                <a:gd name="T8" fmla="*/ 101 w 101"/>
                <a:gd name="T9" fmla="*/ 0 h 96"/>
              </a:gdLst>
              <a:ahLst/>
              <a:cxnLst>
                <a:cxn ang="0">
                  <a:pos x="T0" y="T1"/>
                </a:cxn>
                <a:cxn ang="0">
                  <a:pos x="T2" y="T3"/>
                </a:cxn>
                <a:cxn ang="0">
                  <a:pos x="T4" y="T5"/>
                </a:cxn>
                <a:cxn ang="0">
                  <a:pos x="T6" y="T7"/>
                </a:cxn>
                <a:cxn ang="0">
                  <a:pos x="T8" y="T9"/>
                </a:cxn>
              </a:cxnLst>
              <a:rect l="0" t="0" r="r" b="b"/>
              <a:pathLst>
                <a:path w="101" h="96">
                  <a:moveTo>
                    <a:pt x="101" y="0"/>
                  </a:moveTo>
                  <a:lnTo>
                    <a:pt x="39" y="13"/>
                  </a:lnTo>
                  <a:lnTo>
                    <a:pt x="0" y="96"/>
                  </a:lnTo>
                  <a:lnTo>
                    <a:pt x="43" y="88"/>
                  </a:lnTo>
                  <a:lnTo>
                    <a:pt x="101"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6" name="Freeform 226"/>
            <p:cNvSpPr/>
            <p:nvPr/>
          </p:nvSpPr>
          <p:spPr bwMode="auto">
            <a:xfrm>
              <a:off x="7386638" y="1252538"/>
              <a:ext cx="160338" cy="152400"/>
            </a:xfrm>
            <a:custGeom>
              <a:avLst/>
              <a:gdLst>
                <a:gd name="T0" fmla="*/ 101 w 101"/>
                <a:gd name="T1" fmla="*/ 0 h 96"/>
                <a:gd name="T2" fmla="*/ 39 w 101"/>
                <a:gd name="T3" fmla="*/ 13 h 96"/>
                <a:gd name="T4" fmla="*/ 0 w 101"/>
                <a:gd name="T5" fmla="*/ 96 h 96"/>
                <a:gd name="T6" fmla="*/ 43 w 101"/>
                <a:gd name="T7" fmla="*/ 88 h 96"/>
                <a:gd name="T8" fmla="*/ 101 w 101"/>
                <a:gd name="T9" fmla="*/ 0 h 96"/>
              </a:gdLst>
              <a:ahLst/>
              <a:cxnLst>
                <a:cxn ang="0">
                  <a:pos x="T0" y="T1"/>
                </a:cxn>
                <a:cxn ang="0">
                  <a:pos x="T2" y="T3"/>
                </a:cxn>
                <a:cxn ang="0">
                  <a:pos x="T4" y="T5"/>
                </a:cxn>
                <a:cxn ang="0">
                  <a:pos x="T6" y="T7"/>
                </a:cxn>
                <a:cxn ang="0">
                  <a:pos x="T8" y="T9"/>
                </a:cxn>
              </a:cxnLst>
              <a:rect l="0" t="0" r="r" b="b"/>
              <a:pathLst>
                <a:path w="101" h="96">
                  <a:moveTo>
                    <a:pt x="101" y="0"/>
                  </a:moveTo>
                  <a:lnTo>
                    <a:pt x="39" y="13"/>
                  </a:lnTo>
                  <a:lnTo>
                    <a:pt x="0" y="96"/>
                  </a:lnTo>
                  <a:lnTo>
                    <a:pt x="43" y="88"/>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7" name="Freeform 227"/>
            <p:cNvSpPr/>
            <p:nvPr/>
          </p:nvSpPr>
          <p:spPr bwMode="auto">
            <a:xfrm>
              <a:off x="7267576" y="1651000"/>
              <a:ext cx="17463" cy="26988"/>
            </a:xfrm>
            <a:custGeom>
              <a:avLst/>
              <a:gdLst>
                <a:gd name="T0" fmla="*/ 11 w 11"/>
                <a:gd name="T1" fmla="*/ 0 h 17"/>
                <a:gd name="T2" fmla="*/ 6 w 11"/>
                <a:gd name="T3" fmla="*/ 0 h 17"/>
                <a:gd name="T4" fmla="*/ 0 w 11"/>
                <a:gd name="T5" fmla="*/ 17 h 17"/>
                <a:gd name="T6" fmla="*/ 11 w 11"/>
                <a:gd name="T7" fmla="*/ 0 h 17"/>
              </a:gdLst>
              <a:ahLst/>
              <a:cxnLst>
                <a:cxn ang="0">
                  <a:pos x="T0" y="T1"/>
                </a:cxn>
                <a:cxn ang="0">
                  <a:pos x="T2" y="T3"/>
                </a:cxn>
                <a:cxn ang="0">
                  <a:pos x="T4" y="T5"/>
                </a:cxn>
                <a:cxn ang="0">
                  <a:pos x="T6" y="T7"/>
                </a:cxn>
              </a:cxnLst>
              <a:rect l="0" t="0" r="r" b="b"/>
              <a:pathLst>
                <a:path w="11" h="17">
                  <a:moveTo>
                    <a:pt x="11" y="0"/>
                  </a:moveTo>
                  <a:lnTo>
                    <a:pt x="6" y="0"/>
                  </a:lnTo>
                  <a:lnTo>
                    <a:pt x="0" y="17"/>
                  </a:lnTo>
                  <a:lnTo>
                    <a:pt x="11" y="0"/>
                  </a:lnTo>
                  <a:close/>
                </a:path>
              </a:pathLst>
            </a:custGeom>
            <a:solidFill>
              <a:srgbClr val="D6AA75"/>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8" name="Freeform 228"/>
            <p:cNvSpPr/>
            <p:nvPr/>
          </p:nvSpPr>
          <p:spPr bwMode="auto">
            <a:xfrm>
              <a:off x="7267576" y="1651000"/>
              <a:ext cx="17463" cy="26988"/>
            </a:xfrm>
            <a:custGeom>
              <a:avLst/>
              <a:gdLst>
                <a:gd name="T0" fmla="*/ 11 w 11"/>
                <a:gd name="T1" fmla="*/ 0 h 17"/>
                <a:gd name="T2" fmla="*/ 6 w 11"/>
                <a:gd name="T3" fmla="*/ 0 h 17"/>
                <a:gd name="T4" fmla="*/ 0 w 11"/>
                <a:gd name="T5" fmla="*/ 17 h 17"/>
                <a:gd name="T6" fmla="*/ 11 w 11"/>
                <a:gd name="T7" fmla="*/ 0 h 17"/>
              </a:gdLst>
              <a:ahLst/>
              <a:cxnLst>
                <a:cxn ang="0">
                  <a:pos x="T0" y="T1"/>
                </a:cxn>
                <a:cxn ang="0">
                  <a:pos x="T2" y="T3"/>
                </a:cxn>
                <a:cxn ang="0">
                  <a:pos x="T4" y="T5"/>
                </a:cxn>
                <a:cxn ang="0">
                  <a:pos x="T6" y="T7"/>
                </a:cxn>
              </a:cxnLst>
              <a:rect l="0" t="0" r="r" b="b"/>
              <a:pathLst>
                <a:path w="11" h="17">
                  <a:moveTo>
                    <a:pt x="11" y="0"/>
                  </a:moveTo>
                  <a:lnTo>
                    <a:pt x="6" y="0"/>
                  </a:lnTo>
                  <a:lnTo>
                    <a:pt x="0" y="1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9" name="Freeform 229"/>
            <p:cNvSpPr/>
            <p:nvPr/>
          </p:nvSpPr>
          <p:spPr bwMode="auto">
            <a:xfrm>
              <a:off x="7339013" y="1392238"/>
              <a:ext cx="115888" cy="125413"/>
            </a:xfrm>
            <a:custGeom>
              <a:avLst/>
              <a:gdLst>
                <a:gd name="T0" fmla="*/ 73 w 73"/>
                <a:gd name="T1" fmla="*/ 0 h 79"/>
                <a:gd name="T2" fmla="*/ 30 w 73"/>
                <a:gd name="T3" fmla="*/ 8 h 79"/>
                <a:gd name="T4" fmla="*/ 0 w 73"/>
                <a:gd name="T5" fmla="*/ 79 h 79"/>
                <a:gd name="T6" fmla="*/ 24 w 73"/>
                <a:gd name="T7" fmla="*/ 75 h 79"/>
                <a:gd name="T8" fmla="*/ 64 w 73"/>
                <a:gd name="T9" fmla="*/ 15 h 79"/>
                <a:gd name="T10" fmla="*/ 73 w 73"/>
                <a:gd name="T11" fmla="*/ 0 h 79"/>
              </a:gdLst>
              <a:ahLst/>
              <a:cxnLst>
                <a:cxn ang="0">
                  <a:pos x="T0" y="T1"/>
                </a:cxn>
                <a:cxn ang="0">
                  <a:pos x="T2" y="T3"/>
                </a:cxn>
                <a:cxn ang="0">
                  <a:pos x="T4" y="T5"/>
                </a:cxn>
                <a:cxn ang="0">
                  <a:pos x="T6" y="T7"/>
                </a:cxn>
                <a:cxn ang="0">
                  <a:pos x="T8" y="T9"/>
                </a:cxn>
                <a:cxn ang="0">
                  <a:pos x="T10" y="T11"/>
                </a:cxn>
              </a:cxnLst>
              <a:rect l="0" t="0" r="r" b="b"/>
              <a:pathLst>
                <a:path w="73" h="79">
                  <a:moveTo>
                    <a:pt x="73" y="0"/>
                  </a:moveTo>
                  <a:lnTo>
                    <a:pt x="30" y="8"/>
                  </a:lnTo>
                  <a:lnTo>
                    <a:pt x="0" y="79"/>
                  </a:lnTo>
                  <a:lnTo>
                    <a:pt x="24" y="75"/>
                  </a:lnTo>
                  <a:lnTo>
                    <a:pt x="64" y="15"/>
                  </a:lnTo>
                  <a:lnTo>
                    <a:pt x="73"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0" name="Freeform 230"/>
            <p:cNvSpPr/>
            <p:nvPr/>
          </p:nvSpPr>
          <p:spPr bwMode="auto">
            <a:xfrm>
              <a:off x="7339013" y="1392238"/>
              <a:ext cx="115888" cy="125413"/>
            </a:xfrm>
            <a:custGeom>
              <a:avLst/>
              <a:gdLst>
                <a:gd name="T0" fmla="*/ 73 w 73"/>
                <a:gd name="T1" fmla="*/ 0 h 79"/>
                <a:gd name="T2" fmla="*/ 30 w 73"/>
                <a:gd name="T3" fmla="*/ 8 h 79"/>
                <a:gd name="T4" fmla="*/ 0 w 73"/>
                <a:gd name="T5" fmla="*/ 79 h 79"/>
                <a:gd name="T6" fmla="*/ 24 w 73"/>
                <a:gd name="T7" fmla="*/ 75 h 79"/>
                <a:gd name="T8" fmla="*/ 64 w 73"/>
                <a:gd name="T9" fmla="*/ 15 h 79"/>
                <a:gd name="T10" fmla="*/ 73 w 73"/>
                <a:gd name="T11" fmla="*/ 0 h 79"/>
              </a:gdLst>
              <a:ahLst/>
              <a:cxnLst>
                <a:cxn ang="0">
                  <a:pos x="T0" y="T1"/>
                </a:cxn>
                <a:cxn ang="0">
                  <a:pos x="T2" y="T3"/>
                </a:cxn>
                <a:cxn ang="0">
                  <a:pos x="T4" y="T5"/>
                </a:cxn>
                <a:cxn ang="0">
                  <a:pos x="T6" y="T7"/>
                </a:cxn>
                <a:cxn ang="0">
                  <a:pos x="T8" y="T9"/>
                </a:cxn>
                <a:cxn ang="0">
                  <a:pos x="T10" y="T11"/>
                </a:cxn>
              </a:cxnLst>
              <a:rect l="0" t="0" r="r" b="b"/>
              <a:pathLst>
                <a:path w="73" h="79">
                  <a:moveTo>
                    <a:pt x="73" y="0"/>
                  </a:moveTo>
                  <a:lnTo>
                    <a:pt x="30" y="8"/>
                  </a:lnTo>
                  <a:lnTo>
                    <a:pt x="0" y="79"/>
                  </a:lnTo>
                  <a:lnTo>
                    <a:pt x="24" y="75"/>
                  </a:lnTo>
                  <a:lnTo>
                    <a:pt x="64" y="15"/>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1" name="Freeform 231"/>
            <p:cNvSpPr/>
            <p:nvPr/>
          </p:nvSpPr>
          <p:spPr bwMode="auto">
            <a:xfrm>
              <a:off x="7496176" y="993775"/>
              <a:ext cx="220663" cy="166688"/>
            </a:xfrm>
            <a:custGeom>
              <a:avLst/>
              <a:gdLst>
                <a:gd name="T0" fmla="*/ 139 w 139"/>
                <a:gd name="T1" fmla="*/ 0 h 105"/>
                <a:gd name="T2" fmla="*/ 126 w 139"/>
                <a:gd name="T3" fmla="*/ 2 h 105"/>
                <a:gd name="T4" fmla="*/ 38 w 139"/>
                <a:gd name="T5" fmla="*/ 22 h 105"/>
                <a:gd name="T6" fmla="*/ 0 w 139"/>
                <a:gd name="T7" fmla="*/ 105 h 105"/>
                <a:gd name="T8" fmla="*/ 81 w 139"/>
                <a:gd name="T9" fmla="*/ 88 h 105"/>
                <a:gd name="T10" fmla="*/ 98 w 139"/>
                <a:gd name="T11" fmla="*/ 65 h 105"/>
                <a:gd name="T12" fmla="*/ 139 w 13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39" h="105">
                  <a:moveTo>
                    <a:pt x="139" y="0"/>
                  </a:moveTo>
                  <a:lnTo>
                    <a:pt x="126" y="2"/>
                  </a:lnTo>
                  <a:lnTo>
                    <a:pt x="38" y="22"/>
                  </a:lnTo>
                  <a:lnTo>
                    <a:pt x="0" y="105"/>
                  </a:lnTo>
                  <a:lnTo>
                    <a:pt x="81" y="88"/>
                  </a:lnTo>
                  <a:lnTo>
                    <a:pt x="98" y="65"/>
                  </a:lnTo>
                  <a:lnTo>
                    <a:pt x="139"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2" name="Freeform 232"/>
            <p:cNvSpPr/>
            <p:nvPr/>
          </p:nvSpPr>
          <p:spPr bwMode="auto">
            <a:xfrm>
              <a:off x="7496176" y="993775"/>
              <a:ext cx="220663" cy="166688"/>
            </a:xfrm>
            <a:custGeom>
              <a:avLst/>
              <a:gdLst>
                <a:gd name="T0" fmla="*/ 139 w 139"/>
                <a:gd name="T1" fmla="*/ 0 h 105"/>
                <a:gd name="T2" fmla="*/ 126 w 139"/>
                <a:gd name="T3" fmla="*/ 2 h 105"/>
                <a:gd name="T4" fmla="*/ 38 w 139"/>
                <a:gd name="T5" fmla="*/ 22 h 105"/>
                <a:gd name="T6" fmla="*/ 0 w 139"/>
                <a:gd name="T7" fmla="*/ 105 h 105"/>
                <a:gd name="T8" fmla="*/ 81 w 139"/>
                <a:gd name="T9" fmla="*/ 88 h 105"/>
                <a:gd name="T10" fmla="*/ 98 w 139"/>
                <a:gd name="T11" fmla="*/ 65 h 105"/>
                <a:gd name="T12" fmla="*/ 139 w 13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39" h="105">
                  <a:moveTo>
                    <a:pt x="139" y="0"/>
                  </a:moveTo>
                  <a:lnTo>
                    <a:pt x="126" y="2"/>
                  </a:lnTo>
                  <a:lnTo>
                    <a:pt x="38" y="22"/>
                  </a:lnTo>
                  <a:lnTo>
                    <a:pt x="0" y="105"/>
                  </a:lnTo>
                  <a:lnTo>
                    <a:pt x="81" y="88"/>
                  </a:lnTo>
                  <a:lnTo>
                    <a:pt x="98" y="65"/>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3" name="Freeform 233"/>
            <p:cNvSpPr/>
            <p:nvPr/>
          </p:nvSpPr>
          <p:spPr bwMode="auto">
            <a:xfrm>
              <a:off x="7556501" y="877888"/>
              <a:ext cx="234950" cy="150813"/>
            </a:xfrm>
            <a:custGeom>
              <a:avLst/>
              <a:gdLst>
                <a:gd name="T0" fmla="*/ 146 w 148"/>
                <a:gd name="T1" fmla="*/ 0 h 95"/>
                <a:gd name="T2" fmla="*/ 30 w 148"/>
                <a:gd name="T3" fmla="*/ 24 h 95"/>
                <a:gd name="T4" fmla="*/ 0 w 148"/>
                <a:gd name="T5" fmla="*/ 95 h 95"/>
                <a:gd name="T6" fmla="*/ 88 w 148"/>
                <a:gd name="T7" fmla="*/ 75 h 95"/>
                <a:gd name="T8" fmla="*/ 101 w 148"/>
                <a:gd name="T9" fmla="*/ 73 h 95"/>
                <a:gd name="T10" fmla="*/ 148 w 148"/>
                <a:gd name="T11" fmla="*/ 0 h 95"/>
                <a:gd name="T12" fmla="*/ 146 w 14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48" h="95">
                  <a:moveTo>
                    <a:pt x="146" y="0"/>
                  </a:moveTo>
                  <a:lnTo>
                    <a:pt x="30" y="24"/>
                  </a:lnTo>
                  <a:lnTo>
                    <a:pt x="0" y="95"/>
                  </a:lnTo>
                  <a:lnTo>
                    <a:pt x="88" y="75"/>
                  </a:lnTo>
                  <a:lnTo>
                    <a:pt x="101" y="73"/>
                  </a:lnTo>
                  <a:lnTo>
                    <a:pt x="148" y="0"/>
                  </a:lnTo>
                  <a:lnTo>
                    <a:pt x="146"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4" name="Freeform 234"/>
            <p:cNvSpPr/>
            <p:nvPr/>
          </p:nvSpPr>
          <p:spPr bwMode="auto">
            <a:xfrm>
              <a:off x="7556501" y="877888"/>
              <a:ext cx="234950" cy="150813"/>
            </a:xfrm>
            <a:custGeom>
              <a:avLst/>
              <a:gdLst>
                <a:gd name="T0" fmla="*/ 146 w 148"/>
                <a:gd name="T1" fmla="*/ 0 h 95"/>
                <a:gd name="T2" fmla="*/ 30 w 148"/>
                <a:gd name="T3" fmla="*/ 24 h 95"/>
                <a:gd name="T4" fmla="*/ 0 w 148"/>
                <a:gd name="T5" fmla="*/ 95 h 95"/>
                <a:gd name="T6" fmla="*/ 88 w 148"/>
                <a:gd name="T7" fmla="*/ 75 h 95"/>
                <a:gd name="T8" fmla="*/ 101 w 148"/>
                <a:gd name="T9" fmla="*/ 73 h 95"/>
                <a:gd name="T10" fmla="*/ 148 w 148"/>
                <a:gd name="T11" fmla="*/ 0 h 95"/>
                <a:gd name="T12" fmla="*/ 146 w 14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48" h="95">
                  <a:moveTo>
                    <a:pt x="146" y="0"/>
                  </a:moveTo>
                  <a:lnTo>
                    <a:pt x="30" y="24"/>
                  </a:lnTo>
                  <a:lnTo>
                    <a:pt x="0" y="95"/>
                  </a:lnTo>
                  <a:lnTo>
                    <a:pt x="88" y="75"/>
                  </a:lnTo>
                  <a:lnTo>
                    <a:pt x="101" y="73"/>
                  </a:lnTo>
                  <a:lnTo>
                    <a:pt x="148" y="0"/>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5" name="Freeform 235"/>
            <p:cNvSpPr/>
            <p:nvPr/>
          </p:nvSpPr>
          <p:spPr bwMode="auto">
            <a:xfrm>
              <a:off x="7604126" y="793750"/>
              <a:ext cx="184150" cy="122238"/>
            </a:xfrm>
            <a:custGeom>
              <a:avLst/>
              <a:gdLst>
                <a:gd name="T0" fmla="*/ 35 w 116"/>
                <a:gd name="T1" fmla="*/ 0 h 77"/>
                <a:gd name="T2" fmla="*/ 35 w 116"/>
                <a:gd name="T3" fmla="*/ 0 h 77"/>
                <a:gd name="T4" fmla="*/ 0 w 116"/>
                <a:gd name="T5" fmla="*/ 77 h 77"/>
                <a:gd name="T6" fmla="*/ 116 w 116"/>
                <a:gd name="T7" fmla="*/ 53 h 77"/>
                <a:gd name="T8" fmla="*/ 35 w 116"/>
                <a:gd name="T9" fmla="*/ 0 h 77"/>
              </a:gdLst>
              <a:ahLst/>
              <a:cxnLst>
                <a:cxn ang="0">
                  <a:pos x="T0" y="T1"/>
                </a:cxn>
                <a:cxn ang="0">
                  <a:pos x="T2" y="T3"/>
                </a:cxn>
                <a:cxn ang="0">
                  <a:pos x="T4" y="T5"/>
                </a:cxn>
                <a:cxn ang="0">
                  <a:pos x="T6" y="T7"/>
                </a:cxn>
                <a:cxn ang="0">
                  <a:pos x="T8" y="T9"/>
                </a:cxn>
              </a:cxnLst>
              <a:rect l="0" t="0" r="r" b="b"/>
              <a:pathLst>
                <a:path w="116" h="77">
                  <a:moveTo>
                    <a:pt x="35" y="0"/>
                  </a:moveTo>
                  <a:lnTo>
                    <a:pt x="35" y="0"/>
                  </a:lnTo>
                  <a:lnTo>
                    <a:pt x="0" y="77"/>
                  </a:lnTo>
                  <a:lnTo>
                    <a:pt x="116" y="53"/>
                  </a:lnTo>
                  <a:lnTo>
                    <a:pt x="35"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6" name="Freeform 236"/>
            <p:cNvSpPr/>
            <p:nvPr/>
          </p:nvSpPr>
          <p:spPr bwMode="auto">
            <a:xfrm>
              <a:off x="7604126" y="793750"/>
              <a:ext cx="184150" cy="122238"/>
            </a:xfrm>
            <a:custGeom>
              <a:avLst/>
              <a:gdLst>
                <a:gd name="T0" fmla="*/ 35 w 116"/>
                <a:gd name="T1" fmla="*/ 0 h 77"/>
                <a:gd name="T2" fmla="*/ 35 w 116"/>
                <a:gd name="T3" fmla="*/ 0 h 77"/>
                <a:gd name="T4" fmla="*/ 0 w 116"/>
                <a:gd name="T5" fmla="*/ 77 h 77"/>
                <a:gd name="T6" fmla="*/ 116 w 116"/>
                <a:gd name="T7" fmla="*/ 53 h 77"/>
                <a:gd name="T8" fmla="*/ 35 w 116"/>
                <a:gd name="T9" fmla="*/ 0 h 77"/>
              </a:gdLst>
              <a:ahLst/>
              <a:cxnLst>
                <a:cxn ang="0">
                  <a:pos x="T0" y="T1"/>
                </a:cxn>
                <a:cxn ang="0">
                  <a:pos x="T2" y="T3"/>
                </a:cxn>
                <a:cxn ang="0">
                  <a:pos x="T4" y="T5"/>
                </a:cxn>
                <a:cxn ang="0">
                  <a:pos x="T6" y="T7"/>
                </a:cxn>
                <a:cxn ang="0">
                  <a:pos x="T8" y="T9"/>
                </a:cxn>
              </a:cxnLst>
              <a:rect l="0" t="0" r="r" b="b"/>
              <a:pathLst>
                <a:path w="116" h="77">
                  <a:moveTo>
                    <a:pt x="35" y="0"/>
                  </a:moveTo>
                  <a:lnTo>
                    <a:pt x="35" y="0"/>
                  </a:lnTo>
                  <a:lnTo>
                    <a:pt x="0" y="77"/>
                  </a:lnTo>
                  <a:lnTo>
                    <a:pt x="116" y="53"/>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7" name="Freeform 237"/>
            <p:cNvSpPr/>
            <p:nvPr/>
          </p:nvSpPr>
          <p:spPr bwMode="auto">
            <a:xfrm>
              <a:off x="7448551" y="1133475"/>
              <a:ext cx="176213" cy="139700"/>
            </a:xfrm>
            <a:custGeom>
              <a:avLst/>
              <a:gdLst>
                <a:gd name="T0" fmla="*/ 111 w 111"/>
                <a:gd name="T1" fmla="*/ 0 h 88"/>
                <a:gd name="T2" fmla="*/ 30 w 111"/>
                <a:gd name="T3" fmla="*/ 17 h 88"/>
                <a:gd name="T4" fmla="*/ 0 w 111"/>
                <a:gd name="T5" fmla="*/ 88 h 88"/>
                <a:gd name="T6" fmla="*/ 62 w 111"/>
                <a:gd name="T7" fmla="*/ 75 h 88"/>
                <a:gd name="T8" fmla="*/ 111 w 111"/>
                <a:gd name="T9" fmla="*/ 0 h 88"/>
              </a:gdLst>
              <a:ahLst/>
              <a:cxnLst>
                <a:cxn ang="0">
                  <a:pos x="T0" y="T1"/>
                </a:cxn>
                <a:cxn ang="0">
                  <a:pos x="T2" y="T3"/>
                </a:cxn>
                <a:cxn ang="0">
                  <a:pos x="T4" y="T5"/>
                </a:cxn>
                <a:cxn ang="0">
                  <a:pos x="T6" y="T7"/>
                </a:cxn>
                <a:cxn ang="0">
                  <a:pos x="T8" y="T9"/>
                </a:cxn>
              </a:cxnLst>
              <a:rect l="0" t="0" r="r" b="b"/>
              <a:pathLst>
                <a:path w="111" h="88">
                  <a:moveTo>
                    <a:pt x="111" y="0"/>
                  </a:moveTo>
                  <a:lnTo>
                    <a:pt x="30" y="17"/>
                  </a:lnTo>
                  <a:lnTo>
                    <a:pt x="0" y="88"/>
                  </a:lnTo>
                  <a:lnTo>
                    <a:pt x="62" y="75"/>
                  </a:lnTo>
                  <a:lnTo>
                    <a:pt x="111"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8" name="Freeform 238"/>
            <p:cNvSpPr/>
            <p:nvPr/>
          </p:nvSpPr>
          <p:spPr bwMode="auto">
            <a:xfrm>
              <a:off x="7448551" y="1133475"/>
              <a:ext cx="176213" cy="139700"/>
            </a:xfrm>
            <a:custGeom>
              <a:avLst/>
              <a:gdLst>
                <a:gd name="T0" fmla="*/ 111 w 111"/>
                <a:gd name="T1" fmla="*/ 0 h 88"/>
                <a:gd name="T2" fmla="*/ 30 w 111"/>
                <a:gd name="T3" fmla="*/ 17 h 88"/>
                <a:gd name="T4" fmla="*/ 0 w 111"/>
                <a:gd name="T5" fmla="*/ 88 h 88"/>
                <a:gd name="T6" fmla="*/ 62 w 111"/>
                <a:gd name="T7" fmla="*/ 75 h 88"/>
                <a:gd name="T8" fmla="*/ 111 w 111"/>
                <a:gd name="T9" fmla="*/ 0 h 88"/>
              </a:gdLst>
              <a:ahLst/>
              <a:cxnLst>
                <a:cxn ang="0">
                  <a:pos x="T0" y="T1"/>
                </a:cxn>
                <a:cxn ang="0">
                  <a:pos x="T2" y="T3"/>
                </a:cxn>
                <a:cxn ang="0">
                  <a:pos x="T4" y="T5"/>
                </a:cxn>
                <a:cxn ang="0">
                  <a:pos x="T6" y="T7"/>
                </a:cxn>
                <a:cxn ang="0">
                  <a:pos x="T8" y="T9"/>
                </a:cxn>
              </a:cxnLst>
              <a:rect l="0" t="0" r="r" b="b"/>
              <a:pathLst>
                <a:path w="111" h="88">
                  <a:moveTo>
                    <a:pt x="111" y="0"/>
                  </a:moveTo>
                  <a:lnTo>
                    <a:pt x="30" y="17"/>
                  </a:lnTo>
                  <a:lnTo>
                    <a:pt x="0" y="88"/>
                  </a:lnTo>
                  <a:lnTo>
                    <a:pt x="62" y="75"/>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grpSp>
      <p:sp>
        <p:nvSpPr>
          <p:cNvPr id="2" name="Title 1"/>
          <p:cNvSpPr>
            <a:spLocks noGrp="1"/>
          </p:cNvSpPr>
          <p:nvPr>
            <p:ph type="ctrTitle"/>
          </p:nvPr>
        </p:nvSpPr>
        <p:spPr>
          <a:xfrm>
            <a:off x="567010" y="2694657"/>
            <a:ext cx="6426112" cy="941925"/>
          </a:xfrm>
        </p:spPr>
        <p:txBody>
          <a:bodyPr anchor="b">
            <a:normAutofit/>
          </a:bodyPr>
          <a:lstStyle>
            <a:lvl1pPr algn="ctr">
              <a:defRPr sz="2745"/>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945016" y="3700579"/>
            <a:ext cx="5670100" cy="741722"/>
          </a:xfrm>
        </p:spPr>
        <p:txBody>
          <a:bodyPr>
            <a:normAutofit/>
          </a:bodyPr>
          <a:lstStyle>
            <a:lvl1pPr marL="0" indent="0" algn="ctr">
              <a:buNone/>
              <a:defRPr sz="2060"/>
            </a:lvl1pPr>
            <a:lvl2pPr marL="300990" indent="0" algn="ctr">
              <a:buNone/>
              <a:defRPr sz="1315"/>
            </a:lvl2pPr>
            <a:lvl3pPr marL="601345" indent="0" algn="ctr">
              <a:buNone/>
              <a:defRPr sz="1185"/>
            </a:lvl3pPr>
            <a:lvl4pPr marL="902335" indent="0" algn="ctr">
              <a:buNone/>
              <a:defRPr sz="1055"/>
            </a:lvl4pPr>
            <a:lvl5pPr marL="1202055" indent="0" algn="ctr">
              <a:buNone/>
              <a:defRPr sz="1055"/>
            </a:lvl5pPr>
            <a:lvl6pPr marL="1503045" indent="0" algn="ctr">
              <a:buNone/>
              <a:defRPr sz="1055"/>
            </a:lvl6pPr>
            <a:lvl7pPr marL="1804035" indent="0" algn="ctr">
              <a:buNone/>
              <a:defRPr sz="1055"/>
            </a:lvl7pPr>
            <a:lvl8pPr marL="2104390" indent="0" algn="ctr">
              <a:buNone/>
              <a:defRPr sz="1055"/>
            </a:lvl8pPr>
            <a:lvl9pPr marL="2405380" indent="0" algn="ctr">
              <a:buNone/>
              <a:defRPr sz="1055"/>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fld>
            <a:endParaRPr lang="zh-CN" altLang="en-US"/>
          </a:p>
        </p:txBody>
      </p:sp>
      <p:cxnSp>
        <p:nvCxnSpPr>
          <p:cNvPr id="241" name="直接连接符 240"/>
          <p:cNvCxnSpPr/>
          <p:nvPr/>
        </p:nvCxnSpPr>
        <p:spPr>
          <a:xfrm>
            <a:off x="482234" y="3678646"/>
            <a:ext cx="655813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906490-237C-474C-BA2E-D98840BC1F8F}" type="slidenum">
              <a:rPr lang="zh-CN" altLang="en-US" smtClean="0"/>
            </a:fld>
            <a:endParaRPr lang="zh-CN" altLang="en-US"/>
          </a:p>
        </p:txBody>
      </p:sp>
      <p:sp>
        <p:nvSpPr>
          <p:cNvPr id="7" name="内容占位符 6"/>
          <p:cNvSpPr>
            <a:spLocks noGrp="1"/>
          </p:cNvSpPr>
          <p:nvPr>
            <p:ph sz="quarter" idx="13"/>
          </p:nvPr>
        </p:nvSpPr>
        <p:spPr>
          <a:xfrm>
            <a:off x="520131" y="566865"/>
            <a:ext cx="6520615" cy="9058614"/>
          </a:xfrm>
        </p:spPr>
        <p:txBody>
          <a:bodyPr/>
          <a:lstStyle>
            <a:lvl1pPr>
              <a:defRPr sz="2745"/>
            </a:lvl1pPr>
            <a:lvl2pPr>
              <a:defRPr sz="2290"/>
            </a:lvl2pPr>
            <a:lvl3pPr>
              <a:defRPr sz="2060"/>
            </a:lvl3pPr>
            <a:lvl4pPr>
              <a:defRPr sz="2060"/>
            </a:lvl4pPr>
            <a:lvl5pPr>
              <a:defRPr sz="206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任意多边形 6"/>
          <p:cNvSpPr/>
          <p:nvPr/>
        </p:nvSpPr>
        <p:spPr>
          <a:xfrm rot="1865665">
            <a:off x="3654028" y="6737971"/>
            <a:ext cx="5250397" cy="3231635"/>
          </a:xfrm>
          <a:custGeom>
            <a:avLst/>
            <a:gdLst>
              <a:gd name="connsiteX0" fmla="*/ 55742 w 4333392"/>
              <a:gd name="connsiteY0" fmla="*/ 0 h 3803165"/>
              <a:gd name="connsiteX1" fmla="*/ 2131601 w 4333392"/>
              <a:gd name="connsiteY1" fmla="*/ 0 h 3803165"/>
              <a:gd name="connsiteX2" fmla="*/ 4333392 w 4333392"/>
              <a:gd name="connsiteY2" fmla="*/ 3650755 h 3803165"/>
              <a:gd name="connsiteX3" fmla="*/ 1167229 w 4333392"/>
              <a:gd name="connsiteY3" fmla="*/ 3803165 h 3803165"/>
              <a:gd name="connsiteX4" fmla="*/ 0 w 4333392"/>
              <a:gd name="connsiteY4" fmla="*/ 1104026 h 3803165"/>
              <a:gd name="connsiteX0-1" fmla="*/ 55742 w 4333392"/>
              <a:gd name="connsiteY0-2" fmla="*/ 179675 h 3982840"/>
              <a:gd name="connsiteX1-3" fmla="*/ 2382426 w 4333392"/>
              <a:gd name="connsiteY1-4" fmla="*/ 0 h 3982840"/>
              <a:gd name="connsiteX2-5" fmla="*/ 4333392 w 4333392"/>
              <a:gd name="connsiteY2-6" fmla="*/ 3830430 h 3982840"/>
              <a:gd name="connsiteX3-7" fmla="*/ 1167229 w 4333392"/>
              <a:gd name="connsiteY3-8" fmla="*/ 3982840 h 3982840"/>
              <a:gd name="connsiteX4-9" fmla="*/ 0 w 4333392"/>
              <a:gd name="connsiteY4-10" fmla="*/ 1283701 h 3982840"/>
              <a:gd name="connsiteX5" fmla="*/ 55742 w 4333392"/>
              <a:gd name="connsiteY5" fmla="*/ 179675 h 398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4333392" h="3982840">
                <a:moveTo>
                  <a:pt x="55742" y="179675"/>
                </a:moveTo>
                <a:lnTo>
                  <a:pt x="2382426" y="0"/>
                </a:lnTo>
                <a:lnTo>
                  <a:pt x="4333392" y="3830430"/>
                </a:lnTo>
                <a:lnTo>
                  <a:pt x="1167229" y="3982840"/>
                </a:lnTo>
                <a:lnTo>
                  <a:pt x="0" y="1283701"/>
                </a:lnTo>
                <a:lnTo>
                  <a:pt x="55742" y="179675"/>
                </a:lnTo>
                <a:close/>
              </a:path>
            </a:pathLst>
          </a:custGeom>
          <a:gradFill flip="none" rotWithShape="1">
            <a:gsLst>
              <a:gs pos="0">
                <a:schemeClr val="accent1">
                  <a:lumMod val="20000"/>
                  <a:lumOff val="80000"/>
                  <a:alpha val="30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grpSp>
        <p:nvGrpSpPr>
          <p:cNvPr id="8" name="组合 7"/>
          <p:cNvGrpSpPr/>
          <p:nvPr/>
        </p:nvGrpSpPr>
        <p:grpSpPr>
          <a:xfrm>
            <a:off x="2341830" y="5428734"/>
            <a:ext cx="3069809" cy="4786765"/>
            <a:chOff x="5827713" y="793750"/>
            <a:chExt cx="1963738" cy="3849688"/>
          </a:xfrm>
        </p:grpSpPr>
        <p:sp>
          <p:nvSpPr>
            <p:cNvPr id="9" name="Freeform 6"/>
            <p:cNvSpPr/>
            <p:nvPr/>
          </p:nvSpPr>
          <p:spPr bwMode="auto">
            <a:xfrm>
              <a:off x="6665913" y="4583113"/>
              <a:ext cx="39688" cy="57150"/>
            </a:xfrm>
            <a:custGeom>
              <a:avLst/>
              <a:gdLst>
                <a:gd name="T0" fmla="*/ 25 w 25"/>
                <a:gd name="T1" fmla="*/ 2 h 36"/>
                <a:gd name="T2" fmla="*/ 12 w 25"/>
                <a:gd name="T3" fmla="*/ 12 h 36"/>
                <a:gd name="T4" fmla="*/ 0 w 25"/>
                <a:gd name="T5" fmla="*/ 0 h 36"/>
                <a:gd name="T6" fmla="*/ 12 w 25"/>
                <a:gd name="T7" fmla="*/ 36 h 36"/>
                <a:gd name="T8" fmla="*/ 25 w 25"/>
                <a:gd name="T9" fmla="*/ 2 h 36"/>
              </a:gdLst>
              <a:ahLst/>
              <a:cxnLst>
                <a:cxn ang="0">
                  <a:pos x="T0" y="T1"/>
                </a:cxn>
                <a:cxn ang="0">
                  <a:pos x="T2" y="T3"/>
                </a:cxn>
                <a:cxn ang="0">
                  <a:pos x="T4" y="T5"/>
                </a:cxn>
                <a:cxn ang="0">
                  <a:pos x="T6" y="T7"/>
                </a:cxn>
                <a:cxn ang="0">
                  <a:pos x="T8" y="T9"/>
                </a:cxn>
              </a:cxnLst>
              <a:rect l="0" t="0" r="r" b="b"/>
              <a:pathLst>
                <a:path w="25" h="36">
                  <a:moveTo>
                    <a:pt x="25" y="2"/>
                  </a:moveTo>
                  <a:lnTo>
                    <a:pt x="12" y="12"/>
                  </a:lnTo>
                  <a:lnTo>
                    <a:pt x="0" y="0"/>
                  </a:lnTo>
                  <a:lnTo>
                    <a:pt x="12" y="36"/>
                  </a:lnTo>
                  <a:lnTo>
                    <a:pt x="25" y="2"/>
                  </a:lnTo>
                  <a:close/>
                </a:path>
              </a:pathLst>
            </a:custGeom>
            <a:solidFill>
              <a:srgbClr val="F4C89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 name="Freeform 7"/>
            <p:cNvSpPr/>
            <p:nvPr/>
          </p:nvSpPr>
          <p:spPr bwMode="auto">
            <a:xfrm>
              <a:off x="6665913" y="4583113"/>
              <a:ext cx="39688" cy="57150"/>
            </a:xfrm>
            <a:custGeom>
              <a:avLst/>
              <a:gdLst>
                <a:gd name="T0" fmla="*/ 25 w 25"/>
                <a:gd name="T1" fmla="*/ 2 h 36"/>
                <a:gd name="T2" fmla="*/ 12 w 25"/>
                <a:gd name="T3" fmla="*/ 12 h 36"/>
                <a:gd name="T4" fmla="*/ 0 w 25"/>
                <a:gd name="T5" fmla="*/ 0 h 36"/>
                <a:gd name="T6" fmla="*/ 12 w 25"/>
                <a:gd name="T7" fmla="*/ 36 h 36"/>
                <a:gd name="T8" fmla="*/ 25 w 25"/>
                <a:gd name="T9" fmla="*/ 2 h 36"/>
              </a:gdLst>
              <a:ahLst/>
              <a:cxnLst>
                <a:cxn ang="0">
                  <a:pos x="T0" y="T1"/>
                </a:cxn>
                <a:cxn ang="0">
                  <a:pos x="T2" y="T3"/>
                </a:cxn>
                <a:cxn ang="0">
                  <a:pos x="T4" y="T5"/>
                </a:cxn>
                <a:cxn ang="0">
                  <a:pos x="T6" y="T7"/>
                </a:cxn>
                <a:cxn ang="0">
                  <a:pos x="T8" y="T9"/>
                </a:cxn>
              </a:cxnLst>
              <a:rect l="0" t="0" r="r" b="b"/>
              <a:pathLst>
                <a:path w="25" h="36">
                  <a:moveTo>
                    <a:pt x="25" y="2"/>
                  </a:moveTo>
                  <a:lnTo>
                    <a:pt x="12" y="12"/>
                  </a:lnTo>
                  <a:lnTo>
                    <a:pt x="0" y="0"/>
                  </a:lnTo>
                  <a:lnTo>
                    <a:pt x="12" y="36"/>
                  </a:lnTo>
                  <a:lnTo>
                    <a:pt x="25"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 name="Freeform 8"/>
            <p:cNvSpPr>
              <a:spLocks noEditPoints="1"/>
            </p:cNvSpPr>
            <p:nvPr/>
          </p:nvSpPr>
          <p:spPr bwMode="auto">
            <a:xfrm>
              <a:off x="5973763" y="2609850"/>
              <a:ext cx="1423988" cy="1812925"/>
            </a:xfrm>
            <a:custGeom>
              <a:avLst/>
              <a:gdLst>
                <a:gd name="T0" fmla="*/ 478 w 897"/>
                <a:gd name="T1" fmla="*/ 1080 h 1142"/>
                <a:gd name="T2" fmla="*/ 478 w 897"/>
                <a:gd name="T3" fmla="*/ 885 h 1142"/>
                <a:gd name="T4" fmla="*/ 620 w 897"/>
                <a:gd name="T5" fmla="*/ 803 h 1142"/>
                <a:gd name="T6" fmla="*/ 676 w 897"/>
                <a:gd name="T7" fmla="*/ 656 h 1142"/>
                <a:gd name="T8" fmla="*/ 719 w 897"/>
                <a:gd name="T9" fmla="*/ 536 h 1142"/>
                <a:gd name="T10" fmla="*/ 742 w 897"/>
                <a:gd name="T11" fmla="*/ 473 h 1142"/>
                <a:gd name="T12" fmla="*/ 598 w 897"/>
                <a:gd name="T13" fmla="*/ 394 h 1142"/>
                <a:gd name="T14" fmla="*/ 785 w 897"/>
                <a:gd name="T15" fmla="*/ 353 h 1142"/>
                <a:gd name="T16" fmla="*/ 828 w 897"/>
                <a:gd name="T17" fmla="*/ 233 h 1142"/>
                <a:gd name="T18" fmla="*/ 843 w 897"/>
                <a:gd name="T19" fmla="*/ 197 h 1142"/>
                <a:gd name="T20" fmla="*/ 719 w 897"/>
                <a:gd name="T21" fmla="*/ 101 h 1142"/>
                <a:gd name="T22" fmla="*/ 897 w 897"/>
                <a:gd name="T23" fmla="*/ 49 h 1142"/>
                <a:gd name="T24" fmla="*/ 779 w 897"/>
                <a:gd name="T25" fmla="*/ 0 h 1142"/>
                <a:gd name="T26" fmla="*/ 598 w 897"/>
                <a:gd name="T27" fmla="*/ 2 h 1142"/>
                <a:gd name="T28" fmla="*/ 541 w 897"/>
                <a:gd name="T29" fmla="*/ 2 h 1142"/>
                <a:gd name="T30" fmla="*/ 298 w 897"/>
                <a:gd name="T31" fmla="*/ 4 h 1142"/>
                <a:gd name="T32" fmla="*/ 54 w 897"/>
                <a:gd name="T33" fmla="*/ 4 h 1142"/>
                <a:gd name="T34" fmla="*/ 86 w 897"/>
                <a:gd name="T35" fmla="*/ 24 h 1142"/>
                <a:gd name="T36" fmla="*/ 28 w 897"/>
                <a:gd name="T37" fmla="*/ 131 h 1142"/>
                <a:gd name="T38" fmla="*/ 54 w 897"/>
                <a:gd name="T39" fmla="*/ 201 h 1142"/>
                <a:gd name="T40" fmla="*/ 178 w 897"/>
                <a:gd name="T41" fmla="*/ 298 h 1142"/>
                <a:gd name="T42" fmla="*/ 206 w 897"/>
                <a:gd name="T43" fmla="*/ 315 h 1142"/>
                <a:gd name="T44" fmla="*/ 129 w 897"/>
                <a:gd name="T45" fmla="*/ 407 h 1142"/>
                <a:gd name="T46" fmla="*/ 165 w 897"/>
                <a:gd name="T47" fmla="*/ 503 h 1142"/>
                <a:gd name="T48" fmla="*/ 298 w 897"/>
                <a:gd name="T49" fmla="*/ 589 h 1142"/>
                <a:gd name="T50" fmla="*/ 298 w 897"/>
                <a:gd name="T51" fmla="*/ 786 h 1142"/>
                <a:gd name="T52" fmla="*/ 328 w 897"/>
                <a:gd name="T53" fmla="*/ 806 h 1142"/>
                <a:gd name="T54" fmla="*/ 354 w 897"/>
                <a:gd name="T55" fmla="*/ 1024 h 1142"/>
                <a:gd name="T56" fmla="*/ 397 w 897"/>
                <a:gd name="T57" fmla="*/ 1142 h 1142"/>
                <a:gd name="T58" fmla="*/ 661 w 897"/>
                <a:gd name="T59" fmla="*/ 688 h 1142"/>
                <a:gd name="T60" fmla="*/ 568 w 897"/>
                <a:gd name="T61" fmla="*/ 611 h 1142"/>
                <a:gd name="T62" fmla="*/ 448 w 897"/>
                <a:gd name="T63" fmla="*/ 668 h 1142"/>
                <a:gd name="T64" fmla="*/ 541 w 897"/>
                <a:gd name="T65" fmla="*/ 589 h 1142"/>
                <a:gd name="T66" fmla="*/ 541 w 897"/>
                <a:gd name="T67" fmla="*/ 394 h 1142"/>
                <a:gd name="T68" fmla="*/ 661 w 897"/>
                <a:gd name="T69" fmla="*/ 493 h 1142"/>
                <a:gd name="T70" fmla="*/ 568 w 897"/>
                <a:gd name="T71" fmla="*/ 413 h 1142"/>
                <a:gd name="T72" fmla="*/ 478 w 897"/>
                <a:gd name="T73" fmla="*/ 298 h 1142"/>
                <a:gd name="T74" fmla="*/ 568 w 897"/>
                <a:gd name="T75" fmla="*/ 375 h 1142"/>
                <a:gd name="T76" fmla="*/ 598 w 897"/>
                <a:gd name="T77" fmla="*/ 197 h 1142"/>
                <a:gd name="T78" fmla="*/ 568 w 897"/>
                <a:gd name="T79" fmla="*/ 24 h 1142"/>
                <a:gd name="T80" fmla="*/ 478 w 897"/>
                <a:gd name="T81" fmla="*/ 101 h 1142"/>
                <a:gd name="T82" fmla="*/ 448 w 897"/>
                <a:gd name="T83" fmla="*/ 276 h 1142"/>
                <a:gd name="T84" fmla="*/ 541 w 897"/>
                <a:gd name="T85" fmla="*/ 197 h 1142"/>
                <a:gd name="T86" fmla="*/ 328 w 897"/>
                <a:gd name="T87" fmla="*/ 180 h 1142"/>
                <a:gd name="T88" fmla="*/ 114 w 897"/>
                <a:gd name="T89" fmla="*/ 197 h 1142"/>
                <a:gd name="T90" fmla="*/ 206 w 897"/>
                <a:gd name="T91" fmla="*/ 276 h 1142"/>
                <a:gd name="T92" fmla="*/ 328 w 897"/>
                <a:gd name="T93" fmla="*/ 218 h 1142"/>
                <a:gd name="T94" fmla="*/ 236 w 897"/>
                <a:gd name="T95" fmla="*/ 298 h 1142"/>
                <a:gd name="T96" fmla="*/ 418 w 897"/>
                <a:gd name="T97" fmla="*/ 493 h 1142"/>
                <a:gd name="T98" fmla="*/ 236 w 897"/>
                <a:gd name="T99" fmla="*/ 688 h 1142"/>
                <a:gd name="T100" fmla="*/ 328 w 897"/>
                <a:gd name="T101" fmla="*/ 767 h 1142"/>
                <a:gd name="T102" fmla="*/ 448 w 897"/>
                <a:gd name="T103" fmla="*/ 707 h 1142"/>
                <a:gd name="T104" fmla="*/ 356 w 897"/>
                <a:gd name="T105" fmla="*/ 786 h 1142"/>
                <a:gd name="T106" fmla="*/ 541 w 897"/>
                <a:gd name="T107" fmla="*/ 981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7" h="1142">
                  <a:moveTo>
                    <a:pt x="498" y="1142"/>
                  </a:moveTo>
                  <a:lnTo>
                    <a:pt x="511" y="1108"/>
                  </a:lnTo>
                  <a:lnTo>
                    <a:pt x="478" y="1080"/>
                  </a:lnTo>
                  <a:lnTo>
                    <a:pt x="541" y="1026"/>
                  </a:lnTo>
                  <a:lnTo>
                    <a:pt x="564" y="958"/>
                  </a:lnTo>
                  <a:lnTo>
                    <a:pt x="478" y="885"/>
                  </a:lnTo>
                  <a:lnTo>
                    <a:pt x="568" y="806"/>
                  </a:lnTo>
                  <a:lnTo>
                    <a:pt x="609" y="840"/>
                  </a:lnTo>
                  <a:lnTo>
                    <a:pt x="620" y="803"/>
                  </a:lnTo>
                  <a:lnTo>
                    <a:pt x="598" y="786"/>
                  </a:lnTo>
                  <a:lnTo>
                    <a:pt x="641" y="750"/>
                  </a:lnTo>
                  <a:lnTo>
                    <a:pt x="676" y="656"/>
                  </a:lnTo>
                  <a:lnTo>
                    <a:pt x="598" y="589"/>
                  </a:lnTo>
                  <a:lnTo>
                    <a:pt x="691" y="512"/>
                  </a:lnTo>
                  <a:lnTo>
                    <a:pt x="719" y="536"/>
                  </a:lnTo>
                  <a:lnTo>
                    <a:pt x="731" y="501"/>
                  </a:lnTo>
                  <a:lnTo>
                    <a:pt x="719" y="493"/>
                  </a:lnTo>
                  <a:lnTo>
                    <a:pt x="742" y="473"/>
                  </a:lnTo>
                  <a:lnTo>
                    <a:pt x="766" y="409"/>
                  </a:lnTo>
                  <a:lnTo>
                    <a:pt x="691" y="471"/>
                  </a:lnTo>
                  <a:lnTo>
                    <a:pt x="598" y="394"/>
                  </a:lnTo>
                  <a:lnTo>
                    <a:pt x="691" y="315"/>
                  </a:lnTo>
                  <a:lnTo>
                    <a:pt x="772" y="386"/>
                  </a:lnTo>
                  <a:lnTo>
                    <a:pt x="785" y="353"/>
                  </a:lnTo>
                  <a:lnTo>
                    <a:pt x="719" y="298"/>
                  </a:lnTo>
                  <a:lnTo>
                    <a:pt x="811" y="218"/>
                  </a:lnTo>
                  <a:lnTo>
                    <a:pt x="828" y="233"/>
                  </a:lnTo>
                  <a:lnTo>
                    <a:pt x="841" y="199"/>
                  </a:lnTo>
                  <a:lnTo>
                    <a:pt x="841" y="197"/>
                  </a:lnTo>
                  <a:lnTo>
                    <a:pt x="843" y="197"/>
                  </a:lnTo>
                  <a:lnTo>
                    <a:pt x="864" y="133"/>
                  </a:lnTo>
                  <a:lnTo>
                    <a:pt x="811" y="180"/>
                  </a:lnTo>
                  <a:lnTo>
                    <a:pt x="719" y="101"/>
                  </a:lnTo>
                  <a:lnTo>
                    <a:pt x="811" y="24"/>
                  </a:lnTo>
                  <a:lnTo>
                    <a:pt x="884" y="83"/>
                  </a:lnTo>
                  <a:lnTo>
                    <a:pt x="897" y="49"/>
                  </a:lnTo>
                  <a:lnTo>
                    <a:pt x="841" y="2"/>
                  </a:lnTo>
                  <a:lnTo>
                    <a:pt x="845" y="0"/>
                  </a:lnTo>
                  <a:lnTo>
                    <a:pt x="779" y="0"/>
                  </a:lnTo>
                  <a:lnTo>
                    <a:pt x="783" y="2"/>
                  </a:lnTo>
                  <a:lnTo>
                    <a:pt x="691" y="81"/>
                  </a:lnTo>
                  <a:lnTo>
                    <a:pt x="598" y="2"/>
                  </a:lnTo>
                  <a:lnTo>
                    <a:pt x="601" y="0"/>
                  </a:lnTo>
                  <a:lnTo>
                    <a:pt x="538" y="2"/>
                  </a:lnTo>
                  <a:lnTo>
                    <a:pt x="541" y="2"/>
                  </a:lnTo>
                  <a:lnTo>
                    <a:pt x="448" y="81"/>
                  </a:lnTo>
                  <a:lnTo>
                    <a:pt x="356" y="2"/>
                  </a:lnTo>
                  <a:lnTo>
                    <a:pt x="298" y="4"/>
                  </a:lnTo>
                  <a:lnTo>
                    <a:pt x="206" y="81"/>
                  </a:lnTo>
                  <a:lnTo>
                    <a:pt x="118" y="4"/>
                  </a:lnTo>
                  <a:lnTo>
                    <a:pt x="54" y="4"/>
                  </a:lnTo>
                  <a:lnTo>
                    <a:pt x="0" y="51"/>
                  </a:lnTo>
                  <a:lnTo>
                    <a:pt x="11" y="86"/>
                  </a:lnTo>
                  <a:lnTo>
                    <a:pt x="86" y="24"/>
                  </a:lnTo>
                  <a:lnTo>
                    <a:pt x="178" y="101"/>
                  </a:lnTo>
                  <a:lnTo>
                    <a:pt x="86" y="180"/>
                  </a:lnTo>
                  <a:lnTo>
                    <a:pt x="28" y="131"/>
                  </a:lnTo>
                  <a:lnTo>
                    <a:pt x="52" y="195"/>
                  </a:lnTo>
                  <a:lnTo>
                    <a:pt x="56" y="197"/>
                  </a:lnTo>
                  <a:lnTo>
                    <a:pt x="54" y="201"/>
                  </a:lnTo>
                  <a:lnTo>
                    <a:pt x="67" y="236"/>
                  </a:lnTo>
                  <a:lnTo>
                    <a:pt x="86" y="218"/>
                  </a:lnTo>
                  <a:lnTo>
                    <a:pt x="178" y="298"/>
                  </a:lnTo>
                  <a:lnTo>
                    <a:pt x="110" y="353"/>
                  </a:lnTo>
                  <a:lnTo>
                    <a:pt x="123" y="388"/>
                  </a:lnTo>
                  <a:lnTo>
                    <a:pt x="206" y="315"/>
                  </a:lnTo>
                  <a:lnTo>
                    <a:pt x="298" y="394"/>
                  </a:lnTo>
                  <a:lnTo>
                    <a:pt x="206" y="471"/>
                  </a:lnTo>
                  <a:lnTo>
                    <a:pt x="129" y="407"/>
                  </a:lnTo>
                  <a:lnTo>
                    <a:pt x="153" y="471"/>
                  </a:lnTo>
                  <a:lnTo>
                    <a:pt x="178" y="493"/>
                  </a:lnTo>
                  <a:lnTo>
                    <a:pt x="165" y="503"/>
                  </a:lnTo>
                  <a:lnTo>
                    <a:pt x="176" y="538"/>
                  </a:lnTo>
                  <a:lnTo>
                    <a:pt x="206" y="512"/>
                  </a:lnTo>
                  <a:lnTo>
                    <a:pt x="298" y="589"/>
                  </a:lnTo>
                  <a:lnTo>
                    <a:pt x="221" y="656"/>
                  </a:lnTo>
                  <a:lnTo>
                    <a:pt x="253" y="748"/>
                  </a:lnTo>
                  <a:lnTo>
                    <a:pt x="298" y="786"/>
                  </a:lnTo>
                  <a:lnTo>
                    <a:pt x="275" y="806"/>
                  </a:lnTo>
                  <a:lnTo>
                    <a:pt x="288" y="840"/>
                  </a:lnTo>
                  <a:lnTo>
                    <a:pt x="328" y="806"/>
                  </a:lnTo>
                  <a:lnTo>
                    <a:pt x="418" y="885"/>
                  </a:lnTo>
                  <a:lnTo>
                    <a:pt x="330" y="960"/>
                  </a:lnTo>
                  <a:lnTo>
                    <a:pt x="354" y="1024"/>
                  </a:lnTo>
                  <a:lnTo>
                    <a:pt x="418" y="1080"/>
                  </a:lnTo>
                  <a:lnTo>
                    <a:pt x="386" y="1108"/>
                  </a:lnTo>
                  <a:lnTo>
                    <a:pt x="397" y="1142"/>
                  </a:lnTo>
                  <a:lnTo>
                    <a:pt x="448" y="1099"/>
                  </a:lnTo>
                  <a:lnTo>
                    <a:pt x="498" y="1142"/>
                  </a:lnTo>
                  <a:close/>
                  <a:moveTo>
                    <a:pt x="661" y="688"/>
                  </a:moveTo>
                  <a:lnTo>
                    <a:pt x="568" y="767"/>
                  </a:lnTo>
                  <a:lnTo>
                    <a:pt x="478" y="688"/>
                  </a:lnTo>
                  <a:lnTo>
                    <a:pt x="568" y="611"/>
                  </a:lnTo>
                  <a:lnTo>
                    <a:pt x="661" y="688"/>
                  </a:lnTo>
                  <a:close/>
                  <a:moveTo>
                    <a:pt x="541" y="589"/>
                  </a:moveTo>
                  <a:lnTo>
                    <a:pt x="448" y="668"/>
                  </a:lnTo>
                  <a:lnTo>
                    <a:pt x="356" y="589"/>
                  </a:lnTo>
                  <a:lnTo>
                    <a:pt x="448" y="512"/>
                  </a:lnTo>
                  <a:lnTo>
                    <a:pt x="541" y="589"/>
                  </a:lnTo>
                  <a:close/>
                  <a:moveTo>
                    <a:pt x="356" y="394"/>
                  </a:moveTo>
                  <a:lnTo>
                    <a:pt x="448" y="315"/>
                  </a:lnTo>
                  <a:lnTo>
                    <a:pt x="541" y="394"/>
                  </a:lnTo>
                  <a:lnTo>
                    <a:pt x="448" y="471"/>
                  </a:lnTo>
                  <a:lnTo>
                    <a:pt x="356" y="394"/>
                  </a:lnTo>
                  <a:close/>
                  <a:moveTo>
                    <a:pt x="661" y="493"/>
                  </a:moveTo>
                  <a:lnTo>
                    <a:pt x="568" y="570"/>
                  </a:lnTo>
                  <a:lnTo>
                    <a:pt x="478" y="493"/>
                  </a:lnTo>
                  <a:lnTo>
                    <a:pt x="568" y="413"/>
                  </a:lnTo>
                  <a:lnTo>
                    <a:pt x="661" y="493"/>
                  </a:lnTo>
                  <a:close/>
                  <a:moveTo>
                    <a:pt x="568" y="375"/>
                  </a:moveTo>
                  <a:lnTo>
                    <a:pt x="478" y="298"/>
                  </a:lnTo>
                  <a:lnTo>
                    <a:pt x="568" y="218"/>
                  </a:lnTo>
                  <a:lnTo>
                    <a:pt x="661" y="298"/>
                  </a:lnTo>
                  <a:lnTo>
                    <a:pt x="568" y="375"/>
                  </a:lnTo>
                  <a:close/>
                  <a:moveTo>
                    <a:pt x="783" y="197"/>
                  </a:moveTo>
                  <a:lnTo>
                    <a:pt x="691" y="276"/>
                  </a:lnTo>
                  <a:lnTo>
                    <a:pt x="598" y="197"/>
                  </a:lnTo>
                  <a:lnTo>
                    <a:pt x="691" y="120"/>
                  </a:lnTo>
                  <a:lnTo>
                    <a:pt x="783" y="197"/>
                  </a:lnTo>
                  <a:close/>
                  <a:moveTo>
                    <a:pt x="568" y="24"/>
                  </a:moveTo>
                  <a:lnTo>
                    <a:pt x="661" y="101"/>
                  </a:lnTo>
                  <a:lnTo>
                    <a:pt x="568" y="180"/>
                  </a:lnTo>
                  <a:lnTo>
                    <a:pt x="478" y="101"/>
                  </a:lnTo>
                  <a:lnTo>
                    <a:pt x="568" y="24"/>
                  </a:lnTo>
                  <a:close/>
                  <a:moveTo>
                    <a:pt x="541" y="197"/>
                  </a:moveTo>
                  <a:lnTo>
                    <a:pt x="448" y="276"/>
                  </a:lnTo>
                  <a:lnTo>
                    <a:pt x="356" y="197"/>
                  </a:lnTo>
                  <a:lnTo>
                    <a:pt x="448" y="120"/>
                  </a:lnTo>
                  <a:lnTo>
                    <a:pt x="541" y="197"/>
                  </a:lnTo>
                  <a:close/>
                  <a:moveTo>
                    <a:pt x="328" y="24"/>
                  </a:moveTo>
                  <a:lnTo>
                    <a:pt x="418" y="101"/>
                  </a:lnTo>
                  <a:lnTo>
                    <a:pt x="328" y="180"/>
                  </a:lnTo>
                  <a:lnTo>
                    <a:pt x="236" y="101"/>
                  </a:lnTo>
                  <a:lnTo>
                    <a:pt x="328" y="24"/>
                  </a:lnTo>
                  <a:close/>
                  <a:moveTo>
                    <a:pt x="114" y="197"/>
                  </a:moveTo>
                  <a:lnTo>
                    <a:pt x="206" y="120"/>
                  </a:lnTo>
                  <a:lnTo>
                    <a:pt x="298" y="197"/>
                  </a:lnTo>
                  <a:lnTo>
                    <a:pt x="206" y="276"/>
                  </a:lnTo>
                  <a:lnTo>
                    <a:pt x="114" y="197"/>
                  </a:lnTo>
                  <a:close/>
                  <a:moveTo>
                    <a:pt x="236" y="298"/>
                  </a:moveTo>
                  <a:lnTo>
                    <a:pt x="328" y="218"/>
                  </a:lnTo>
                  <a:lnTo>
                    <a:pt x="418" y="298"/>
                  </a:lnTo>
                  <a:lnTo>
                    <a:pt x="328" y="375"/>
                  </a:lnTo>
                  <a:lnTo>
                    <a:pt x="236" y="298"/>
                  </a:lnTo>
                  <a:close/>
                  <a:moveTo>
                    <a:pt x="236" y="493"/>
                  </a:moveTo>
                  <a:lnTo>
                    <a:pt x="328" y="413"/>
                  </a:lnTo>
                  <a:lnTo>
                    <a:pt x="418" y="493"/>
                  </a:lnTo>
                  <a:lnTo>
                    <a:pt x="328" y="570"/>
                  </a:lnTo>
                  <a:lnTo>
                    <a:pt x="236" y="493"/>
                  </a:lnTo>
                  <a:close/>
                  <a:moveTo>
                    <a:pt x="236" y="688"/>
                  </a:moveTo>
                  <a:lnTo>
                    <a:pt x="328" y="611"/>
                  </a:lnTo>
                  <a:lnTo>
                    <a:pt x="418" y="688"/>
                  </a:lnTo>
                  <a:lnTo>
                    <a:pt x="328" y="767"/>
                  </a:lnTo>
                  <a:lnTo>
                    <a:pt x="236" y="688"/>
                  </a:lnTo>
                  <a:close/>
                  <a:moveTo>
                    <a:pt x="356" y="786"/>
                  </a:moveTo>
                  <a:lnTo>
                    <a:pt x="448" y="707"/>
                  </a:lnTo>
                  <a:lnTo>
                    <a:pt x="541" y="786"/>
                  </a:lnTo>
                  <a:lnTo>
                    <a:pt x="448" y="863"/>
                  </a:lnTo>
                  <a:lnTo>
                    <a:pt x="356" y="786"/>
                  </a:lnTo>
                  <a:close/>
                  <a:moveTo>
                    <a:pt x="356" y="981"/>
                  </a:moveTo>
                  <a:lnTo>
                    <a:pt x="448" y="904"/>
                  </a:lnTo>
                  <a:lnTo>
                    <a:pt x="541" y="981"/>
                  </a:lnTo>
                  <a:lnTo>
                    <a:pt x="448" y="1058"/>
                  </a:lnTo>
                  <a:lnTo>
                    <a:pt x="356" y="981"/>
                  </a:lnTo>
                  <a:close/>
                </a:path>
              </a:pathLst>
            </a:custGeom>
            <a:solidFill>
              <a:srgbClr val="FCD8A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 name="Freeform 9"/>
            <p:cNvSpPr>
              <a:spLocks noEditPoints="1"/>
            </p:cNvSpPr>
            <p:nvPr/>
          </p:nvSpPr>
          <p:spPr bwMode="auto">
            <a:xfrm>
              <a:off x="5973763" y="2609850"/>
              <a:ext cx="1423988" cy="1812925"/>
            </a:xfrm>
            <a:custGeom>
              <a:avLst/>
              <a:gdLst>
                <a:gd name="T0" fmla="*/ 478 w 897"/>
                <a:gd name="T1" fmla="*/ 1080 h 1142"/>
                <a:gd name="T2" fmla="*/ 478 w 897"/>
                <a:gd name="T3" fmla="*/ 885 h 1142"/>
                <a:gd name="T4" fmla="*/ 620 w 897"/>
                <a:gd name="T5" fmla="*/ 803 h 1142"/>
                <a:gd name="T6" fmla="*/ 676 w 897"/>
                <a:gd name="T7" fmla="*/ 656 h 1142"/>
                <a:gd name="T8" fmla="*/ 719 w 897"/>
                <a:gd name="T9" fmla="*/ 536 h 1142"/>
                <a:gd name="T10" fmla="*/ 742 w 897"/>
                <a:gd name="T11" fmla="*/ 473 h 1142"/>
                <a:gd name="T12" fmla="*/ 598 w 897"/>
                <a:gd name="T13" fmla="*/ 394 h 1142"/>
                <a:gd name="T14" fmla="*/ 785 w 897"/>
                <a:gd name="T15" fmla="*/ 353 h 1142"/>
                <a:gd name="T16" fmla="*/ 828 w 897"/>
                <a:gd name="T17" fmla="*/ 233 h 1142"/>
                <a:gd name="T18" fmla="*/ 843 w 897"/>
                <a:gd name="T19" fmla="*/ 197 h 1142"/>
                <a:gd name="T20" fmla="*/ 719 w 897"/>
                <a:gd name="T21" fmla="*/ 101 h 1142"/>
                <a:gd name="T22" fmla="*/ 897 w 897"/>
                <a:gd name="T23" fmla="*/ 49 h 1142"/>
                <a:gd name="T24" fmla="*/ 779 w 897"/>
                <a:gd name="T25" fmla="*/ 0 h 1142"/>
                <a:gd name="T26" fmla="*/ 598 w 897"/>
                <a:gd name="T27" fmla="*/ 2 h 1142"/>
                <a:gd name="T28" fmla="*/ 541 w 897"/>
                <a:gd name="T29" fmla="*/ 2 h 1142"/>
                <a:gd name="T30" fmla="*/ 298 w 897"/>
                <a:gd name="T31" fmla="*/ 4 h 1142"/>
                <a:gd name="T32" fmla="*/ 54 w 897"/>
                <a:gd name="T33" fmla="*/ 4 h 1142"/>
                <a:gd name="T34" fmla="*/ 86 w 897"/>
                <a:gd name="T35" fmla="*/ 24 h 1142"/>
                <a:gd name="T36" fmla="*/ 28 w 897"/>
                <a:gd name="T37" fmla="*/ 131 h 1142"/>
                <a:gd name="T38" fmla="*/ 54 w 897"/>
                <a:gd name="T39" fmla="*/ 201 h 1142"/>
                <a:gd name="T40" fmla="*/ 178 w 897"/>
                <a:gd name="T41" fmla="*/ 298 h 1142"/>
                <a:gd name="T42" fmla="*/ 206 w 897"/>
                <a:gd name="T43" fmla="*/ 315 h 1142"/>
                <a:gd name="T44" fmla="*/ 129 w 897"/>
                <a:gd name="T45" fmla="*/ 407 h 1142"/>
                <a:gd name="T46" fmla="*/ 165 w 897"/>
                <a:gd name="T47" fmla="*/ 503 h 1142"/>
                <a:gd name="T48" fmla="*/ 298 w 897"/>
                <a:gd name="T49" fmla="*/ 589 h 1142"/>
                <a:gd name="T50" fmla="*/ 298 w 897"/>
                <a:gd name="T51" fmla="*/ 786 h 1142"/>
                <a:gd name="T52" fmla="*/ 328 w 897"/>
                <a:gd name="T53" fmla="*/ 806 h 1142"/>
                <a:gd name="T54" fmla="*/ 354 w 897"/>
                <a:gd name="T55" fmla="*/ 1024 h 1142"/>
                <a:gd name="T56" fmla="*/ 397 w 897"/>
                <a:gd name="T57" fmla="*/ 1142 h 1142"/>
                <a:gd name="T58" fmla="*/ 661 w 897"/>
                <a:gd name="T59" fmla="*/ 688 h 1142"/>
                <a:gd name="T60" fmla="*/ 568 w 897"/>
                <a:gd name="T61" fmla="*/ 611 h 1142"/>
                <a:gd name="T62" fmla="*/ 448 w 897"/>
                <a:gd name="T63" fmla="*/ 668 h 1142"/>
                <a:gd name="T64" fmla="*/ 541 w 897"/>
                <a:gd name="T65" fmla="*/ 589 h 1142"/>
                <a:gd name="T66" fmla="*/ 541 w 897"/>
                <a:gd name="T67" fmla="*/ 394 h 1142"/>
                <a:gd name="T68" fmla="*/ 661 w 897"/>
                <a:gd name="T69" fmla="*/ 493 h 1142"/>
                <a:gd name="T70" fmla="*/ 568 w 897"/>
                <a:gd name="T71" fmla="*/ 413 h 1142"/>
                <a:gd name="T72" fmla="*/ 478 w 897"/>
                <a:gd name="T73" fmla="*/ 298 h 1142"/>
                <a:gd name="T74" fmla="*/ 568 w 897"/>
                <a:gd name="T75" fmla="*/ 375 h 1142"/>
                <a:gd name="T76" fmla="*/ 598 w 897"/>
                <a:gd name="T77" fmla="*/ 197 h 1142"/>
                <a:gd name="T78" fmla="*/ 568 w 897"/>
                <a:gd name="T79" fmla="*/ 24 h 1142"/>
                <a:gd name="T80" fmla="*/ 478 w 897"/>
                <a:gd name="T81" fmla="*/ 101 h 1142"/>
                <a:gd name="T82" fmla="*/ 448 w 897"/>
                <a:gd name="T83" fmla="*/ 276 h 1142"/>
                <a:gd name="T84" fmla="*/ 541 w 897"/>
                <a:gd name="T85" fmla="*/ 197 h 1142"/>
                <a:gd name="T86" fmla="*/ 328 w 897"/>
                <a:gd name="T87" fmla="*/ 180 h 1142"/>
                <a:gd name="T88" fmla="*/ 114 w 897"/>
                <a:gd name="T89" fmla="*/ 197 h 1142"/>
                <a:gd name="T90" fmla="*/ 206 w 897"/>
                <a:gd name="T91" fmla="*/ 276 h 1142"/>
                <a:gd name="T92" fmla="*/ 328 w 897"/>
                <a:gd name="T93" fmla="*/ 218 h 1142"/>
                <a:gd name="T94" fmla="*/ 236 w 897"/>
                <a:gd name="T95" fmla="*/ 298 h 1142"/>
                <a:gd name="T96" fmla="*/ 418 w 897"/>
                <a:gd name="T97" fmla="*/ 493 h 1142"/>
                <a:gd name="T98" fmla="*/ 236 w 897"/>
                <a:gd name="T99" fmla="*/ 688 h 1142"/>
                <a:gd name="T100" fmla="*/ 328 w 897"/>
                <a:gd name="T101" fmla="*/ 767 h 1142"/>
                <a:gd name="T102" fmla="*/ 448 w 897"/>
                <a:gd name="T103" fmla="*/ 707 h 1142"/>
                <a:gd name="T104" fmla="*/ 356 w 897"/>
                <a:gd name="T105" fmla="*/ 786 h 1142"/>
                <a:gd name="T106" fmla="*/ 541 w 897"/>
                <a:gd name="T107" fmla="*/ 981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7" h="1142">
                  <a:moveTo>
                    <a:pt x="498" y="1142"/>
                  </a:moveTo>
                  <a:lnTo>
                    <a:pt x="511" y="1108"/>
                  </a:lnTo>
                  <a:lnTo>
                    <a:pt x="478" y="1080"/>
                  </a:lnTo>
                  <a:lnTo>
                    <a:pt x="541" y="1026"/>
                  </a:lnTo>
                  <a:lnTo>
                    <a:pt x="564" y="958"/>
                  </a:lnTo>
                  <a:lnTo>
                    <a:pt x="478" y="885"/>
                  </a:lnTo>
                  <a:lnTo>
                    <a:pt x="568" y="806"/>
                  </a:lnTo>
                  <a:lnTo>
                    <a:pt x="609" y="840"/>
                  </a:lnTo>
                  <a:lnTo>
                    <a:pt x="620" y="803"/>
                  </a:lnTo>
                  <a:lnTo>
                    <a:pt x="598" y="786"/>
                  </a:lnTo>
                  <a:lnTo>
                    <a:pt x="641" y="750"/>
                  </a:lnTo>
                  <a:lnTo>
                    <a:pt x="676" y="656"/>
                  </a:lnTo>
                  <a:lnTo>
                    <a:pt x="598" y="589"/>
                  </a:lnTo>
                  <a:lnTo>
                    <a:pt x="691" y="512"/>
                  </a:lnTo>
                  <a:lnTo>
                    <a:pt x="719" y="536"/>
                  </a:lnTo>
                  <a:lnTo>
                    <a:pt x="731" y="501"/>
                  </a:lnTo>
                  <a:lnTo>
                    <a:pt x="719" y="493"/>
                  </a:lnTo>
                  <a:lnTo>
                    <a:pt x="742" y="473"/>
                  </a:lnTo>
                  <a:lnTo>
                    <a:pt x="766" y="409"/>
                  </a:lnTo>
                  <a:lnTo>
                    <a:pt x="691" y="471"/>
                  </a:lnTo>
                  <a:lnTo>
                    <a:pt x="598" y="394"/>
                  </a:lnTo>
                  <a:lnTo>
                    <a:pt x="691" y="315"/>
                  </a:lnTo>
                  <a:lnTo>
                    <a:pt x="772" y="386"/>
                  </a:lnTo>
                  <a:lnTo>
                    <a:pt x="785" y="353"/>
                  </a:lnTo>
                  <a:lnTo>
                    <a:pt x="719" y="298"/>
                  </a:lnTo>
                  <a:lnTo>
                    <a:pt x="811" y="218"/>
                  </a:lnTo>
                  <a:lnTo>
                    <a:pt x="828" y="233"/>
                  </a:lnTo>
                  <a:lnTo>
                    <a:pt x="841" y="199"/>
                  </a:lnTo>
                  <a:lnTo>
                    <a:pt x="841" y="197"/>
                  </a:lnTo>
                  <a:lnTo>
                    <a:pt x="843" y="197"/>
                  </a:lnTo>
                  <a:lnTo>
                    <a:pt x="864" y="133"/>
                  </a:lnTo>
                  <a:lnTo>
                    <a:pt x="811" y="180"/>
                  </a:lnTo>
                  <a:lnTo>
                    <a:pt x="719" y="101"/>
                  </a:lnTo>
                  <a:lnTo>
                    <a:pt x="811" y="24"/>
                  </a:lnTo>
                  <a:lnTo>
                    <a:pt x="884" y="83"/>
                  </a:lnTo>
                  <a:lnTo>
                    <a:pt x="897" y="49"/>
                  </a:lnTo>
                  <a:lnTo>
                    <a:pt x="841" y="2"/>
                  </a:lnTo>
                  <a:lnTo>
                    <a:pt x="845" y="0"/>
                  </a:lnTo>
                  <a:lnTo>
                    <a:pt x="779" y="0"/>
                  </a:lnTo>
                  <a:lnTo>
                    <a:pt x="783" y="2"/>
                  </a:lnTo>
                  <a:lnTo>
                    <a:pt x="691" y="81"/>
                  </a:lnTo>
                  <a:lnTo>
                    <a:pt x="598" y="2"/>
                  </a:lnTo>
                  <a:lnTo>
                    <a:pt x="601" y="0"/>
                  </a:lnTo>
                  <a:lnTo>
                    <a:pt x="538" y="2"/>
                  </a:lnTo>
                  <a:lnTo>
                    <a:pt x="541" y="2"/>
                  </a:lnTo>
                  <a:lnTo>
                    <a:pt x="448" y="81"/>
                  </a:lnTo>
                  <a:lnTo>
                    <a:pt x="356" y="2"/>
                  </a:lnTo>
                  <a:lnTo>
                    <a:pt x="298" y="4"/>
                  </a:lnTo>
                  <a:lnTo>
                    <a:pt x="206" y="81"/>
                  </a:lnTo>
                  <a:lnTo>
                    <a:pt x="118" y="4"/>
                  </a:lnTo>
                  <a:lnTo>
                    <a:pt x="54" y="4"/>
                  </a:lnTo>
                  <a:lnTo>
                    <a:pt x="0" y="51"/>
                  </a:lnTo>
                  <a:lnTo>
                    <a:pt x="11" y="86"/>
                  </a:lnTo>
                  <a:lnTo>
                    <a:pt x="86" y="24"/>
                  </a:lnTo>
                  <a:lnTo>
                    <a:pt x="178" y="101"/>
                  </a:lnTo>
                  <a:lnTo>
                    <a:pt x="86" y="180"/>
                  </a:lnTo>
                  <a:lnTo>
                    <a:pt x="28" y="131"/>
                  </a:lnTo>
                  <a:lnTo>
                    <a:pt x="52" y="195"/>
                  </a:lnTo>
                  <a:lnTo>
                    <a:pt x="56" y="197"/>
                  </a:lnTo>
                  <a:lnTo>
                    <a:pt x="54" y="201"/>
                  </a:lnTo>
                  <a:lnTo>
                    <a:pt x="67" y="236"/>
                  </a:lnTo>
                  <a:lnTo>
                    <a:pt x="86" y="218"/>
                  </a:lnTo>
                  <a:lnTo>
                    <a:pt x="178" y="298"/>
                  </a:lnTo>
                  <a:lnTo>
                    <a:pt x="110" y="353"/>
                  </a:lnTo>
                  <a:lnTo>
                    <a:pt x="123" y="388"/>
                  </a:lnTo>
                  <a:lnTo>
                    <a:pt x="206" y="315"/>
                  </a:lnTo>
                  <a:lnTo>
                    <a:pt x="298" y="394"/>
                  </a:lnTo>
                  <a:lnTo>
                    <a:pt x="206" y="471"/>
                  </a:lnTo>
                  <a:lnTo>
                    <a:pt x="129" y="407"/>
                  </a:lnTo>
                  <a:lnTo>
                    <a:pt x="153" y="471"/>
                  </a:lnTo>
                  <a:lnTo>
                    <a:pt x="178" y="493"/>
                  </a:lnTo>
                  <a:lnTo>
                    <a:pt x="165" y="503"/>
                  </a:lnTo>
                  <a:lnTo>
                    <a:pt x="176" y="538"/>
                  </a:lnTo>
                  <a:lnTo>
                    <a:pt x="206" y="512"/>
                  </a:lnTo>
                  <a:lnTo>
                    <a:pt x="298" y="589"/>
                  </a:lnTo>
                  <a:lnTo>
                    <a:pt x="221" y="656"/>
                  </a:lnTo>
                  <a:lnTo>
                    <a:pt x="253" y="748"/>
                  </a:lnTo>
                  <a:lnTo>
                    <a:pt x="298" y="786"/>
                  </a:lnTo>
                  <a:lnTo>
                    <a:pt x="275" y="806"/>
                  </a:lnTo>
                  <a:lnTo>
                    <a:pt x="288" y="840"/>
                  </a:lnTo>
                  <a:lnTo>
                    <a:pt x="328" y="806"/>
                  </a:lnTo>
                  <a:lnTo>
                    <a:pt x="418" y="885"/>
                  </a:lnTo>
                  <a:lnTo>
                    <a:pt x="330" y="960"/>
                  </a:lnTo>
                  <a:lnTo>
                    <a:pt x="354" y="1024"/>
                  </a:lnTo>
                  <a:lnTo>
                    <a:pt x="418" y="1080"/>
                  </a:lnTo>
                  <a:lnTo>
                    <a:pt x="386" y="1108"/>
                  </a:lnTo>
                  <a:lnTo>
                    <a:pt x="397" y="1142"/>
                  </a:lnTo>
                  <a:lnTo>
                    <a:pt x="448" y="1099"/>
                  </a:lnTo>
                  <a:lnTo>
                    <a:pt x="498" y="1142"/>
                  </a:lnTo>
                  <a:moveTo>
                    <a:pt x="661" y="688"/>
                  </a:moveTo>
                  <a:lnTo>
                    <a:pt x="568" y="767"/>
                  </a:lnTo>
                  <a:lnTo>
                    <a:pt x="478" y="688"/>
                  </a:lnTo>
                  <a:lnTo>
                    <a:pt x="568" y="611"/>
                  </a:lnTo>
                  <a:lnTo>
                    <a:pt x="661" y="688"/>
                  </a:lnTo>
                  <a:moveTo>
                    <a:pt x="541" y="589"/>
                  </a:moveTo>
                  <a:lnTo>
                    <a:pt x="448" y="668"/>
                  </a:lnTo>
                  <a:lnTo>
                    <a:pt x="356" y="589"/>
                  </a:lnTo>
                  <a:lnTo>
                    <a:pt x="448" y="512"/>
                  </a:lnTo>
                  <a:lnTo>
                    <a:pt x="541" y="589"/>
                  </a:lnTo>
                  <a:moveTo>
                    <a:pt x="356" y="394"/>
                  </a:moveTo>
                  <a:lnTo>
                    <a:pt x="448" y="315"/>
                  </a:lnTo>
                  <a:lnTo>
                    <a:pt x="541" y="394"/>
                  </a:lnTo>
                  <a:lnTo>
                    <a:pt x="448" y="471"/>
                  </a:lnTo>
                  <a:lnTo>
                    <a:pt x="356" y="394"/>
                  </a:lnTo>
                  <a:moveTo>
                    <a:pt x="661" y="493"/>
                  </a:moveTo>
                  <a:lnTo>
                    <a:pt x="568" y="570"/>
                  </a:lnTo>
                  <a:lnTo>
                    <a:pt x="478" y="493"/>
                  </a:lnTo>
                  <a:lnTo>
                    <a:pt x="568" y="413"/>
                  </a:lnTo>
                  <a:lnTo>
                    <a:pt x="661" y="493"/>
                  </a:lnTo>
                  <a:moveTo>
                    <a:pt x="568" y="375"/>
                  </a:moveTo>
                  <a:lnTo>
                    <a:pt x="478" y="298"/>
                  </a:lnTo>
                  <a:lnTo>
                    <a:pt x="568" y="218"/>
                  </a:lnTo>
                  <a:lnTo>
                    <a:pt x="661" y="298"/>
                  </a:lnTo>
                  <a:lnTo>
                    <a:pt x="568" y="375"/>
                  </a:lnTo>
                  <a:moveTo>
                    <a:pt x="783" y="197"/>
                  </a:moveTo>
                  <a:lnTo>
                    <a:pt x="691" y="276"/>
                  </a:lnTo>
                  <a:lnTo>
                    <a:pt x="598" y="197"/>
                  </a:lnTo>
                  <a:lnTo>
                    <a:pt x="691" y="120"/>
                  </a:lnTo>
                  <a:lnTo>
                    <a:pt x="783" y="197"/>
                  </a:lnTo>
                  <a:moveTo>
                    <a:pt x="568" y="24"/>
                  </a:moveTo>
                  <a:lnTo>
                    <a:pt x="661" y="101"/>
                  </a:lnTo>
                  <a:lnTo>
                    <a:pt x="568" y="180"/>
                  </a:lnTo>
                  <a:lnTo>
                    <a:pt x="478" y="101"/>
                  </a:lnTo>
                  <a:lnTo>
                    <a:pt x="568" y="24"/>
                  </a:lnTo>
                  <a:moveTo>
                    <a:pt x="541" y="197"/>
                  </a:moveTo>
                  <a:lnTo>
                    <a:pt x="448" y="276"/>
                  </a:lnTo>
                  <a:lnTo>
                    <a:pt x="356" y="197"/>
                  </a:lnTo>
                  <a:lnTo>
                    <a:pt x="448" y="120"/>
                  </a:lnTo>
                  <a:lnTo>
                    <a:pt x="541" y="197"/>
                  </a:lnTo>
                  <a:moveTo>
                    <a:pt x="328" y="24"/>
                  </a:moveTo>
                  <a:lnTo>
                    <a:pt x="418" y="101"/>
                  </a:lnTo>
                  <a:lnTo>
                    <a:pt x="328" y="180"/>
                  </a:lnTo>
                  <a:lnTo>
                    <a:pt x="236" y="101"/>
                  </a:lnTo>
                  <a:lnTo>
                    <a:pt x="328" y="24"/>
                  </a:lnTo>
                  <a:moveTo>
                    <a:pt x="114" y="197"/>
                  </a:moveTo>
                  <a:lnTo>
                    <a:pt x="206" y="120"/>
                  </a:lnTo>
                  <a:lnTo>
                    <a:pt x="298" y="197"/>
                  </a:lnTo>
                  <a:lnTo>
                    <a:pt x="206" y="276"/>
                  </a:lnTo>
                  <a:lnTo>
                    <a:pt x="114" y="197"/>
                  </a:lnTo>
                  <a:moveTo>
                    <a:pt x="236" y="298"/>
                  </a:moveTo>
                  <a:lnTo>
                    <a:pt x="328" y="218"/>
                  </a:lnTo>
                  <a:lnTo>
                    <a:pt x="418" y="298"/>
                  </a:lnTo>
                  <a:lnTo>
                    <a:pt x="328" y="375"/>
                  </a:lnTo>
                  <a:lnTo>
                    <a:pt x="236" y="298"/>
                  </a:lnTo>
                  <a:moveTo>
                    <a:pt x="236" y="493"/>
                  </a:moveTo>
                  <a:lnTo>
                    <a:pt x="328" y="413"/>
                  </a:lnTo>
                  <a:lnTo>
                    <a:pt x="418" y="493"/>
                  </a:lnTo>
                  <a:lnTo>
                    <a:pt x="328" y="570"/>
                  </a:lnTo>
                  <a:lnTo>
                    <a:pt x="236" y="493"/>
                  </a:lnTo>
                  <a:moveTo>
                    <a:pt x="236" y="688"/>
                  </a:moveTo>
                  <a:lnTo>
                    <a:pt x="328" y="611"/>
                  </a:lnTo>
                  <a:lnTo>
                    <a:pt x="418" y="688"/>
                  </a:lnTo>
                  <a:lnTo>
                    <a:pt x="328" y="767"/>
                  </a:lnTo>
                  <a:lnTo>
                    <a:pt x="236" y="688"/>
                  </a:lnTo>
                  <a:moveTo>
                    <a:pt x="356" y="786"/>
                  </a:moveTo>
                  <a:lnTo>
                    <a:pt x="448" y="707"/>
                  </a:lnTo>
                  <a:lnTo>
                    <a:pt x="541" y="786"/>
                  </a:lnTo>
                  <a:lnTo>
                    <a:pt x="448" y="863"/>
                  </a:lnTo>
                  <a:lnTo>
                    <a:pt x="356" y="786"/>
                  </a:lnTo>
                  <a:moveTo>
                    <a:pt x="356" y="981"/>
                  </a:moveTo>
                  <a:lnTo>
                    <a:pt x="448" y="904"/>
                  </a:lnTo>
                  <a:lnTo>
                    <a:pt x="541" y="981"/>
                  </a:lnTo>
                  <a:lnTo>
                    <a:pt x="448" y="1058"/>
                  </a:lnTo>
                  <a:lnTo>
                    <a:pt x="356" y="9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 name="Freeform 10"/>
            <p:cNvSpPr/>
            <p:nvPr/>
          </p:nvSpPr>
          <p:spPr bwMode="auto">
            <a:xfrm>
              <a:off x="6604001" y="4354513"/>
              <a:ext cx="160338" cy="247650"/>
            </a:xfrm>
            <a:custGeom>
              <a:avLst/>
              <a:gdLst>
                <a:gd name="T0" fmla="*/ 64 w 101"/>
                <a:gd name="T1" fmla="*/ 146 h 156"/>
                <a:gd name="T2" fmla="*/ 101 w 101"/>
                <a:gd name="T3" fmla="*/ 43 h 156"/>
                <a:gd name="T4" fmla="*/ 51 w 101"/>
                <a:gd name="T5" fmla="*/ 0 h 156"/>
                <a:gd name="T6" fmla="*/ 0 w 101"/>
                <a:gd name="T7" fmla="*/ 43 h 156"/>
                <a:gd name="T8" fmla="*/ 39 w 101"/>
                <a:gd name="T9" fmla="*/ 144 h 156"/>
                <a:gd name="T10" fmla="*/ 51 w 101"/>
                <a:gd name="T11" fmla="*/ 156 h 156"/>
                <a:gd name="T12" fmla="*/ 64 w 101"/>
                <a:gd name="T13" fmla="*/ 146 h 156"/>
              </a:gdLst>
              <a:ahLst/>
              <a:cxnLst>
                <a:cxn ang="0">
                  <a:pos x="T0" y="T1"/>
                </a:cxn>
                <a:cxn ang="0">
                  <a:pos x="T2" y="T3"/>
                </a:cxn>
                <a:cxn ang="0">
                  <a:pos x="T4" y="T5"/>
                </a:cxn>
                <a:cxn ang="0">
                  <a:pos x="T6" y="T7"/>
                </a:cxn>
                <a:cxn ang="0">
                  <a:pos x="T8" y="T9"/>
                </a:cxn>
                <a:cxn ang="0">
                  <a:pos x="T10" y="T11"/>
                </a:cxn>
                <a:cxn ang="0">
                  <a:pos x="T12" y="T13"/>
                </a:cxn>
              </a:cxnLst>
              <a:rect l="0" t="0" r="r" b="b"/>
              <a:pathLst>
                <a:path w="101" h="156">
                  <a:moveTo>
                    <a:pt x="64" y="146"/>
                  </a:moveTo>
                  <a:lnTo>
                    <a:pt x="101" y="43"/>
                  </a:lnTo>
                  <a:lnTo>
                    <a:pt x="51" y="0"/>
                  </a:lnTo>
                  <a:lnTo>
                    <a:pt x="0" y="43"/>
                  </a:lnTo>
                  <a:lnTo>
                    <a:pt x="39" y="144"/>
                  </a:lnTo>
                  <a:lnTo>
                    <a:pt x="51" y="156"/>
                  </a:lnTo>
                  <a:lnTo>
                    <a:pt x="64" y="14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 name="Freeform 11"/>
            <p:cNvSpPr/>
            <p:nvPr/>
          </p:nvSpPr>
          <p:spPr bwMode="auto">
            <a:xfrm>
              <a:off x="6604001" y="4354513"/>
              <a:ext cx="160338" cy="247650"/>
            </a:xfrm>
            <a:custGeom>
              <a:avLst/>
              <a:gdLst>
                <a:gd name="T0" fmla="*/ 64 w 101"/>
                <a:gd name="T1" fmla="*/ 146 h 156"/>
                <a:gd name="T2" fmla="*/ 101 w 101"/>
                <a:gd name="T3" fmla="*/ 43 h 156"/>
                <a:gd name="T4" fmla="*/ 51 w 101"/>
                <a:gd name="T5" fmla="*/ 0 h 156"/>
                <a:gd name="T6" fmla="*/ 0 w 101"/>
                <a:gd name="T7" fmla="*/ 43 h 156"/>
                <a:gd name="T8" fmla="*/ 39 w 101"/>
                <a:gd name="T9" fmla="*/ 144 h 156"/>
                <a:gd name="T10" fmla="*/ 51 w 101"/>
                <a:gd name="T11" fmla="*/ 156 h 156"/>
                <a:gd name="T12" fmla="*/ 64 w 101"/>
                <a:gd name="T13" fmla="*/ 146 h 156"/>
              </a:gdLst>
              <a:ahLst/>
              <a:cxnLst>
                <a:cxn ang="0">
                  <a:pos x="T0" y="T1"/>
                </a:cxn>
                <a:cxn ang="0">
                  <a:pos x="T2" y="T3"/>
                </a:cxn>
                <a:cxn ang="0">
                  <a:pos x="T4" y="T5"/>
                </a:cxn>
                <a:cxn ang="0">
                  <a:pos x="T6" y="T7"/>
                </a:cxn>
                <a:cxn ang="0">
                  <a:pos x="T8" y="T9"/>
                </a:cxn>
                <a:cxn ang="0">
                  <a:pos x="T10" y="T11"/>
                </a:cxn>
                <a:cxn ang="0">
                  <a:pos x="T12" y="T13"/>
                </a:cxn>
              </a:cxnLst>
              <a:rect l="0" t="0" r="r" b="b"/>
              <a:pathLst>
                <a:path w="101" h="156">
                  <a:moveTo>
                    <a:pt x="64" y="146"/>
                  </a:moveTo>
                  <a:lnTo>
                    <a:pt x="101" y="43"/>
                  </a:lnTo>
                  <a:lnTo>
                    <a:pt x="51" y="0"/>
                  </a:lnTo>
                  <a:lnTo>
                    <a:pt x="0" y="43"/>
                  </a:lnTo>
                  <a:lnTo>
                    <a:pt x="39" y="144"/>
                  </a:lnTo>
                  <a:lnTo>
                    <a:pt x="51" y="156"/>
                  </a:lnTo>
                  <a:lnTo>
                    <a:pt x="64" y="1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 name="Freeform 12"/>
            <p:cNvSpPr/>
            <p:nvPr/>
          </p:nvSpPr>
          <p:spPr bwMode="auto">
            <a:xfrm>
              <a:off x="6535738" y="4235450"/>
              <a:ext cx="101600" cy="133350"/>
            </a:xfrm>
            <a:custGeom>
              <a:avLst/>
              <a:gdLst>
                <a:gd name="T0" fmla="*/ 0 w 64"/>
                <a:gd name="T1" fmla="*/ 0 h 84"/>
                <a:gd name="T2" fmla="*/ 32 w 64"/>
                <a:gd name="T3" fmla="*/ 84 h 84"/>
                <a:gd name="T4" fmla="*/ 64 w 64"/>
                <a:gd name="T5" fmla="*/ 56 h 84"/>
                <a:gd name="T6" fmla="*/ 0 w 64"/>
                <a:gd name="T7" fmla="*/ 0 h 84"/>
              </a:gdLst>
              <a:ahLst/>
              <a:cxnLst>
                <a:cxn ang="0">
                  <a:pos x="T0" y="T1"/>
                </a:cxn>
                <a:cxn ang="0">
                  <a:pos x="T2" y="T3"/>
                </a:cxn>
                <a:cxn ang="0">
                  <a:pos x="T4" y="T5"/>
                </a:cxn>
                <a:cxn ang="0">
                  <a:pos x="T6" y="T7"/>
                </a:cxn>
              </a:cxnLst>
              <a:rect l="0" t="0" r="r" b="b"/>
              <a:pathLst>
                <a:path w="64" h="84">
                  <a:moveTo>
                    <a:pt x="0" y="0"/>
                  </a:moveTo>
                  <a:lnTo>
                    <a:pt x="32" y="84"/>
                  </a:lnTo>
                  <a:lnTo>
                    <a:pt x="64" y="56"/>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 name="Freeform 13"/>
            <p:cNvSpPr/>
            <p:nvPr/>
          </p:nvSpPr>
          <p:spPr bwMode="auto">
            <a:xfrm>
              <a:off x="6732588" y="4238625"/>
              <a:ext cx="100013" cy="130175"/>
            </a:xfrm>
            <a:custGeom>
              <a:avLst/>
              <a:gdLst>
                <a:gd name="T0" fmla="*/ 33 w 63"/>
                <a:gd name="T1" fmla="*/ 82 h 82"/>
                <a:gd name="T2" fmla="*/ 63 w 63"/>
                <a:gd name="T3" fmla="*/ 0 h 82"/>
                <a:gd name="T4" fmla="*/ 0 w 63"/>
                <a:gd name="T5" fmla="*/ 54 h 82"/>
                <a:gd name="T6" fmla="*/ 33 w 63"/>
                <a:gd name="T7" fmla="*/ 82 h 82"/>
              </a:gdLst>
              <a:ahLst/>
              <a:cxnLst>
                <a:cxn ang="0">
                  <a:pos x="T0" y="T1"/>
                </a:cxn>
                <a:cxn ang="0">
                  <a:pos x="T2" y="T3"/>
                </a:cxn>
                <a:cxn ang="0">
                  <a:pos x="T4" y="T5"/>
                </a:cxn>
                <a:cxn ang="0">
                  <a:pos x="T6" y="T7"/>
                </a:cxn>
              </a:cxnLst>
              <a:rect l="0" t="0" r="r" b="b"/>
              <a:pathLst>
                <a:path w="63" h="82">
                  <a:moveTo>
                    <a:pt x="33" y="82"/>
                  </a:moveTo>
                  <a:lnTo>
                    <a:pt x="63" y="0"/>
                  </a:lnTo>
                  <a:lnTo>
                    <a:pt x="0" y="54"/>
                  </a:lnTo>
                  <a:lnTo>
                    <a:pt x="33" y="8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 name="Freeform 14"/>
            <p:cNvSpPr/>
            <p:nvPr/>
          </p:nvSpPr>
          <p:spPr bwMode="auto">
            <a:xfrm>
              <a:off x="6732588" y="4238625"/>
              <a:ext cx="100013" cy="130175"/>
            </a:xfrm>
            <a:custGeom>
              <a:avLst/>
              <a:gdLst>
                <a:gd name="T0" fmla="*/ 33 w 63"/>
                <a:gd name="T1" fmla="*/ 82 h 82"/>
                <a:gd name="T2" fmla="*/ 63 w 63"/>
                <a:gd name="T3" fmla="*/ 0 h 82"/>
                <a:gd name="T4" fmla="*/ 0 w 63"/>
                <a:gd name="T5" fmla="*/ 54 h 82"/>
                <a:gd name="T6" fmla="*/ 33 w 63"/>
                <a:gd name="T7" fmla="*/ 82 h 82"/>
              </a:gdLst>
              <a:ahLst/>
              <a:cxnLst>
                <a:cxn ang="0">
                  <a:pos x="T0" y="T1"/>
                </a:cxn>
                <a:cxn ang="0">
                  <a:pos x="T2" y="T3"/>
                </a:cxn>
                <a:cxn ang="0">
                  <a:pos x="T4" y="T5"/>
                </a:cxn>
                <a:cxn ang="0">
                  <a:pos x="T6" y="T7"/>
                </a:cxn>
              </a:cxnLst>
              <a:rect l="0" t="0" r="r" b="b"/>
              <a:pathLst>
                <a:path w="63" h="82">
                  <a:moveTo>
                    <a:pt x="33" y="82"/>
                  </a:moveTo>
                  <a:lnTo>
                    <a:pt x="63" y="0"/>
                  </a:lnTo>
                  <a:lnTo>
                    <a:pt x="0" y="54"/>
                  </a:lnTo>
                  <a:lnTo>
                    <a:pt x="33"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 name="Freeform 15"/>
            <p:cNvSpPr/>
            <p:nvPr/>
          </p:nvSpPr>
          <p:spPr bwMode="auto">
            <a:xfrm>
              <a:off x="6538913" y="4044950"/>
              <a:ext cx="293688" cy="244475"/>
            </a:xfrm>
            <a:custGeom>
              <a:avLst/>
              <a:gdLst>
                <a:gd name="T0" fmla="*/ 185 w 185"/>
                <a:gd name="T1" fmla="*/ 77 h 154"/>
                <a:gd name="T2" fmla="*/ 92 w 185"/>
                <a:gd name="T3" fmla="*/ 0 h 154"/>
                <a:gd name="T4" fmla="*/ 0 w 185"/>
                <a:gd name="T5" fmla="*/ 77 h 154"/>
                <a:gd name="T6" fmla="*/ 92 w 185"/>
                <a:gd name="T7" fmla="*/ 154 h 154"/>
                <a:gd name="T8" fmla="*/ 185 w 185"/>
                <a:gd name="T9" fmla="*/ 77 h 154"/>
              </a:gdLst>
              <a:ahLst/>
              <a:cxnLst>
                <a:cxn ang="0">
                  <a:pos x="T0" y="T1"/>
                </a:cxn>
                <a:cxn ang="0">
                  <a:pos x="T2" y="T3"/>
                </a:cxn>
                <a:cxn ang="0">
                  <a:pos x="T4" y="T5"/>
                </a:cxn>
                <a:cxn ang="0">
                  <a:pos x="T6" y="T7"/>
                </a:cxn>
                <a:cxn ang="0">
                  <a:pos x="T8" y="T9"/>
                </a:cxn>
              </a:cxnLst>
              <a:rect l="0" t="0" r="r" b="b"/>
              <a:pathLst>
                <a:path w="185" h="154">
                  <a:moveTo>
                    <a:pt x="185" y="77"/>
                  </a:moveTo>
                  <a:lnTo>
                    <a:pt x="92" y="0"/>
                  </a:lnTo>
                  <a:lnTo>
                    <a:pt x="0" y="77"/>
                  </a:lnTo>
                  <a:lnTo>
                    <a:pt x="92" y="154"/>
                  </a:lnTo>
                  <a:lnTo>
                    <a:pt x="185"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 name="Freeform 16"/>
            <p:cNvSpPr/>
            <p:nvPr/>
          </p:nvSpPr>
          <p:spPr bwMode="auto">
            <a:xfrm>
              <a:off x="6538913" y="4044950"/>
              <a:ext cx="293688" cy="244475"/>
            </a:xfrm>
            <a:custGeom>
              <a:avLst/>
              <a:gdLst>
                <a:gd name="T0" fmla="*/ 185 w 185"/>
                <a:gd name="T1" fmla="*/ 77 h 154"/>
                <a:gd name="T2" fmla="*/ 92 w 185"/>
                <a:gd name="T3" fmla="*/ 0 h 154"/>
                <a:gd name="T4" fmla="*/ 0 w 185"/>
                <a:gd name="T5" fmla="*/ 77 h 154"/>
                <a:gd name="T6" fmla="*/ 92 w 185"/>
                <a:gd name="T7" fmla="*/ 154 h 154"/>
                <a:gd name="T8" fmla="*/ 185 w 185"/>
                <a:gd name="T9" fmla="*/ 77 h 154"/>
              </a:gdLst>
              <a:ahLst/>
              <a:cxnLst>
                <a:cxn ang="0">
                  <a:pos x="T0" y="T1"/>
                </a:cxn>
                <a:cxn ang="0">
                  <a:pos x="T2" y="T3"/>
                </a:cxn>
                <a:cxn ang="0">
                  <a:pos x="T4" y="T5"/>
                </a:cxn>
                <a:cxn ang="0">
                  <a:pos x="T6" y="T7"/>
                </a:cxn>
                <a:cxn ang="0">
                  <a:pos x="T8" y="T9"/>
                </a:cxn>
              </a:cxnLst>
              <a:rect l="0" t="0" r="r" b="b"/>
              <a:pathLst>
                <a:path w="185" h="154">
                  <a:moveTo>
                    <a:pt x="185" y="77"/>
                  </a:moveTo>
                  <a:lnTo>
                    <a:pt x="92" y="0"/>
                  </a:lnTo>
                  <a:lnTo>
                    <a:pt x="0" y="77"/>
                  </a:lnTo>
                  <a:lnTo>
                    <a:pt x="92" y="154"/>
                  </a:lnTo>
                  <a:lnTo>
                    <a:pt x="185"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 name="Freeform 17"/>
            <p:cNvSpPr/>
            <p:nvPr/>
          </p:nvSpPr>
          <p:spPr bwMode="auto">
            <a:xfrm>
              <a:off x="6430963" y="3889375"/>
              <a:ext cx="206375" cy="244475"/>
            </a:xfrm>
            <a:custGeom>
              <a:avLst/>
              <a:gdLst>
                <a:gd name="T0" fmla="*/ 40 w 130"/>
                <a:gd name="T1" fmla="*/ 0 h 154"/>
                <a:gd name="T2" fmla="*/ 0 w 130"/>
                <a:gd name="T3" fmla="*/ 34 h 154"/>
                <a:gd name="T4" fmla="*/ 42 w 130"/>
                <a:gd name="T5" fmla="*/ 154 h 154"/>
                <a:gd name="T6" fmla="*/ 130 w 130"/>
                <a:gd name="T7" fmla="*/ 79 h 154"/>
                <a:gd name="T8" fmla="*/ 40 w 130"/>
                <a:gd name="T9" fmla="*/ 0 h 154"/>
              </a:gdLst>
              <a:ahLst/>
              <a:cxnLst>
                <a:cxn ang="0">
                  <a:pos x="T0" y="T1"/>
                </a:cxn>
                <a:cxn ang="0">
                  <a:pos x="T2" y="T3"/>
                </a:cxn>
                <a:cxn ang="0">
                  <a:pos x="T4" y="T5"/>
                </a:cxn>
                <a:cxn ang="0">
                  <a:pos x="T6" y="T7"/>
                </a:cxn>
                <a:cxn ang="0">
                  <a:pos x="T8" y="T9"/>
                </a:cxn>
              </a:cxnLst>
              <a:rect l="0" t="0" r="r" b="b"/>
              <a:pathLst>
                <a:path w="130" h="154">
                  <a:moveTo>
                    <a:pt x="40" y="0"/>
                  </a:moveTo>
                  <a:lnTo>
                    <a:pt x="0" y="34"/>
                  </a:lnTo>
                  <a:lnTo>
                    <a:pt x="42" y="154"/>
                  </a:lnTo>
                  <a:lnTo>
                    <a:pt x="130" y="79"/>
                  </a:lnTo>
                  <a:lnTo>
                    <a:pt x="4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 name="Freeform 18"/>
            <p:cNvSpPr/>
            <p:nvPr/>
          </p:nvSpPr>
          <p:spPr bwMode="auto">
            <a:xfrm>
              <a:off x="6732588" y="3889375"/>
              <a:ext cx="207963" cy="241300"/>
            </a:xfrm>
            <a:custGeom>
              <a:avLst/>
              <a:gdLst>
                <a:gd name="T0" fmla="*/ 0 w 131"/>
                <a:gd name="T1" fmla="*/ 79 h 152"/>
                <a:gd name="T2" fmla="*/ 86 w 131"/>
                <a:gd name="T3" fmla="*/ 152 h 152"/>
                <a:gd name="T4" fmla="*/ 131 w 131"/>
                <a:gd name="T5" fmla="*/ 34 h 152"/>
                <a:gd name="T6" fmla="*/ 90 w 131"/>
                <a:gd name="T7" fmla="*/ 0 h 152"/>
                <a:gd name="T8" fmla="*/ 0 w 131"/>
                <a:gd name="T9" fmla="*/ 79 h 152"/>
              </a:gdLst>
              <a:ahLst/>
              <a:cxnLst>
                <a:cxn ang="0">
                  <a:pos x="T0" y="T1"/>
                </a:cxn>
                <a:cxn ang="0">
                  <a:pos x="T2" y="T3"/>
                </a:cxn>
                <a:cxn ang="0">
                  <a:pos x="T4" y="T5"/>
                </a:cxn>
                <a:cxn ang="0">
                  <a:pos x="T6" y="T7"/>
                </a:cxn>
                <a:cxn ang="0">
                  <a:pos x="T8" y="T9"/>
                </a:cxn>
              </a:cxnLst>
              <a:rect l="0" t="0" r="r" b="b"/>
              <a:pathLst>
                <a:path w="131" h="152">
                  <a:moveTo>
                    <a:pt x="0" y="79"/>
                  </a:moveTo>
                  <a:lnTo>
                    <a:pt x="86" y="152"/>
                  </a:lnTo>
                  <a:lnTo>
                    <a:pt x="131" y="34"/>
                  </a:lnTo>
                  <a:lnTo>
                    <a:pt x="90" y="0"/>
                  </a:lnTo>
                  <a:lnTo>
                    <a:pt x="0"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 name="Freeform 19"/>
            <p:cNvSpPr/>
            <p:nvPr/>
          </p:nvSpPr>
          <p:spPr bwMode="auto">
            <a:xfrm>
              <a:off x="6732588" y="3889375"/>
              <a:ext cx="207963" cy="241300"/>
            </a:xfrm>
            <a:custGeom>
              <a:avLst/>
              <a:gdLst>
                <a:gd name="T0" fmla="*/ 0 w 131"/>
                <a:gd name="T1" fmla="*/ 79 h 152"/>
                <a:gd name="T2" fmla="*/ 86 w 131"/>
                <a:gd name="T3" fmla="*/ 152 h 152"/>
                <a:gd name="T4" fmla="*/ 131 w 131"/>
                <a:gd name="T5" fmla="*/ 34 h 152"/>
                <a:gd name="T6" fmla="*/ 90 w 131"/>
                <a:gd name="T7" fmla="*/ 0 h 152"/>
                <a:gd name="T8" fmla="*/ 0 w 131"/>
                <a:gd name="T9" fmla="*/ 79 h 152"/>
              </a:gdLst>
              <a:ahLst/>
              <a:cxnLst>
                <a:cxn ang="0">
                  <a:pos x="T0" y="T1"/>
                </a:cxn>
                <a:cxn ang="0">
                  <a:pos x="T2" y="T3"/>
                </a:cxn>
                <a:cxn ang="0">
                  <a:pos x="T4" y="T5"/>
                </a:cxn>
                <a:cxn ang="0">
                  <a:pos x="T6" y="T7"/>
                </a:cxn>
                <a:cxn ang="0">
                  <a:pos x="T8" y="T9"/>
                </a:cxn>
              </a:cxnLst>
              <a:rect l="0" t="0" r="r" b="b"/>
              <a:pathLst>
                <a:path w="131" h="152">
                  <a:moveTo>
                    <a:pt x="0" y="79"/>
                  </a:moveTo>
                  <a:lnTo>
                    <a:pt x="86" y="152"/>
                  </a:lnTo>
                  <a:lnTo>
                    <a:pt x="131" y="34"/>
                  </a:lnTo>
                  <a:lnTo>
                    <a:pt x="90" y="0"/>
                  </a:lnTo>
                  <a:lnTo>
                    <a:pt x="0"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 name="Freeform 20"/>
            <p:cNvSpPr/>
            <p:nvPr/>
          </p:nvSpPr>
          <p:spPr bwMode="auto">
            <a:xfrm>
              <a:off x="6375401" y="3797300"/>
              <a:ext cx="71438" cy="92075"/>
            </a:xfrm>
            <a:custGeom>
              <a:avLst/>
              <a:gdLst>
                <a:gd name="T0" fmla="*/ 0 w 45"/>
                <a:gd name="T1" fmla="*/ 0 h 58"/>
                <a:gd name="T2" fmla="*/ 22 w 45"/>
                <a:gd name="T3" fmla="*/ 58 h 58"/>
                <a:gd name="T4" fmla="*/ 45 w 45"/>
                <a:gd name="T5" fmla="*/ 38 h 58"/>
                <a:gd name="T6" fmla="*/ 0 w 45"/>
                <a:gd name="T7" fmla="*/ 0 h 58"/>
              </a:gdLst>
              <a:ahLst/>
              <a:cxnLst>
                <a:cxn ang="0">
                  <a:pos x="T0" y="T1"/>
                </a:cxn>
                <a:cxn ang="0">
                  <a:pos x="T2" y="T3"/>
                </a:cxn>
                <a:cxn ang="0">
                  <a:pos x="T4" y="T5"/>
                </a:cxn>
                <a:cxn ang="0">
                  <a:pos x="T6" y="T7"/>
                </a:cxn>
              </a:cxnLst>
              <a:rect l="0" t="0" r="r" b="b"/>
              <a:pathLst>
                <a:path w="45" h="58">
                  <a:moveTo>
                    <a:pt x="0" y="0"/>
                  </a:moveTo>
                  <a:lnTo>
                    <a:pt x="22" y="58"/>
                  </a:lnTo>
                  <a:lnTo>
                    <a:pt x="45" y="38"/>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4" name="Freeform 21"/>
            <p:cNvSpPr/>
            <p:nvPr/>
          </p:nvSpPr>
          <p:spPr bwMode="auto">
            <a:xfrm>
              <a:off x="6538913" y="3732213"/>
              <a:ext cx="293688" cy="247650"/>
            </a:xfrm>
            <a:custGeom>
              <a:avLst/>
              <a:gdLst>
                <a:gd name="T0" fmla="*/ 185 w 185"/>
                <a:gd name="T1" fmla="*/ 79 h 156"/>
                <a:gd name="T2" fmla="*/ 92 w 185"/>
                <a:gd name="T3" fmla="*/ 0 h 156"/>
                <a:gd name="T4" fmla="*/ 0 w 185"/>
                <a:gd name="T5" fmla="*/ 79 h 156"/>
                <a:gd name="T6" fmla="*/ 92 w 185"/>
                <a:gd name="T7" fmla="*/ 156 h 156"/>
                <a:gd name="T8" fmla="*/ 185 w 185"/>
                <a:gd name="T9" fmla="*/ 79 h 156"/>
              </a:gdLst>
              <a:ahLst/>
              <a:cxnLst>
                <a:cxn ang="0">
                  <a:pos x="T0" y="T1"/>
                </a:cxn>
                <a:cxn ang="0">
                  <a:pos x="T2" y="T3"/>
                </a:cxn>
                <a:cxn ang="0">
                  <a:pos x="T4" y="T5"/>
                </a:cxn>
                <a:cxn ang="0">
                  <a:pos x="T6" y="T7"/>
                </a:cxn>
                <a:cxn ang="0">
                  <a:pos x="T8" y="T9"/>
                </a:cxn>
              </a:cxnLst>
              <a:rect l="0" t="0" r="r" b="b"/>
              <a:pathLst>
                <a:path w="185" h="156">
                  <a:moveTo>
                    <a:pt x="185" y="79"/>
                  </a:moveTo>
                  <a:lnTo>
                    <a:pt x="92" y="0"/>
                  </a:lnTo>
                  <a:lnTo>
                    <a:pt x="0" y="79"/>
                  </a:lnTo>
                  <a:lnTo>
                    <a:pt x="92" y="156"/>
                  </a:lnTo>
                  <a:lnTo>
                    <a:pt x="185"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5" name="Freeform 22"/>
            <p:cNvSpPr/>
            <p:nvPr/>
          </p:nvSpPr>
          <p:spPr bwMode="auto">
            <a:xfrm>
              <a:off x="6923088" y="3800475"/>
              <a:ext cx="68263" cy="84138"/>
            </a:xfrm>
            <a:custGeom>
              <a:avLst/>
              <a:gdLst>
                <a:gd name="T0" fmla="*/ 22 w 43"/>
                <a:gd name="T1" fmla="*/ 53 h 53"/>
                <a:gd name="T2" fmla="*/ 43 w 43"/>
                <a:gd name="T3" fmla="*/ 0 h 53"/>
                <a:gd name="T4" fmla="*/ 0 w 43"/>
                <a:gd name="T5" fmla="*/ 36 h 53"/>
                <a:gd name="T6" fmla="*/ 22 w 43"/>
                <a:gd name="T7" fmla="*/ 53 h 53"/>
              </a:gdLst>
              <a:ahLst/>
              <a:cxnLst>
                <a:cxn ang="0">
                  <a:pos x="T0" y="T1"/>
                </a:cxn>
                <a:cxn ang="0">
                  <a:pos x="T2" y="T3"/>
                </a:cxn>
                <a:cxn ang="0">
                  <a:pos x="T4" y="T5"/>
                </a:cxn>
                <a:cxn ang="0">
                  <a:pos x="T6" y="T7"/>
                </a:cxn>
              </a:cxnLst>
              <a:rect l="0" t="0" r="r" b="b"/>
              <a:pathLst>
                <a:path w="43" h="53">
                  <a:moveTo>
                    <a:pt x="22" y="53"/>
                  </a:moveTo>
                  <a:lnTo>
                    <a:pt x="43" y="0"/>
                  </a:lnTo>
                  <a:lnTo>
                    <a:pt x="0" y="36"/>
                  </a:lnTo>
                  <a:lnTo>
                    <a:pt x="22" y="53"/>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6" name="Freeform 23"/>
            <p:cNvSpPr/>
            <p:nvPr/>
          </p:nvSpPr>
          <p:spPr bwMode="auto">
            <a:xfrm>
              <a:off x="6923088" y="3800475"/>
              <a:ext cx="68263" cy="84138"/>
            </a:xfrm>
            <a:custGeom>
              <a:avLst/>
              <a:gdLst>
                <a:gd name="T0" fmla="*/ 22 w 43"/>
                <a:gd name="T1" fmla="*/ 53 h 53"/>
                <a:gd name="T2" fmla="*/ 43 w 43"/>
                <a:gd name="T3" fmla="*/ 0 h 53"/>
                <a:gd name="T4" fmla="*/ 0 w 43"/>
                <a:gd name="T5" fmla="*/ 36 h 53"/>
                <a:gd name="T6" fmla="*/ 22 w 43"/>
                <a:gd name="T7" fmla="*/ 53 h 53"/>
              </a:gdLst>
              <a:ahLst/>
              <a:cxnLst>
                <a:cxn ang="0">
                  <a:pos x="T0" y="T1"/>
                </a:cxn>
                <a:cxn ang="0">
                  <a:pos x="T2" y="T3"/>
                </a:cxn>
                <a:cxn ang="0">
                  <a:pos x="T4" y="T5"/>
                </a:cxn>
                <a:cxn ang="0">
                  <a:pos x="T6" y="T7"/>
                </a:cxn>
              </a:cxnLst>
              <a:rect l="0" t="0" r="r" b="b"/>
              <a:pathLst>
                <a:path w="43" h="53">
                  <a:moveTo>
                    <a:pt x="22" y="53"/>
                  </a:moveTo>
                  <a:lnTo>
                    <a:pt x="43" y="0"/>
                  </a:lnTo>
                  <a:lnTo>
                    <a:pt x="0" y="36"/>
                  </a:lnTo>
                  <a:lnTo>
                    <a:pt x="22"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7" name="Freeform 24"/>
            <p:cNvSpPr/>
            <p:nvPr/>
          </p:nvSpPr>
          <p:spPr bwMode="auto">
            <a:xfrm>
              <a:off x="6348413" y="3579813"/>
              <a:ext cx="288925" cy="247650"/>
            </a:xfrm>
            <a:custGeom>
              <a:avLst/>
              <a:gdLst>
                <a:gd name="T0" fmla="*/ 92 w 182"/>
                <a:gd name="T1" fmla="*/ 0 h 156"/>
                <a:gd name="T2" fmla="*/ 0 w 182"/>
                <a:gd name="T3" fmla="*/ 77 h 156"/>
                <a:gd name="T4" fmla="*/ 92 w 182"/>
                <a:gd name="T5" fmla="*/ 156 h 156"/>
                <a:gd name="T6" fmla="*/ 182 w 182"/>
                <a:gd name="T7" fmla="*/ 77 h 156"/>
                <a:gd name="T8" fmla="*/ 92 w 182"/>
                <a:gd name="T9" fmla="*/ 0 h 156"/>
              </a:gdLst>
              <a:ahLst/>
              <a:cxnLst>
                <a:cxn ang="0">
                  <a:pos x="T0" y="T1"/>
                </a:cxn>
                <a:cxn ang="0">
                  <a:pos x="T2" y="T3"/>
                </a:cxn>
                <a:cxn ang="0">
                  <a:pos x="T4" y="T5"/>
                </a:cxn>
                <a:cxn ang="0">
                  <a:pos x="T6" y="T7"/>
                </a:cxn>
                <a:cxn ang="0">
                  <a:pos x="T8" y="T9"/>
                </a:cxn>
              </a:cxnLst>
              <a:rect l="0" t="0" r="r" b="b"/>
              <a:pathLst>
                <a:path w="182" h="156">
                  <a:moveTo>
                    <a:pt x="92" y="0"/>
                  </a:moveTo>
                  <a:lnTo>
                    <a:pt x="0" y="77"/>
                  </a:lnTo>
                  <a:lnTo>
                    <a:pt x="92" y="156"/>
                  </a:lnTo>
                  <a:lnTo>
                    <a:pt x="182" y="77"/>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8" name="Freeform 25"/>
            <p:cNvSpPr/>
            <p:nvPr/>
          </p:nvSpPr>
          <p:spPr bwMode="auto">
            <a:xfrm>
              <a:off x="6732588" y="3579813"/>
              <a:ext cx="290513" cy="247650"/>
            </a:xfrm>
            <a:custGeom>
              <a:avLst/>
              <a:gdLst>
                <a:gd name="T0" fmla="*/ 0 w 183"/>
                <a:gd name="T1" fmla="*/ 77 h 156"/>
                <a:gd name="T2" fmla="*/ 90 w 183"/>
                <a:gd name="T3" fmla="*/ 156 h 156"/>
                <a:gd name="T4" fmla="*/ 183 w 183"/>
                <a:gd name="T5" fmla="*/ 77 h 156"/>
                <a:gd name="T6" fmla="*/ 90 w 183"/>
                <a:gd name="T7" fmla="*/ 0 h 156"/>
                <a:gd name="T8" fmla="*/ 0 w 183"/>
                <a:gd name="T9" fmla="*/ 77 h 156"/>
              </a:gdLst>
              <a:ahLst/>
              <a:cxnLst>
                <a:cxn ang="0">
                  <a:pos x="T0" y="T1"/>
                </a:cxn>
                <a:cxn ang="0">
                  <a:pos x="T2" y="T3"/>
                </a:cxn>
                <a:cxn ang="0">
                  <a:pos x="T4" y="T5"/>
                </a:cxn>
                <a:cxn ang="0">
                  <a:pos x="T6" y="T7"/>
                </a:cxn>
                <a:cxn ang="0">
                  <a:pos x="T8" y="T9"/>
                </a:cxn>
              </a:cxnLst>
              <a:rect l="0" t="0" r="r" b="b"/>
              <a:pathLst>
                <a:path w="183" h="156">
                  <a:moveTo>
                    <a:pt x="0" y="77"/>
                  </a:moveTo>
                  <a:lnTo>
                    <a:pt x="90" y="156"/>
                  </a:lnTo>
                  <a:lnTo>
                    <a:pt x="183" y="77"/>
                  </a:lnTo>
                  <a:lnTo>
                    <a:pt x="90"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9" name="Freeform 26"/>
            <p:cNvSpPr/>
            <p:nvPr/>
          </p:nvSpPr>
          <p:spPr bwMode="auto">
            <a:xfrm>
              <a:off x="6732588" y="3579813"/>
              <a:ext cx="290513" cy="247650"/>
            </a:xfrm>
            <a:custGeom>
              <a:avLst/>
              <a:gdLst>
                <a:gd name="T0" fmla="*/ 0 w 183"/>
                <a:gd name="T1" fmla="*/ 77 h 156"/>
                <a:gd name="T2" fmla="*/ 90 w 183"/>
                <a:gd name="T3" fmla="*/ 156 h 156"/>
                <a:gd name="T4" fmla="*/ 183 w 183"/>
                <a:gd name="T5" fmla="*/ 77 h 156"/>
                <a:gd name="T6" fmla="*/ 90 w 183"/>
                <a:gd name="T7" fmla="*/ 0 h 156"/>
                <a:gd name="T8" fmla="*/ 0 w 183"/>
                <a:gd name="T9" fmla="*/ 77 h 156"/>
              </a:gdLst>
              <a:ahLst/>
              <a:cxnLst>
                <a:cxn ang="0">
                  <a:pos x="T0" y="T1"/>
                </a:cxn>
                <a:cxn ang="0">
                  <a:pos x="T2" y="T3"/>
                </a:cxn>
                <a:cxn ang="0">
                  <a:pos x="T4" y="T5"/>
                </a:cxn>
                <a:cxn ang="0">
                  <a:pos x="T6" y="T7"/>
                </a:cxn>
                <a:cxn ang="0">
                  <a:pos x="T8" y="T9"/>
                </a:cxn>
              </a:cxnLst>
              <a:rect l="0" t="0" r="r" b="b"/>
              <a:pathLst>
                <a:path w="183" h="156">
                  <a:moveTo>
                    <a:pt x="0" y="77"/>
                  </a:moveTo>
                  <a:lnTo>
                    <a:pt x="90" y="156"/>
                  </a:lnTo>
                  <a:lnTo>
                    <a:pt x="183" y="77"/>
                  </a:lnTo>
                  <a:lnTo>
                    <a:pt x="90"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0" name="Freeform 27"/>
            <p:cNvSpPr/>
            <p:nvPr/>
          </p:nvSpPr>
          <p:spPr bwMode="auto">
            <a:xfrm>
              <a:off x="6253163" y="3422650"/>
              <a:ext cx="193675" cy="228600"/>
            </a:xfrm>
            <a:custGeom>
              <a:avLst/>
              <a:gdLst>
                <a:gd name="T0" fmla="*/ 30 w 122"/>
                <a:gd name="T1" fmla="*/ 0 h 144"/>
                <a:gd name="T2" fmla="*/ 0 w 122"/>
                <a:gd name="T3" fmla="*/ 26 h 144"/>
                <a:gd name="T4" fmla="*/ 45 w 122"/>
                <a:gd name="T5" fmla="*/ 144 h 144"/>
                <a:gd name="T6" fmla="*/ 122 w 122"/>
                <a:gd name="T7" fmla="*/ 77 h 144"/>
                <a:gd name="T8" fmla="*/ 30 w 122"/>
                <a:gd name="T9" fmla="*/ 0 h 144"/>
              </a:gdLst>
              <a:ahLst/>
              <a:cxnLst>
                <a:cxn ang="0">
                  <a:pos x="T0" y="T1"/>
                </a:cxn>
                <a:cxn ang="0">
                  <a:pos x="T2" y="T3"/>
                </a:cxn>
                <a:cxn ang="0">
                  <a:pos x="T4" y="T5"/>
                </a:cxn>
                <a:cxn ang="0">
                  <a:pos x="T6" y="T7"/>
                </a:cxn>
                <a:cxn ang="0">
                  <a:pos x="T8" y="T9"/>
                </a:cxn>
              </a:cxnLst>
              <a:rect l="0" t="0" r="r" b="b"/>
              <a:pathLst>
                <a:path w="122" h="144">
                  <a:moveTo>
                    <a:pt x="30" y="0"/>
                  </a:moveTo>
                  <a:lnTo>
                    <a:pt x="0" y="26"/>
                  </a:lnTo>
                  <a:lnTo>
                    <a:pt x="45" y="144"/>
                  </a:lnTo>
                  <a:lnTo>
                    <a:pt x="122" y="77"/>
                  </a:lnTo>
                  <a:lnTo>
                    <a:pt x="3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1" name="Freeform 28"/>
            <p:cNvSpPr/>
            <p:nvPr/>
          </p:nvSpPr>
          <p:spPr bwMode="auto">
            <a:xfrm>
              <a:off x="6538913" y="34226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2" name="Freeform 29"/>
            <p:cNvSpPr/>
            <p:nvPr/>
          </p:nvSpPr>
          <p:spPr bwMode="auto">
            <a:xfrm>
              <a:off x="6923088" y="3422650"/>
              <a:ext cx="192088" cy="228600"/>
            </a:xfrm>
            <a:custGeom>
              <a:avLst/>
              <a:gdLst>
                <a:gd name="T0" fmla="*/ 0 w 121"/>
                <a:gd name="T1" fmla="*/ 77 h 144"/>
                <a:gd name="T2" fmla="*/ 78 w 121"/>
                <a:gd name="T3" fmla="*/ 144 h 144"/>
                <a:gd name="T4" fmla="*/ 121 w 121"/>
                <a:gd name="T5" fmla="*/ 24 h 144"/>
                <a:gd name="T6" fmla="*/ 93 w 121"/>
                <a:gd name="T7" fmla="*/ 0 h 144"/>
                <a:gd name="T8" fmla="*/ 0 w 121"/>
                <a:gd name="T9" fmla="*/ 77 h 144"/>
              </a:gdLst>
              <a:ahLst/>
              <a:cxnLst>
                <a:cxn ang="0">
                  <a:pos x="T0" y="T1"/>
                </a:cxn>
                <a:cxn ang="0">
                  <a:pos x="T2" y="T3"/>
                </a:cxn>
                <a:cxn ang="0">
                  <a:pos x="T4" y="T5"/>
                </a:cxn>
                <a:cxn ang="0">
                  <a:pos x="T6" y="T7"/>
                </a:cxn>
                <a:cxn ang="0">
                  <a:pos x="T8" y="T9"/>
                </a:cxn>
              </a:cxnLst>
              <a:rect l="0" t="0" r="r" b="b"/>
              <a:pathLst>
                <a:path w="121" h="144">
                  <a:moveTo>
                    <a:pt x="0" y="77"/>
                  </a:moveTo>
                  <a:lnTo>
                    <a:pt x="78" y="144"/>
                  </a:lnTo>
                  <a:lnTo>
                    <a:pt x="121" y="24"/>
                  </a:lnTo>
                  <a:lnTo>
                    <a:pt x="93"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3" name="Freeform 30"/>
            <p:cNvSpPr/>
            <p:nvPr/>
          </p:nvSpPr>
          <p:spPr bwMode="auto">
            <a:xfrm>
              <a:off x="6923088" y="3422650"/>
              <a:ext cx="192088" cy="228600"/>
            </a:xfrm>
            <a:custGeom>
              <a:avLst/>
              <a:gdLst>
                <a:gd name="T0" fmla="*/ 0 w 121"/>
                <a:gd name="T1" fmla="*/ 77 h 144"/>
                <a:gd name="T2" fmla="*/ 78 w 121"/>
                <a:gd name="T3" fmla="*/ 144 h 144"/>
                <a:gd name="T4" fmla="*/ 121 w 121"/>
                <a:gd name="T5" fmla="*/ 24 h 144"/>
                <a:gd name="T6" fmla="*/ 93 w 121"/>
                <a:gd name="T7" fmla="*/ 0 h 144"/>
                <a:gd name="T8" fmla="*/ 0 w 121"/>
                <a:gd name="T9" fmla="*/ 77 h 144"/>
              </a:gdLst>
              <a:ahLst/>
              <a:cxnLst>
                <a:cxn ang="0">
                  <a:pos x="T0" y="T1"/>
                </a:cxn>
                <a:cxn ang="0">
                  <a:pos x="T2" y="T3"/>
                </a:cxn>
                <a:cxn ang="0">
                  <a:pos x="T4" y="T5"/>
                </a:cxn>
                <a:cxn ang="0">
                  <a:pos x="T6" y="T7"/>
                </a:cxn>
                <a:cxn ang="0">
                  <a:pos x="T8" y="T9"/>
                </a:cxn>
              </a:cxnLst>
              <a:rect l="0" t="0" r="r" b="b"/>
              <a:pathLst>
                <a:path w="121" h="144">
                  <a:moveTo>
                    <a:pt x="0" y="77"/>
                  </a:moveTo>
                  <a:lnTo>
                    <a:pt x="78" y="144"/>
                  </a:lnTo>
                  <a:lnTo>
                    <a:pt x="121" y="24"/>
                  </a:lnTo>
                  <a:lnTo>
                    <a:pt x="93"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4" name="Freeform 31"/>
            <p:cNvSpPr/>
            <p:nvPr/>
          </p:nvSpPr>
          <p:spPr bwMode="auto">
            <a:xfrm>
              <a:off x="6216651" y="3357563"/>
              <a:ext cx="39688" cy="50800"/>
            </a:xfrm>
            <a:custGeom>
              <a:avLst/>
              <a:gdLst>
                <a:gd name="T0" fmla="*/ 0 w 25"/>
                <a:gd name="T1" fmla="*/ 0 h 32"/>
                <a:gd name="T2" fmla="*/ 12 w 25"/>
                <a:gd name="T3" fmla="*/ 32 h 32"/>
                <a:gd name="T4" fmla="*/ 25 w 25"/>
                <a:gd name="T5" fmla="*/ 22 h 32"/>
                <a:gd name="T6" fmla="*/ 0 w 25"/>
                <a:gd name="T7" fmla="*/ 0 h 32"/>
              </a:gdLst>
              <a:ahLst/>
              <a:cxnLst>
                <a:cxn ang="0">
                  <a:pos x="T0" y="T1"/>
                </a:cxn>
                <a:cxn ang="0">
                  <a:pos x="T2" y="T3"/>
                </a:cxn>
                <a:cxn ang="0">
                  <a:pos x="T4" y="T5"/>
                </a:cxn>
                <a:cxn ang="0">
                  <a:pos x="T6" y="T7"/>
                </a:cxn>
              </a:cxnLst>
              <a:rect l="0" t="0" r="r" b="b"/>
              <a:pathLst>
                <a:path w="25" h="32">
                  <a:moveTo>
                    <a:pt x="0" y="0"/>
                  </a:moveTo>
                  <a:lnTo>
                    <a:pt x="12" y="32"/>
                  </a:lnTo>
                  <a:lnTo>
                    <a:pt x="25" y="22"/>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5" name="Freeform 32"/>
            <p:cNvSpPr/>
            <p:nvPr/>
          </p:nvSpPr>
          <p:spPr bwMode="auto">
            <a:xfrm>
              <a:off x="6348413" y="3265488"/>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6" name="Freeform 33"/>
            <p:cNvSpPr/>
            <p:nvPr/>
          </p:nvSpPr>
          <p:spPr bwMode="auto">
            <a:xfrm>
              <a:off x="6732588" y="3265488"/>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7" name="Freeform 34"/>
            <p:cNvSpPr/>
            <p:nvPr/>
          </p:nvSpPr>
          <p:spPr bwMode="auto">
            <a:xfrm>
              <a:off x="6732588" y="3265488"/>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8" name="Freeform 35"/>
            <p:cNvSpPr/>
            <p:nvPr/>
          </p:nvSpPr>
          <p:spPr bwMode="auto">
            <a:xfrm>
              <a:off x="7115176" y="3360738"/>
              <a:ext cx="36513" cy="44450"/>
            </a:xfrm>
            <a:custGeom>
              <a:avLst/>
              <a:gdLst>
                <a:gd name="T0" fmla="*/ 12 w 23"/>
                <a:gd name="T1" fmla="*/ 28 h 28"/>
                <a:gd name="T2" fmla="*/ 23 w 23"/>
                <a:gd name="T3" fmla="*/ 0 h 28"/>
                <a:gd name="T4" fmla="*/ 0 w 23"/>
                <a:gd name="T5" fmla="*/ 20 h 28"/>
                <a:gd name="T6" fmla="*/ 12 w 23"/>
                <a:gd name="T7" fmla="*/ 28 h 28"/>
              </a:gdLst>
              <a:ahLst/>
              <a:cxnLst>
                <a:cxn ang="0">
                  <a:pos x="T0" y="T1"/>
                </a:cxn>
                <a:cxn ang="0">
                  <a:pos x="T2" y="T3"/>
                </a:cxn>
                <a:cxn ang="0">
                  <a:pos x="T4" y="T5"/>
                </a:cxn>
                <a:cxn ang="0">
                  <a:pos x="T6" y="T7"/>
                </a:cxn>
              </a:cxnLst>
              <a:rect l="0" t="0" r="r" b="b"/>
              <a:pathLst>
                <a:path w="23" h="28">
                  <a:moveTo>
                    <a:pt x="12" y="28"/>
                  </a:moveTo>
                  <a:lnTo>
                    <a:pt x="23" y="0"/>
                  </a:lnTo>
                  <a:lnTo>
                    <a:pt x="0" y="20"/>
                  </a:lnTo>
                  <a:lnTo>
                    <a:pt x="12" y="28"/>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39" name="Freeform 36"/>
            <p:cNvSpPr/>
            <p:nvPr/>
          </p:nvSpPr>
          <p:spPr bwMode="auto">
            <a:xfrm>
              <a:off x="7115176" y="3360738"/>
              <a:ext cx="36513" cy="44450"/>
            </a:xfrm>
            <a:custGeom>
              <a:avLst/>
              <a:gdLst>
                <a:gd name="T0" fmla="*/ 12 w 23"/>
                <a:gd name="T1" fmla="*/ 28 h 28"/>
                <a:gd name="T2" fmla="*/ 23 w 23"/>
                <a:gd name="T3" fmla="*/ 0 h 28"/>
                <a:gd name="T4" fmla="*/ 0 w 23"/>
                <a:gd name="T5" fmla="*/ 20 h 28"/>
                <a:gd name="T6" fmla="*/ 12 w 23"/>
                <a:gd name="T7" fmla="*/ 28 h 28"/>
              </a:gdLst>
              <a:ahLst/>
              <a:cxnLst>
                <a:cxn ang="0">
                  <a:pos x="T0" y="T1"/>
                </a:cxn>
                <a:cxn ang="0">
                  <a:pos x="T2" y="T3"/>
                </a:cxn>
                <a:cxn ang="0">
                  <a:pos x="T4" y="T5"/>
                </a:cxn>
                <a:cxn ang="0">
                  <a:pos x="T6" y="T7"/>
                </a:cxn>
              </a:cxnLst>
              <a:rect l="0" t="0" r="r" b="b"/>
              <a:pathLst>
                <a:path w="23" h="28">
                  <a:moveTo>
                    <a:pt x="12" y="28"/>
                  </a:moveTo>
                  <a:lnTo>
                    <a:pt x="23" y="0"/>
                  </a:lnTo>
                  <a:lnTo>
                    <a:pt x="0" y="20"/>
                  </a:lnTo>
                  <a:lnTo>
                    <a:pt x="12"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0" name="Freeform 37"/>
            <p:cNvSpPr/>
            <p:nvPr/>
          </p:nvSpPr>
          <p:spPr bwMode="auto">
            <a:xfrm>
              <a:off x="6169026" y="3109913"/>
              <a:ext cx="277813" cy="247650"/>
            </a:xfrm>
            <a:custGeom>
              <a:avLst/>
              <a:gdLst>
                <a:gd name="T0" fmla="*/ 175 w 175"/>
                <a:gd name="T1" fmla="*/ 79 h 156"/>
                <a:gd name="T2" fmla="*/ 83 w 175"/>
                <a:gd name="T3" fmla="*/ 0 h 156"/>
                <a:gd name="T4" fmla="*/ 0 w 175"/>
                <a:gd name="T5" fmla="*/ 73 h 156"/>
                <a:gd name="T6" fmla="*/ 6 w 175"/>
                <a:gd name="T7" fmla="*/ 92 h 156"/>
                <a:gd name="T8" fmla="*/ 83 w 175"/>
                <a:gd name="T9" fmla="*/ 156 h 156"/>
                <a:gd name="T10" fmla="*/ 175 w 175"/>
                <a:gd name="T11" fmla="*/ 79 h 156"/>
              </a:gdLst>
              <a:ahLst/>
              <a:cxnLst>
                <a:cxn ang="0">
                  <a:pos x="T0" y="T1"/>
                </a:cxn>
                <a:cxn ang="0">
                  <a:pos x="T2" y="T3"/>
                </a:cxn>
                <a:cxn ang="0">
                  <a:pos x="T4" y="T5"/>
                </a:cxn>
                <a:cxn ang="0">
                  <a:pos x="T6" y="T7"/>
                </a:cxn>
                <a:cxn ang="0">
                  <a:pos x="T8" y="T9"/>
                </a:cxn>
                <a:cxn ang="0">
                  <a:pos x="T10" y="T11"/>
                </a:cxn>
              </a:cxnLst>
              <a:rect l="0" t="0" r="r" b="b"/>
              <a:pathLst>
                <a:path w="175" h="156">
                  <a:moveTo>
                    <a:pt x="175" y="79"/>
                  </a:moveTo>
                  <a:lnTo>
                    <a:pt x="83" y="0"/>
                  </a:lnTo>
                  <a:lnTo>
                    <a:pt x="0" y="73"/>
                  </a:lnTo>
                  <a:lnTo>
                    <a:pt x="6" y="92"/>
                  </a:lnTo>
                  <a:lnTo>
                    <a:pt x="83" y="156"/>
                  </a:lnTo>
                  <a:lnTo>
                    <a:pt x="175"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1" name="Freeform 38"/>
            <p:cNvSpPr/>
            <p:nvPr/>
          </p:nvSpPr>
          <p:spPr bwMode="auto">
            <a:xfrm>
              <a:off x="6538913" y="3109913"/>
              <a:ext cx="293688" cy="247650"/>
            </a:xfrm>
            <a:custGeom>
              <a:avLst/>
              <a:gdLst>
                <a:gd name="T0" fmla="*/ 92 w 185"/>
                <a:gd name="T1" fmla="*/ 0 h 156"/>
                <a:gd name="T2" fmla="*/ 0 w 185"/>
                <a:gd name="T3" fmla="*/ 79 h 156"/>
                <a:gd name="T4" fmla="*/ 92 w 185"/>
                <a:gd name="T5" fmla="*/ 156 h 156"/>
                <a:gd name="T6" fmla="*/ 185 w 185"/>
                <a:gd name="T7" fmla="*/ 79 h 156"/>
                <a:gd name="T8" fmla="*/ 92 w 185"/>
                <a:gd name="T9" fmla="*/ 0 h 156"/>
              </a:gdLst>
              <a:ahLst/>
              <a:cxnLst>
                <a:cxn ang="0">
                  <a:pos x="T0" y="T1"/>
                </a:cxn>
                <a:cxn ang="0">
                  <a:pos x="T2" y="T3"/>
                </a:cxn>
                <a:cxn ang="0">
                  <a:pos x="T4" y="T5"/>
                </a:cxn>
                <a:cxn ang="0">
                  <a:pos x="T6" y="T7"/>
                </a:cxn>
                <a:cxn ang="0">
                  <a:pos x="T8" y="T9"/>
                </a:cxn>
              </a:cxnLst>
              <a:rect l="0" t="0" r="r" b="b"/>
              <a:pathLst>
                <a:path w="185" h="156">
                  <a:moveTo>
                    <a:pt x="92" y="0"/>
                  </a:moveTo>
                  <a:lnTo>
                    <a:pt x="0" y="79"/>
                  </a:lnTo>
                  <a:lnTo>
                    <a:pt x="92" y="156"/>
                  </a:lnTo>
                  <a:lnTo>
                    <a:pt x="185" y="79"/>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2" name="Freeform 39"/>
            <p:cNvSpPr/>
            <p:nvPr/>
          </p:nvSpPr>
          <p:spPr bwMode="auto">
            <a:xfrm>
              <a:off x="6923088" y="3109913"/>
              <a:ext cx="276225" cy="247650"/>
            </a:xfrm>
            <a:custGeom>
              <a:avLst/>
              <a:gdLst>
                <a:gd name="T0" fmla="*/ 0 w 174"/>
                <a:gd name="T1" fmla="*/ 79 h 156"/>
                <a:gd name="T2" fmla="*/ 93 w 174"/>
                <a:gd name="T3" fmla="*/ 156 h 156"/>
                <a:gd name="T4" fmla="*/ 168 w 174"/>
                <a:gd name="T5" fmla="*/ 94 h 156"/>
                <a:gd name="T6" fmla="*/ 174 w 174"/>
                <a:gd name="T7" fmla="*/ 71 h 156"/>
                <a:gd name="T8" fmla="*/ 93 w 174"/>
                <a:gd name="T9" fmla="*/ 0 h 156"/>
                <a:gd name="T10" fmla="*/ 0 w 174"/>
                <a:gd name="T11" fmla="*/ 79 h 156"/>
              </a:gdLst>
              <a:ahLst/>
              <a:cxnLst>
                <a:cxn ang="0">
                  <a:pos x="T0" y="T1"/>
                </a:cxn>
                <a:cxn ang="0">
                  <a:pos x="T2" y="T3"/>
                </a:cxn>
                <a:cxn ang="0">
                  <a:pos x="T4" y="T5"/>
                </a:cxn>
                <a:cxn ang="0">
                  <a:pos x="T6" y="T7"/>
                </a:cxn>
                <a:cxn ang="0">
                  <a:pos x="T8" y="T9"/>
                </a:cxn>
                <a:cxn ang="0">
                  <a:pos x="T10" y="T11"/>
                </a:cxn>
              </a:cxnLst>
              <a:rect l="0" t="0" r="r" b="b"/>
              <a:pathLst>
                <a:path w="174" h="156">
                  <a:moveTo>
                    <a:pt x="0" y="79"/>
                  </a:moveTo>
                  <a:lnTo>
                    <a:pt x="93" y="156"/>
                  </a:lnTo>
                  <a:lnTo>
                    <a:pt x="168" y="94"/>
                  </a:lnTo>
                  <a:lnTo>
                    <a:pt x="174" y="71"/>
                  </a:lnTo>
                  <a:lnTo>
                    <a:pt x="93" y="0"/>
                  </a:lnTo>
                  <a:lnTo>
                    <a:pt x="0" y="79"/>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3" name="Freeform 40"/>
            <p:cNvSpPr/>
            <p:nvPr/>
          </p:nvSpPr>
          <p:spPr bwMode="auto">
            <a:xfrm>
              <a:off x="6923088" y="3109913"/>
              <a:ext cx="276225" cy="247650"/>
            </a:xfrm>
            <a:custGeom>
              <a:avLst/>
              <a:gdLst>
                <a:gd name="T0" fmla="*/ 0 w 174"/>
                <a:gd name="T1" fmla="*/ 79 h 156"/>
                <a:gd name="T2" fmla="*/ 93 w 174"/>
                <a:gd name="T3" fmla="*/ 156 h 156"/>
                <a:gd name="T4" fmla="*/ 168 w 174"/>
                <a:gd name="T5" fmla="*/ 94 h 156"/>
                <a:gd name="T6" fmla="*/ 174 w 174"/>
                <a:gd name="T7" fmla="*/ 71 h 156"/>
                <a:gd name="T8" fmla="*/ 93 w 174"/>
                <a:gd name="T9" fmla="*/ 0 h 156"/>
                <a:gd name="T10" fmla="*/ 0 w 174"/>
                <a:gd name="T11" fmla="*/ 79 h 156"/>
              </a:gdLst>
              <a:ahLst/>
              <a:cxnLst>
                <a:cxn ang="0">
                  <a:pos x="T0" y="T1"/>
                </a:cxn>
                <a:cxn ang="0">
                  <a:pos x="T2" y="T3"/>
                </a:cxn>
                <a:cxn ang="0">
                  <a:pos x="T4" y="T5"/>
                </a:cxn>
                <a:cxn ang="0">
                  <a:pos x="T6" y="T7"/>
                </a:cxn>
                <a:cxn ang="0">
                  <a:pos x="T8" y="T9"/>
                </a:cxn>
                <a:cxn ang="0">
                  <a:pos x="T10" y="T11"/>
                </a:cxn>
              </a:cxnLst>
              <a:rect l="0" t="0" r="r" b="b"/>
              <a:pathLst>
                <a:path w="174" h="156">
                  <a:moveTo>
                    <a:pt x="0" y="79"/>
                  </a:moveTo>
                  <a:lnTo>
                    <a:pt x="93" y="156"/>
                  </a:lnTo>
                  <a:lnTo>
                    <a:pt x="168" y="94"/>
                  </a:lnTo>
                  <a:lnTo>
                    <a:pt x="174" y="71"/>
                  </a:lnTo>
                  <a:lnTo>
                    <a:pt x="93" y="0"/>
                  </a:lnTo>
                  <a:lnTo>
                    <a:pt x="0"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4" name="Freeform 41"/>
            <p:cNvSpPr/>
            <p:nvPr/>
          </p:nvSpPr>
          <p:spPr bwMode="auto">
            <a:xfrm>
              <a:off x="6080126" y="2955925"/>
              <a:ext cx="176213" cy="214313"/>
            </a:xfrm>
            <a:custGeom>
              <a:avLst/>
              <a:gdLst>
                <a:gd name="T0" fmla="*/ 19 w 111"/>
                <a:gd name="T1" fmla="*/ 0 h 135"/>
                <a:gd name="T2" fmla="*/ 0 w 111"/>
                <a:gd name="T3" fmla="*/ 18 h 135"/>
                <a:gd name="T4" fmla="*/ 43 w 111"/>
                <a:gd name="T5" fmla="*/ 135 h 135"/>
                <a:gd name="T6" fmla="*/ 111 w 111"/>
                <a:gd name="T7" fmla="*/ 80 h 135"/>
                <a:gd name="T8" fmla="*/ 19 w 111"/>
                <a:gd name="T9" fmla="*/ 0 h 135"/>
              </a:gdLst>
              <a:ahLst/>
              <a:cxnLst>
                <a:cxn ang="0">
                  <a:pos x="T0" y="T1"/>
                </a:cxn>
                <a:cxn ang="0">
                  <a:pos x="T2" y="T3"/>
                </a:cxn>
                <a:cxn ang="0">
                  <a:pos x="T4" y="T5"/>
                </a:cxn>
                <a:cxn ang="0">
                  <a:pos x="T6" y="T7"/>
                </a:cxn>
                <a:cxn ang="0">
                  <a:pos x="T8" y="T9"/>
                </a:cxn>
              </a:cxnLst>
              <a:rect l="0" t="0" r="r" b="b"/>
              <a:pathLst>
                <a:path w="111" h="135">
                  <a:moveTo>
                    <a:pt x="19" y="0"/>
                  </a:moveTo>
                  <a:lnTo>
                    <a:pt x="0" y="18"/>
                  </a:lnTo>
                  <a:lnTo>
                    <a:pt x="43" y="135"/>
                  </a:lnTo>
                  <a:lnTo>
                    <a:pt x="111" y="80"/>
                  </a:lnTo>
                  <a:lnTo>
                    <a:pt x="19"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5" name="Freeform 42"/>
            <p:cNvSpPr/>
            <p:nvPr/>
          </p:nvSpPr>
          <p:spPr bwMode="auto">
            <a:xfrm>
              <a:off x="6348413" y="2955925"/>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6" name="Freeform 43"/>
            <p:cNvSpPr/>
            <p:nvPr/>
          </p:nvSpPr>
          <p:spPr bwMode="auto">
            <a:xfrm>
              <a:off x="6348413" y="2955925"/>
              <a:ext cx="288925" cy="249238"/>
            </a:xfrm>
            <a:custGeom>
              <a:avLst/>
              <a:gdLst>
                <a:gd name="T0" fmla="*/ 182 w 182"/>
                <a:gd name="T1" fmla="*/ 80 h 157"/>
                <a:gd name="T2" fmla="*/ 92 w 182"/>
                <a:gd name="T3" fmla="*/ 0 h 157"/>
                <a:gd name="T4" fmla="*/ 0 w 182"/>
                <a:gd name="T5" fmla="*/ 80 h 157"/>
                <a:gd name="T6" fmla="*/ 92 w 182"/>
                <a:gd name="T7" fmla="*/ 157 h 157"/>
                <a:gd name="T8" fmla="*/ 182 w 182"/>
                <a:gd name="T9" fmla="*/ 80 h 157"/>
              </a:gdLst>
              <a:ahLst/>
              <a:cxnLst>
                <a:cxn ang="0">
                  <a:pos x="T0" y="T1"/>
                </a:cxn>
                <a:cxn ang="0">
                  <a:pos x="T2" y="T3"/>
                </a:cxn>
                <a:cxn ang="0">
                  <a:pos x="T4" y="T5"/>
                </a:cxn>
                <a:cxn ang="0">
                  <a:pos x="T6" y="T7"/>
                </a:cxn>
                <a:cxn ang="0">
                  <a:pos x="T8" y="T9"/>
                </a:cxn>
              </a:cxnLst>
              <a:rect l="0" t="0" r="r" b="b"/>
              <a:pathLst>
                <a:path w="182" h="157">
                  <a:moveTo>
                    <a:pt x="182" y="80"/>
                  </a:moveTo>
                  <a:lnTo>
                    <a:pt x="92" y="0"/>
                  </a:lnTo>
                  <a:lnTo>
                    <a:pt x="0" y="80"/>
                  </a:lnTo>
                  <a:lnTo>
                    <a:pt x="92" y="157"/>
                  </a:lnTo>
                  <a:lnTo>
                    <a:pt x="182"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7" name="Freeform 44"/>
            <p:cNvSpPr/>
            <p:nvPr/>
          </p:nvSpPr>
          <p:spPr bwMode="auto">
            <a:xfrm>
              <a:off x="6732588" y="2955925"/>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8" name="Freeform 45"/>
            <p:cNvSpPr/>
            <p:nvPr/>
          </p:nvSpPr>
          <p:spPr bwMode="auto">
            <a:xfrm>
              <a:off x="6732588" y="2955925"/>
              <a:ext cx="290513" cy="249238"/>
            </a:xfrm>
            <a:custGeom>
              <a:avLst/>
              <a:gdLst>
                <a:gd name="T0" fmla="*/ 0 w 183"/>
                <a:gd name="T1" fmla="*/ 80 h 157"/>
                <a:gd name="T2" fmla="*/ 90 w 183"/>
                <a:gd name="T3" fmla="*/ 157 h 157"/>
                <a:gd name="T4" fmla="*/ 183 w 183"/>
                <a:gd name="T5" fmla="*/ 80 h 157"/>
                <a:gd name="T6" fmla="*/ 90 w 183"/>
                <a:gd name="T7" fmla="*/ 0 h 157"/>
                <a:gd name="T8" fmla="*/ 0 w 183"/>
                <a:gd name="T9" fmla="*/ 80 h 157"/>
              </a:gdLst>
              <a:ahLst/>
              <a:cxnLst>
                <a:cxn ang="0">
                  <a:pos x="T0" y="T1"/>
                </a:cxn>
                <a:cxn ang="0">
                  <a:pos x="T2" y="T3"/>
                </a:cxn>
                <a:cxn ang="0">
                  <a:pos x="T4" y="T5"/>
                </a:cxn>
                <a:cxn ang="0">
                  <a:pos x="T6" y="T7"/>
                </a:cxn>
                <a:cxn ang="0">
                  <a:pos x="T8" y="T9"/>
                </a:cxn>
              </a:cxnLst>
              <a:rect l="0" t="0" r="r" b="b"/>
              <a:pathLst>
                <a:path w="183" h="157">
                  <a:moveTo>
                    <a:pt x="0" y="80"/>
                  </a:moveTo>
                  <a:lnTo>
                    <a:pt x="90" y="157"/>
                  </a:lnTo>
                  <a:lnTo>
                    <a:pt x="183" y="80"/>
                  </a:lnTo>
                  <a:lnTo>
                    <a:pt x="90"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49" name="Freeform 46"/>
            <p:cNvSpPr/>
            <p:nvPr/>
          </p:nvSpPr>
          <p:spPr bwMode="auto">
            <a:xfrm>
              <a:off x="7115176" y="2955925"/>
              <a:ext cx="173038" cy="214313"/>
            </a:xfrm>
            <a:custGeom>
              <a:avLst/>
              <a:gdLst>
                <a:gd name="T0" fmla="*/ 0 w 109"/>
                <a:gd name="T1" fmla="*/ 80 h 135"/>
                <a:gd name="T2" fmla="*/ 66 w 109"/>
                <a:gd name="T3" fmla="*/ 135 h 135"/>
                <a:gd name="T4" fmla="*/ 109 w 109"/>
                <a:gd name="T5" fmla="*/ 15 h 135"/>
                <a:gd name="T6" fmla="*/ 92 w 109"/>
                <a:gd name="T7" fmla="*/ 0 h 135"/>
                <a:gd name="T8" fmla="*/ 0 w 109"/>
                <a:gd name="T9" fmla="*/ 80 h 135"/>
              </a:gdLst>
              <a:ahLst/>
              <a:cxnLst>
                <a:cxn ang="0">
                  <a:pos x="T0" y="T1"/>
                </a:cxn>
                <a:cxn ang="0">
                  <a:pos x="T2" y="T3"/>
                </a:cxn>
                <a:cxn ang="0">
                  <a:pos x="T4" y="T5"/>
                </a:cxn>
                <a:cxn ang="0">
                  <a:pos x="T6" y="T7"/>
                </a:cxn>
                <a:cxn ang="0">
                  <a:pos x="T8" y="T9"/>
                </a:cxn>
              </a:cxnLst>
              <a:rect l="0" t="0" r="r" b="b"/>
              <a:pathLst>
                <a:path w="109" h="135">
                  <a:moveTo>
                    <a:pt x="0" y="80"/>
                  </a:moveTo>
                  <a:lnTo>
                    <a:pt x="66" y="135"/>
                  </a:lnTo>
                  <a:lnTo>
                    <a:pt x="109" y="15"/>
                  </a:lnTo>
                  <a:lnTo>
                    <a:pt x="92" y="0"/>
                  </a:lnTo>
                  <a:lnTo>
                    <a:pt x="0" y="8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0" name="Freeform 47"/>
            <p:cNvSpPr/>
            <p:nvPr/>
          </p:nvSpPr>
          <p:spPr bwMode="auto">
            <a:xfrm>
              <a:off x="7115176" y="2955925"/>
              <a:ext cx="173038" cy="214313"/>
            </a:xfrm>
            <a:custGeom>
              <a:avLst/>
              <a:gdLst>
                <a:gd name="T0" fmla="*/ 0 w 109"/>
                <a:gd name="T1" fmla="*/ 80 h 135"/>
                <a:gd name="T2" fmla="*/ 66 w 109"/>
                <a:gd name="T3" fmla="*/ 135 h 135"/>
                <a:gd name="T4" fmla="*/ 109 w 109"/>
                <a:gd name="T5" fmla="*/ 15 h 135"/>
                <a:gd name="T6" fmla="*/ 92 w 109"/>
                <a:gd name="T7" fmla="*/ 0 h 135"/>
                <a:gd name="T8" fmla="*/ 0 w 109"/>
                <a:gd name="T9" fmla="*/ 80 h 135"/>
              </a:gdLst>
              <a:ahLst/>
              <a:cxnLst>
                <a:cxn ang="0">
                  <a:pos x="T0" y="T1"/>
                </a:cxn>
                <a:cxn ang="0">
                  <a:pos x="T2" y="T3"/>
                </a:cxn>
                <a:cxn ang="0">
                  <a:pos x="T4" y="T5"/>
                </a:cxn>
                <a:cxn ang="0">
                  <a:pos x="T6" y="T7"/>
                </a:cxn>
                <a:cxn ang="0">
                  <a:pos x="T8" y="T9"/>
                </a:cxn>
              </a:cxnLst>
              <a:rect l="0" t="0" r="r" b="b"/>
              <a:pathLst>
                <a:path w="109" h="135">
                  <a:moveTo>
                    <a:pt x="0" y="80"/>
                  </a:moveTo>
                  <a:lnTo>
                    <a:pt x="66" y="135"/>
                  </a:lnTo>
                  <a:lnTo>
                    <a:pt x="109" y="15"/>
                  </a:lnTo>
                  <a:lnTo>
                    <a:pt x="92" y="0"/>
                  </a:lnTo>
                  <a:lnTo>
                    <a:pt x="0"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1" name="Freeform 48"/>
            <p:cNvSpPr/>
            <p:nvPr/>
          </p:nvSpPr>
          <p:spPr bwMode="auto">
            <a:xfrm>
              <a:off x="6056313" y="2919413"/>
              <a:ext cx="6350" cy="9525"/>
            </a:xfrm>
            <a:custGeom>
              <a:avLst/>
              <a:gdLst>
                <a:gd name="T0" fmla="*/ 0 w 4"/>
                <a:gd name="T1" fmla="*/ 0 h 6"/>
                <a:gd name="T2" fmla="*/ 2 w 4"/>
                <a:gd name="T3" fmla="*/ 6 h 6"/>
                <a:gd name="T4" fmla="*/ 4 w 4"/>
                <a:gd name="T5" fmla="*/ 2 h 6"/>
                <a:gd name="T6" fmla="*/ 0 w 4"/>
                <a:gd name="T7" fmla="*/ 0 h 6"/>
              </a:gdLst>
              <a:ahLst/>
              <a:cxnLst>
                <a:cxn ang="0">
                  <a:pos x="T0" y="T1"/>
                </a:cxn>
                <a:cxn ang="0">
                  <a:pos x="T2" y="T3"/>
                </a:cxn>
                <a:cxn ang="0">
                  <a:pos x="T4" y="T5"/>
                </a:cxn>
                <a:cxn ang="0">
                  <a:pos x="T6" y="T7"/>
                </a:cxn>
              </a:cxnLst>
              <a:rect l="0" t="0" r="r" b="b"/>
              <a:pathLst>
                <a:path w="4" h="6">
                  <a:moveTo>
                    <a:pt x="0" y="0"/>
                  </a:moveTo>
                  <a:lnTo>
                    <a:pt x="2" y="6"/>
                  </a:lnTo>
                  <a:lnTo>
                    <a:pt x="4" y="2"/>
                  </a:lnTo>
                  <a:lnTo>
                    <a:pt x="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2" name="Freeform 49"/>
            <p:cNvSpPr/>
            <p:nvPr/>
          </p:nvSpPr>
          <p:spPr bwMode="auto">
            <a:xfrm>
              <a:off x="6154738" y="2800350"/>
              <a:ext cx="292100" cy="247650"/>
            </a:xfrm>
            <a:custGeom>
              <a:avLst/>
              <a:gdLst>
                <a:gd name="T0" fmla="*/ 92 w 184"/>
                <a:gd name="T1" fmla="*/ 0 h 156"/>
                <a:gd name="T2" fmla="*/ 0 w 184"/>
                <a:gd name="T3" fmla="*/ 77 h 156"/>
                <a:gd name="T4" fmla="*/ 92 w 184"/>
                <a:gd name="T5" fmla="*/ 156 h 156"/>
                <a:gd name="T6" fmla="*/ 184 w 184"/>
                <a:gd name="T7" fmla="*/ 77 h 156"/>
                <a:gd name="T8" fmla="*/ 92 w 184"/>
                <a:gd name="T9" fmla="*/ 0 h 156"/>
              </a:gdLst>
              <a:ahLst/>
              <a:cxnLst>
                <a:cxn ang="0">
                  <a:pos x="T0" y="T1"/>
                </a:cxn>
                <a:cxn ang="0">
                  <a:pos x="T2" y="T3"/>
                </a:cxn>
                <a:cxn ang="0">
                  <a:pos x="T4" y="T5"/>
                </a:cxn>
                <a:cxn ang="0">
                  <a:pos x="T6" y="T7"/>
                </a:cxn>
                <a:cxn ang="0">
                  <a:pos x="T8" y="T9"/>
                </a:cxn>
              </a:cxnLst>
              <a:rect l="0" t="0" r="r" b="b"/>
              <a:pathLst>
                <a:path w="184" h="156">
                  <a:moveTo>
                    <a:pt x="92" y="0"/>
                  </a:moveTo>
                  <a:lnTo>
                    <a:pt x="0" y="77"/>
                  </a:lnTo>
                  <a:lnTo>
                    <a:pt x="92" y="156"/>
                  </a:lnTo>
                  <a:lnTo>
                    <a:pt x="184" y="77"/>
                  </a:lnTo>
                  <a:lnTo>
                    <a:pt x="92"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3" name="Freeform 50"/>
            <p:cNvSpPr/>
            <p:nvPr/>
          </p:nvSpPr>
          <p:spPr bwMode="auto">
            <a:xfrm>
              <a:off x="6154738" y="2800350"/>
              <a:ext cx="292100" cy="247650"/>
            </a:xfrm>
            <a:custGeom>
              <a:avLst/>
              <a:gdLst>
                <a:gd name="T0" fmla="*/ 92 w 184"/>
                <a:gd name="T1" fmla="*/ 0 h 156"/>
                <a:gd name="T2" fmla="*/ 0 w 184"/>
                <a:gd name="T3" fmla="*/ 77 h 156"/>
                <a:gd name="T4" fmla="*/ 92 w 184"/>
                <a:gd name="T5" fmla="*/ 156 h 156"/>
                <a:gd name="T6" fmla="*/ 184 w 184"/>
                <a:gd name="T7" fmla="*/ 77 h 156"/>
                <a:gd name="T8" fmla="*/ 92 w 184"/>
                <a:gd name="T9" fmla="*/ 0 h 156"/>
              </a:gdLst>
              <a:ahLst/>
              <a:cxnLst>
                <a:cxn ang="0">
                  <a:pos x="T0" y="T1"/>
                </a:cxn>
                <a:cxn ang="0">
                  <a:pos x="T2" y="T3"/>
                </a:cxn>
                <a:cxn ang="0">
                  <a:pos x="T4" y="T5"/>
                </a:cxn>
                <a:cxn ang="0">
                  <a:pos x="T6" y="T7"/>
                </a:cxn>
                <a:cxn ang="0">
                  <a:pos x="T8" y="T9"/>
                </a:cxn>
              </a:cxnLst>
              <a:rect l="0" t="0" r="r" b="b"/>
              <a:pathLst>
                <a:path w="184" h="156">
                  <a:moveTo>
                    <a:pt x="92" y="0"/>
                  </a:moveTo>
                  <a:lnTo>
                    <a:pt x="0" y="77"/>
                  </a:lnTo>
                  <a:lnTo>
                    <a:pt x="92" y="156"/>
                  </a:lnTo>
                  <a:lnTo>
                    <a:pt x="184" y="7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4" name="Freeform 51"/>
            <p:cNvSpPr/>
            <p:nvPr/>
          </p:nvSpPr>
          <p:spPr bwMode="auto">
            <a:xfrm>
              <a:off x="6538913" y="28003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5" name="Freeform 52"/>
            <p:cNvSpPr/>
            <p:nvPr/>
          </p:nvSpPr>
          <p:spPr bwMode="auto">
            <a:xfrm>
              <a:off x="6538913" y="2800350"/>
              <a:ext cx="293688" cy="247650"/>
            </a:xfrm>
            <a:custGeom>
              <a:avLst/>
              <a:gdLst>
                <a:gd name="T0" fmla="*/ 92 w 185"/>
                <a:gd name="T1" fmla="*/ 156 h 156"/>
                <a:gd name="T2" fmla="*/ 185 w 185"/>
                <a:gd name="T3" fmla="*/ 77 h 156"/>
                <a:gd name="T4" fmla="*/ 92 w 185"/>
                <a:gd name="T5" fmla="*/ 0 h 156"/>
                <a:gd name="T6" fmla="*/ 0 w 185"/>
                <a:gd name="T7" fmla="*/ 77 h 156"/>
                <a:gd name="T8" fmla="*/ 92 w 185"/>
                <a:gd name="T9" fmla="*/ 156 h 156"/>
              </a:gdLst>
              <a:ahLst/>
              <a:cxnLst>
                <a:cxn ang="0">
                  <a:pos x="T0" y="T1"/>
                </a:cxn>
                <a:cxn ang="0">
                  <a:pos x="T2" y="T3"/>
                </a:cxn>
                <a:cxn ang="0">
                  <a:pos x="T4" y="T5"/>
                </a:cxn>
                <a:cxn ang="0">
                  <a:pos x="T6" y="T7"/>
                </a:cxn>
                <a:cxn ang="0">
                  <a:pos x="T8" y="T9"/>
                </a:cxn>
              </a:cxnLst>
              <a:rect l="0" t="0" r="r" b="b"/>
              <a:pathLst>
                <a:path w="185" h="156">
                  <a:moveTo>
                    <a:pt x="92" y="156"/>
                  </a:moveTo>
                  <a:lnTo>
                    <a:pt x="185" y="77"/>
                  </a:lnTo>
                  <a:lnTo>
                    <a:pt x="92" y="0"/>
                  </a:lnTo>
                  <a:lnTo>
                    <a:pt x="0" y="77"/>
                  </a:lnTo>
                  <a:lnTo>
                    <a:pt x="92" y="1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6" name="Freeform 53"/>
            <p:cNvSpPr/>
            <p:nvPr/>
          </p:nvSpPr>
          <p:spPr bwMode="auto">
            <a:xfrm>
              <a:off x="6923088" y="2800350"/>
              <a:ext cx="293688" cy="247650"/>
            </a:xfrm>
            <a:custGeom>
              <a:avLst/>
              <a:gdLst>
                <a:gd name="T0" fmla="*/ 93 w 185"/>
                <a:gd name="T1" fmla="*/ 156 h 156"/>
                <a:gd name="T2" fmla="*/ 185 w 185"/>
                <a:gd name="T3" fmla="*/ 77 h 156"/>
                <a:gd name="T4" fmla="*/ 93 w 185"/>
                <a:gd name="T5" fmla="*/ 0 h 156"/>
                <a:gd name="T6" fmla="*/ 0 w 185"/>
                <a:gd name="T7" fmla="*/ 77 h 156"/>
                <a:gd name="T8" fmla="*/ 93 w 185"/>
                <a:gd name="T9" fmla="*/ 156 h 156"/>
              </a:gdLst>
              <a:ahLst/>
              <a:cxnLst>
                <a:cxn ang="0">
                  <a:pos x="T0" y="T1"/>
                </a:cxn>
                <a:cxn ang="0">
                  <a:pos x="T2" y="T3"/>
                </a:cxn>
                <a:cxn ang="0">
                  <a:pos x="T4" y="T5"/>
                </a:cxn>
                <a:cxn ang="0">
                  <a:pos x="T6" y="T7"/>
                </a:cxn>
                <a:cxn ang="0">
                  <a:pos x="T8" y="T9"/>
                </a:cxn>
              </a:cxnLst>
              <a:rect l="0" t="0" r="r" b="b"/>
              <a:pathLst>
                <a:path w="185" h="156">
                  <a:moveTo>
                    <a:pt x="93" y="156"/>
                  </a:moveTo>
                  <a:lnTo>
                    <a:pt x="185" y="77"/>
                  </a:lnTo>
                  <a:lnTo>
                    <a:pt x="93" y="0"/>
                  </a:lnTo>
                  <a:lnTo>
                    <a:pt x="0" y="77"/>
                  </a:lnTo>
                  <a:lnTo>
                    <a:pt x="93" y="156"/>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7" name="Freeform 54"/>
            <p:cNvSpPr/>
            <p:nvPr/>
          </p:nvSpPr>
          <p:spPr bwMode="auto">
            <a:xfrm>
              <a:off x="6923088" y="2800350"/>
              <a:ext cx="293688" cy="247650"/>
            </a:xfrm>
            <a:custGeom>
              <a:avLst/>
              <a:gdLst>
                <a:gd name="T0" fmla="*/ 93 w 185"/>
                <a:gd name="T1" fmla="*/ 156 h 156"/>
                <a:gd name="T2" fmla="*/ 185 w 185"/>
                <a:gd name="T3" fmla="*/ 77 h 156"/>
                <a:gd name="T4" fmla="*/ 93 w 185"/>
                <a:gd name="T5" fmla="*/ 0 h 156"/>
                <a:gd name="T6" fmla="*/ 0 w 185"/>
                <a:gd name="T7" fmla="*/ 77 h 156"/>
                <a:gd name="T8" fmla="*/ 93 w 185"/>
                <a:gd name="T9" fmla="*/ 156 h 156"/>
              </a:gdLst>
              <a:ahLst/>
              <a:cxnLst>
                <a:cxn ang="0">
                  <a:pos x="T0" y="T1"/>
                </a:cxn>
                <a:cxn ang="0">
                  <a:pos x="T2" y="T3"/>
                </a:cxn>
                <a:cxn ang="0">
                  <a:pos x="T4" y="T5"/>
                </a:cxn>
                <a:cxn ang="0">
                  <a:pos x="T6" y="T7"/>
                </a:cxn>
                <a:cxn ang="0">
                  <a:pos x="T8" y="T9"/>
                </a:cxn>
              </a:cxnLst>
              <a:rect l="0" t="0" r="r" b="b"/>
              <a:pathLst>
                <a:path w="185" h="156">
                  <a:moveTo>
                    <a:pt x="93" y="156"/>
                  </a:moveTo>
                  <a:lnTo>
                    <a:pt x="185" y="77"/>
                  </a:lnTo>
                  <a:lnTo>
                    <a:pt x="93" y="0"/>
                  </a:lnTo>
                  <a:lnTo>
                    <a:pt x="0" y="77"/>
                  </a:lnTo>
                  <a:lnTo>
                    <a:pt x="93" y="1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8" name="Freeform 55"/>
            <p:cNvSpPr/>
            <p:nvPr/>
          </p:nvSpPr>
          <p:spPr bwMode="auto">
            <a:xfrm>
              <a:off x="7308851" y="2922588"/>
              <a:ext cx="3175" cy="3175"/>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0"/>
                  </a:lnTo>
                  <a:lnTo>
                    <a:pt x="0" y="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59" name="Freeform 56"/>
            <p:cNvSpPr/>
            <p:nvPr/>
          </p:nvSpPr>
          <p:spPr bwMode="auto">
            <a:xfrm>
              <a:off x="7308851" y="2922588"/>
              <a:ext cx="3175" cy="3175"/>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0" name="Freeform 57"/>
            <p:cNvSpPr/>
            <p:nvPr/>
          </p:nvSpPr>
          <p:spPr bwMode="auto">
            <a:xfrm>
              <a:off x="5991226" y="2647950"/>
              <a:ext cx="265113" cy="247650"/>
            </a:xfrm>
            <a:custGeom>
              <a:avLst/>
              <a:gdLst>
                <a:gd name="T0" fmla="*/ 167 w 167"/>
                <a:gd name="T1" fmla="*/ 77 h 156"/>
                <a:gd name="T2" fmla="*/ 75 w 167"/>
                <a:gd name="T3" fmla="*/ 0 h 156"/>
                <a:gd name="T4" fmla="*/ 0 w 167"/>
                <a:gd name="T5" fmla="*/ 62 h 156"/>
                <a:gd name="T6" fmla="*/ 17 w 167"/>
                <a:gd name="T7" fmla="*/ 107 h 156"/>
                <a:gd name="T8" fmla="*/ 75 w 167"/>
                <a:gd name="T9" fmla="*/ 156 h 156"/>
                <a:gd name="T10" fmla="*/ 167 w 167"/>
                <a:gd name="T11" fmla="*/ 77 h 156"/>
              </a:gdLst>
              <a:ahLst/>
              <a:cxnLst>
                <a:cxn ang="0">
                  <a:pos x="T0" y="T1"/>
                </a:cxn>
                <a:cxn ang="0">
                  <a:pos x="T2" y="T3"/>
                </a:cxn>
                <a:cxn ang="0">
                  <a:pos x="T4" y="T5"/>
                </a:cxn>
                <a:cxn ang="0">
                  <a:pos x="T6" y="T7"/>
                </a:cxn>
                <a:cxn ang="0">
                  <a:pos x="T8" y="T9"/>
                </a:cxn>
                <a:cxn ang="0">
                  <a:pos x="T10" y="T11"/>
                </a:cxn>
              </a:cxnLst>
              <a:rect l="0" t="0" r="r" b="b"/>
              <a:pathLst>
                <a:path w="167" h="156">
                  <a:moveTo>
                    <a:pt x="167" y="77"/>
                  </a:moveTo>
                  <a:lnTo>
                    <a:pt x="75" y="0"/>
                  </a:lnTo>
                  <a:lnTo>
                    <a:pt x="0" y="62"/>
                  </a:lnTo>
                  <a:lnTo>
                    <a:pt x="17" y="107"/>
                  </a:lnTo>
                  <a:lnTo>
                    <a:pt x="75" y="156"/>
                  </a:lnTo>
                  <a:lnTo>
                    <a:pt x="167"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1" name="Freeform 58"/>
            <p:cNvSpPr/>
            <p:nvPr/>
          </p:nvSpPr>
          <p:spPr bwMode="auto">
            <a:xfrm>
              <a:off x="5991226" y="2647950"/>
              <a:ext cx="265113" cy="247650"/>
            </a:xfrm>
            <a:custGeom>
              <a:avLst/>
              <a:gdLst>
                <a:gd name="T0" fmla="*/ 167 w 167"/>
                <a:gd name="T1" fmla="*/ 77 h 156"/>
                <a:gd name="T2" fmla="*/ 75 w 167"/>
                <a:gd name="T3" fmla="*/ 0 h 156"/>
                <a:gd name="T4" fmla="*/ 0 w 167"/>
                <a:gd name="T5" fmla="*/ 62 h 156"/>
                <a:gd name="T6" fmla="*/ 17 w 167"/>
                <a:gd name="T7" fmla="*/ 107 h 156"/>
                <a:gd name="T8" fmla="*/ 75 w 167"/>
                <a:gd name="T9" fmla="*/ 156 h 156"/>
                <a:gd name="T10" fmla="*/ 167 w 167"/>
                <a:gd name="T11" fmla="*/ 77 h 156"/>
              </a:gdLst>
              <a:ahLst/>
              <a:cxnLst>
                <a:cxn ang="0">
                  <a:pos x="T0" y="T1"/>
                </a:cxn>
                <a:cxn ang="0">
                  <a:pos x="T2" y="T3"/>
                </a:cxn>
                <a:cxn ang="0">
                  <a:pos x="T4" y="T5"/>
                </a:cxn>
                <a:cxn ang="0">
                  <a:pos x="T6" y="T7"/>
                </a:cxn>
                <a:cxn ang="0">
                  <a:pos x="T8" y="T9"/>
                </a:cxn>
                <a:cxn ang="0">
                  <a:pos x="T10" y="T11"/>
                </a:cxn>
              </a:cxnLst>
              <a:rect l="0" t="0" r="r" b="b"/>
              <a:pathLst>
                <a:path w="167" h="156">
                  <a:moveTo>
                    <a:pt x="167" y="77"/>
                  </a:moveTo>
                  <a:lnTo>
                    <a:pt x="75" y="0"/>
                  </a:lnTo>
                  <a:lnTo>
                    <a:pt x="0" y="62"/>
                  </a:lnTo>
                  <a:lnTo>
                    <a:pt x="17" y="107"/>
                  </a:lnTo>
                  <a:lnTo>
                    <a:pt x="75" y="156"/>
                  </a:lnTo>
                  <a:lnTo>
                    <a:pt x="167"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2" name="Freeform 59"/>
            <p:cNvSpPr/>
            <p:nvPr/>
          </p:nvSpPr>
          <p:spPr bwMode="auto">
            <a:xfrm>
              <a:off x="6348413" y="2647950"/>
              <a:ext cx="288925" cy="247650"/>
            </a:xfrm>
            <a:custGeom>
              <a:avLst/>
              <a:gdLst>
                <a:gd name="T0" fmla="*/ 182 w 182"/>
                <a:gd name="T1" fmla="*/ 77 h 156"/>
                <a:gd name="T2" fmla="*/ 92 w 182"/>
                <a:gd name="T3" fmla="*/ 0 h 156"/>
                <a:gd name="T4" fmla="*/ 0 w 182"/>
                <a:gd name="T5" fmla="*/ 77 h 156"/>
                <a:gd name="T6" fmla="*/ 92 w 182"/>
                <a:gd name="T7" fmla="*/ 156 h 156"/>
                <a:gd name="T8" fmla="*/ 182 w 182"/>
                <a:gd name="T9" fmla="*/ 77 h 156"/>
              </a:gdLst>
              <a:ahLst/>
              <a:cxnLst>
                <a:cxn ang="0">
                  <a:pos x="T0" y="T1"/>
                </a:cxn>
                <a:cxn ang="0">
                  <a:pos x="T2" y="T3"/>
                </a:cxn>
                <a:cxn ang="0">
                  <a:pos x="T4" y="T5"/>
                </a:cxn>
                <a:cxn ang="0">
                  <a:pos x="T6" y="T7"/>
                </a:cxn>
                <a:cxn ang="0">
                  <a:pos x="T8" y="T9"/>
                </a:cxn>
              </a:cxnLst>
              <a:rect l="0" t="0" r="r" b="b"/>
              <a:pathLst>
                <a:path w="182" h="156">
                  <a:moveTo>
                    <a:pt x="182" y="77"/>
                  </a:moveTo>
                  <a:lnTo>
                    <a:pt x="92" y="0"/>
                  </a:lnTo>
                  <a:lnTo>
                    <a:pt x="0" y="77"/>
                  </a:lnTo>
                  <a:lnTo>
                    <a:pt x="92" y="156"/>
                  </a:lnTo>
                  <a:lnTo>
                    <a:pt x="182"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3" name="Freeform 60"/>
            <p:cNvSpPr/>
            <p:nvPr/>
          </p:nvSpPr>
          <p:spPr bwMode="auto">
            <a:xfrm>
              <a:off x="6348413" y="2647950"/>
              <a:ext cx="288925" cy="247650"/>
            </a:xfrm>
            <a:custGeom>
              <a:avLst/>
              <a:gdLst>
                <a:gd name="T0" fmla="*/ 182 w 182"/>
                <a:gd name="T1" fmla="*/ 77 h 156"/>
                <a:gd name="T2" fmla="*/ 92 w 182"/>
                <a:gd name="T3" fmla="*/ 0 h 156"/>
                <a:gd name="T4" fmla="*/ 0 w 182"/>
                <a:gd name="T5" fmla="*/ 77 h 156"/>
                <a:gd name="T6" fmla="*/ 92 w 182"/>
                <a:gd name="T7" fmla="*/ 156 h 156"/>
                <a:gd name="T8" fmla="*/ 182 w 182"/>
                <a:gd name="T9" fmla="*/ 77 h 156"/>
              </a:gdLst>
              <a:ahLst/>
              <a:cxnLst>
                <a:cxn ang="0">
                  <a:pos x="T0" y="T1"/>
                </a:cxn>
                <a:cxn ang="0">
                  <a:pos x="T2" y="T3"/>
                </a:cxn>
                <a:cxn ang="0">
                  <a:pos x="T4" y="T5"/>
                </a:cxn>
                <a:cxn ang="0">
                  <a:pos x="T6" y="T7"/>
                </a:cxn>
                <a:cxn ang="0">
                  <a:pos x="T8" y="T9"/>
                </a:cxn>
              </a:cxnLst>
              <a:rect l="0" t="0" r="r" b="b"/>
              <a:pathLst>
                <a:path w="182" h="156">
                  <a:moveTo>
                    <a:pt x="182" y="77"/>
                  </a:moveTo>
                  <a:lnTo>
                    <a:pt x="92" y="0"/>
                  </a:lnTo>
                  <a:lnTo>
                    <a:pt x="0" y="77"/>
                  </a:lnTo>
                  <a:lnTo>
                    <a:pt x="92" y="156"/>
                  </a:lnTo>
                  <a:lnTo>
                    <a:pt x="182"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4" name="Freeform 61"/>
            <p:cNvSpPr/>
            <p:nvPr/>
          </p:nvSpPr>
          <p:spPr bwMode="auto">
            <a:xfrm>
              <a:off x="6732588" y="2647950"/>
              <a:ext cx="290513" cy="247650"/>
            </a:xfrm>
            <a:custGeom>
              <a:avLst/>
              <a:gdLst>
                <a:gd name="T0" fmla="*/ 183 w 183"/>
                <a:gd name="T1" fmla="*/ 77 h 156"/>
                <a:gd name="T2" fmla="*/ 90 w 183"/>
                <a:gd name="T3" fmla="*/ 0 h 156"/>
                <a:gd name="T4" fmla="*/ 0 w 183"/>
                <a:gd name="T5" fmla="*/ 77 h 156"/>
                <a:gd name="T6" fmla="*/ 90 w 183"/>
                <a:gd name="T7" fmla="*/ 156 h 156"/>
                <a:gd name="T8" fmla="*/ 183 w 183"/>
                <a:gd name="T9" fmla="*/ 77 h 156"/>
              </a:gdLst>
              <a:ahLst/>
              <a:cxnLst>
                <a:cxn ang="0">
                  <a:pos x="T0" y="T1"/>
                </a:cxn>
                <a:cxn ang="0">
                  <a:pos x="T2" y="T3"/>
                </a:cxn>
                <a:cxn ang="0">
                  <a:pos x="T4" y="T5"/>
                </a:cxn>
                <a:cxn ang="0">
                  <a:pos x="T6" y="T7"/>
                </a:cxn>
                <a:cxn ang="0">
                  <a:pos x="T8" y="T9"/>
                </a:cxn>
              </a:cxnLst>
              <a:rect l="0" t="0" r="r" b="b"/>
              <a:pathLst>
                <a:path w="183" h="156">
                  <a:moveTo>
                    <a:pt x="183" y="77"/>
                  </a:moveTo>
                  <a:lnTo>
                    <a:pt x="90" y="0"/>
                  </a:lnTo>
                  <a:lnTo>
                    <a:pt x="0" y="77"/>
                  </a:lnTo>
                  <a:lnTo>
                    <a:pt x="90" y="156"/>
                  </a:lnTo>
                  <a:lnTo>
                    <a:pt x="183"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5" name="Freeform 62"/>
            <p:cNvSpPr/>
            <p:nvPr/>
          </p:nvSpPr>
          <p:spPr bwMode="auto">
            <a:xfrm>
              <a:off x="6732588" y="2647950"/>
              <a:ext cx="290513" cy="247650"/>
            </a:xfrm>
            <a:custGeom>
              <a:avLst/>
              <a:gdLst>
                <a:gd name="T0" fmla="*/ 183 w 183"/>
                <a:gd name="T1" fmla="*/ 77 h 156"/>
                <a:gd name="T2" fmla="*/ 90 w 183"/>
                <a:gd name="T3" fmla="*/ 0 h 156"/>
                <a:gd name="T4" fmla="*/ 0 w 183"/>
                <a:gd name="T5" fmla="*/ 77 h 156"/>
                <a:gd name="T6" fmla="*/ 90 w 183"/>
                <a:gd name="T7" fmla="*/ 156 h 156"/>
                <a:gd name="T8" fmla="*/ 183 w 183"/>
                <a:gd name="T9" fmla="*/ 77 h 156"/>
              </a:gdLst>
              <a:ahLst/>
              <a:cxnLst>
                <a:cxn ang="0">
                  <a:pos x="T0" y="T1"/>
                </a:cxn>
                <a:cxn ang="0">
                  <a:pos x="T2" y="T3"/>
                </a:cxn>
                <a:cxn ang="0">
                  <a:pos x="T4" y="T5"/>
                </a:cxn>
                <a:cxn ang="0">
                  <a:pos x="T6" y="T7"/>
                </a:cxn>
                <a:cxn ang="0">
                  <a:pos x="T8" y="T9"/>
                </a:cxn>
              </a:cxnLst>
              <a:rect l="0" t="0" r="r" b="b"/>
              <a:pathLst>
                <a:path w="183" h="156">
                  <a:moveTo>
                    <a:pt x="183" y="77"/>
                  </a:moveTo>
                  <a:lnTo>
                    <a:pt x="90" y="0"/>
                  </a:lnTo>
                  <a:lnTo>
                    <a:pt x="0" y="77"/>
                  </a:lnTo>
                  <a:lnTo>
                    <a:pt x="90" y="156"/>
                  </a:lnTo>
                  <a:lnTo>
                    <a:pt x="183"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6" name="Freeform 63"/>
            <p:cNvSpPr/>
            <p:nvPr/>
          </p:nvSpPr>
          <p:spPr bwMode="auto">
            <a:xfrm>
              <a:off x="7115176" y="2647950"/>
              <a:ext cx="261938" cy="247650"/>
            </a:xfrm>
            <a:custGeom>
              <a:avLst/>
              <a:gdLst>
                <a:gd name="T0" fmla="*/ 0 w 165"/>
                <a:gd name="T1" fmla="*/ 77 h 156"/>
                <a:gd name="T2" fmla="*/ 92 w 165"/>
                <a:gd name="T3" fmla="*/ 156 h 156"/>
                <a:gd name="T4" fmla="*/ 145 w 165"/>
                <a:gd name="T5" fmla="*/ 109 h 156"/>
                <a:gd name="T6" fmla="*/ 165 w 165"/>
                <a:gd name="T7" fmla="*/ 59 h 156"/>
                <a:gd name="T8" fmla="*/ 92 w 165"/>
                <a:gd name="T9" fmla="*/ 0 h 156"/>
                <a:gd name="T10" fmla="*/ 0 w 165"/>
                <a:gd name="T11" fmla="*/ 77 h 156"/>
              </a:gdLst>
              <a:ahLst/>
              <a:cxnLst>
                <a:cxn ang="0">
                  <a:pos x="T0" y="T1"/>
                </a:cxn>
                <a:cxn ang="0">
                  <a:pos x="T2" y="T3"/>
                </a:cxn>
                <a:cxn ang="0">
                  <a:pos x="T4" y="T5"/>
                </a:cxn>
                <a:cxn ang="0">
                  <a:pos x="T6" y="T7"/>
                </a:cxn>
                <a:cxn ang="0">
                  <a:pos x="T8" y="T9"/>
                </a:cxn>
                <a:cxn ang="0">
                  <a:pos x="T10" y="T11"/>
                </a:cxn>
              </a:cxnLst>
              <a:rect l="0" t="0" r="r" b="b"/>
              <a:pathLst>
                <a:path w="165" h="156">
                  <a:moveTo>
                    <a:pt x="0" y="77"/>
                  </a:moveTo>
                  <a:lnTo>
                    <a:pt x="92" y="156"/>
                  </a:lnTo>
                  <a:lnTo>
                    <a:pt x="145" y="109"/>
                  </a:lnTo>
                  <a:lnTo>
                    <a:pt x="165" y="59"/>
                  </a:lnTo>
                  <a:lnTo>
                    <a:pt x="92" y="0"/>
                  </a:lnTo>
                  <a:lnTo>
                    <a:pt x="0" y="77"/>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7" name="Freeform 64"/>
            <p:cNvSpPr/>
            <p:nvPr/>
          </p:nvSpPr>
          <p:spPr bwMode="auto">
            <a:xfrm>
              <a:off x="7115176" y="2647950"/>
              <a:ext cx="261938" cy="247650"/>
            </a:xfrm>
            <a:custGeom>
              <a:avLst/>
              <a:gdLst>
                <a:gd name="T0" fmla="*/ 0 w 165"/>
                <a:gd name="T1" fmla="*/ 77 h 156"/>
                <a:gd name="T2" fmla="*/ 92 w 165"/>
                <a:gd name="T3" fmla="*/ 156 h 156"/>
                <a:gd name="T4" fmla="*/ 145 w 165"/>
                <a:gd name="T5" fmla="*/ 109 h 156"/>
                <a:gd name="T6" fmla="*/ 165 w 165"/>
                <a:gd name="T7" fmla="*/ 59 h 156"/>
                <a:gd name="T8" fmla="*/ 92 w 165"/>
                <a:gd name="T9" fmla="*/ 0 h 156"/>
                <a:gd name="T10" fmla="*/ 0 w 165"/>
                <a:gd name="T11" fmla="*/ 77 h 156"/>
              </a:gdLst>
              <a:ahLst/>
              <a:cxnLst>
                <a:cxn ang="0">
                  <a:pos x="T0" y="T1"/>
                </a:cxn>
                <a:cxn ang="0">
                  <a:pos x="T2" y="T3"/>
                </a:cxn>
                <a:cxn ang="0">
                  <a:pos x="T4" y="T5"/>
                </a:cxn>
                <a:cxn ang="0">
                  <a:pos x="T6" y="T7"/>
                </a:cxn>
                <a:cxn ang="0">
                  <a:pos x="T8" y="T9"/>
                </a:cxn>
                <a:cxn ang="0">
                  <a:pos x="T10" y="T11"/>
                </a:cxn>
              </a:cxnLst>
              <a:rect l="0" t="0" r="r" b="b"/>
              <a:pathLst>
                <a:path w="165" h="156">
                  <a:moveTo>
                    <a:pt x="0" y="77"/>
                  </a:moveTo>
                  <a:lnTo>
                    <a:pt x="92" y="156"/>
                  </a:lnTo>
                  <a:lnTo>
                    <a:pt x="145" y="109"/>
                  </a:lnTo>
                  <a:lnTo>
                    <a:pt x="165" y="59"/>
                  </a:lnTo>
                  <a:lnTo>
                    <a:pt x="92" y="0"/>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8" name="Freeform 65"/>
            <p:cNvSpPr/>
            <p:nvPr/>
          </p:nvSpPr>
          <p:spPr bwMode="auto">
            <a:xfrm>
              <a:off x="5946776" y="2616200"/>
              <a:ext cx="112713" cy="74613"/>
            </a:xfrm>
            <a:custGeom>
              <a:avLst/>
              <a:gdLst>
                <a:gd name="T0" fmla="*/ 0 w 71"/>
                <a:gd name="T1" fmla="*/ 2 h 47"/>
                <a:gd name="T2" fmla="*/ 17 w 71"/>
                <a:gd name="T3" fmla="*/ 47 h 47"/>
                <a:gd name="T4" fmla="*/ 71 w 71"/>
                <a:gd name="T5" fmla="*/ 0 h 47"/>
                <a:gd name="T6" fmla="*/ 0 w 71"/>
                <a:gd name="T7" fmla="*/ 2 h 47"/>
              </a:gdLst>
              <a:ahLst/>
              <a:cxnLst>
                <a:cxn ang="0">
                  <a:pos x="T0" y="T1"/>
                </a:cxn>
                <a:cxn ang="0">
                  <a:pos x="T2" y="T3"/>
                </a:cxn>
                <a:cxn ang="0">
                  <a:pos x="T4" y="T5"/>
                </a:cxn>
                <a:cxn ang="0">
                  <a:pos x="T6" y="T7"/>
                </a:cxn>
              </a:cxnLst>
              <a:rect l="0" t="0" r="r" b="b"/>
              <a:pathLst>
                <a:path w="71" h="47">
                  <a:moveTo>
                    <a:pt x="0" y="2"/>
                  </a:moveTo>
                  <a:lnTo>
                    <a:pt x="17" y="47"/>
                  </a:lnTo>
                  <a:lnTo>
                    <a:pt x="71" y="0"/>
                  </a:lnTo>
                  <a:lnTo>
                    <a:pt x="0" y="2"/>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69" name="Freeform 66"/>
            <p:cNvSpPr/>
            <p:nvPr/>
          </p:nvSpPr>
          <p:spPr bwMode="auto">
            <a:xfrm>
              <a:off x="5946776" y="2616200"/>
              <a:ext cx="112713" cy="74613"/>
            </a:xfrm>
            <a:custGeom>
              <a:avLst/>
              <a:gdLst>
                <a:gd name="T0" fmla="*/ 0 w 71"/>
                <a:gd name="T1" fmla="*/ 2 h 47"/>
                <a:gd name="T2" fmla="*/ 17 w 71"/>
                <a:gd name="T3" fmla="*/ 47 h 47"/>
                <a:gd name="T4" fmla="*/ 71 w 71"/>
                <a:gd name="T5" fmla="*/ 0 h 47"/>
                <a:gd name="T6" fmla="*/ 0 w 71"/>
                <a:gd name="T7" fmla="*/ 2 h 47"/>
              </a:gdLst>
              <a:ahLst/>
              <a:cxnLst>
                <a:cxn ang="0">
                  <a:pos x="T0" y="T1"/>
                </a:cxn>
                <a:cxn ang="0">
                  <a:pos x="T2" y="T3"/>
                </a:cxn>
                <a:cxn ang="0">
                  <a:pos x="T4" y="T5"/>
                </a:cxn>
                <a:cxn ang="0">
                  <a:pos x="T6" y="T7"/>
                </a:cxn>
              </a:cxnLst>
              <a:rect l="0" t="0" r="r" b="b"/>
              <a:pathLst>
                <a:path w="71" h="47">
                  <a:moveTo>
                    <a:pt x="0" y="2"/>
                  </a:moveTo>
                  <a:lnTo>
                    <a:pt x="17" y="47"/>
                  </a:lnTo>
                  <a:lnTo>
                    <a:pt x="71"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0" name="Freeform 67"/>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1" name="Freeform 68"/>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2" name="Freeform 69"/>
            <p:cNvSpPr/>
            <p:nvPr/>
          </p:nvSpPr>
          <p:spPr bwMode="auto">
            <a:xfrm>
              <a:off x="6538913" y="2613025"/>
              <a:ext cx="293688" cy="125413"/>
            </a:xfrm>
            <a:custGeom>
              <a:avLst/>
              <a:gdLst>
                <a:gd name="T0" fmla="*/ 185 w 185"/>
                <a:gd name="T1" fmla="*/ 0 h 79"/>
                <a:gd name="T2" fmla="*/ 182 w 185"/>
                <a:gd name="T3" fmla="*/ 0 h 79"/>
                <a:gd name="T4" fmla="*/ 0 w 185"/>
                <a:gd name="T5" fmla="*/ 0 h 79"/>
                <a:gd name="T6" fmla="*/ 92 w 185"/>
                <a:gd name="T7" fmla="*/ 79 h 79"/>
                <a:gd name="T8" fmla="*/ 185 w 185"/>
                <a:gd name="T9" fmla="*/ 0 h 79"/>
              </a:gdLst>
              <a:ahLst/>
              <a:cxnLst>
                <a:cxn ang="0">
                  <a:pos x="T0" y="T1"/>
                </a:cxn>
                <a:cxn ang="0">
                  <a:pos x="T2" y="T3"/>
                </a:cxn>
                <a:cxn ang="0">
                  <a:pos x="T4" y="T5"/>
                </a:cxn>
                <a:cxn ang="0">
                  <a:pos x="T6" y="T7"/>
                </a:cxn>
                <a:cxn ang="0">
                  <a:pos x="T8" y="T9"/>
                </a:cxn>
              </a:cxnLst>
              <a:rect l="0" t="0" r="r" b="b"/>
              <a:pathLst>
                <a:path w="185" h="79">
                  <a:moveTo>
                    <a:pt x="185" y="0"/>
                  </a:moveTo>
                  <a:lnTo>
                    <a:pt x="182" y="0"/>
                  </a:lnTo>
                  <a:lnTo>
                    <a:pt x="0" y="0"/>
                  </a:lnTo>
                  <a:lnTo>
                    <a:pt x="92" y="79"/>
                  </a:lnTo>
                  <a:lnTo>
                    <a:pt x="185" y="0"/>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3" name="Freeform 70"/>
            <p:cNvSpPr/>
            <p:nvPr/>
          </p:nvSpPr>
          <p:spPr bwMode="auto">
            <a:xfrm>
              <a:off x="6538913" y="2613025"/>
              <a:ext cx="293688" cy="125413"/>
            </a:xfrm>
            <a:custGeom>
              <a:avLst/>
              <a:gdLst>
                <a:gd name="T0" fmla="*/ 185 w 185"/>
                <a:gd name="T1" fmla="*/ 0 h 79"/>
                <a:gd name="T2" fmla="*/ 182 w 185"/>
                <a:gd name="T3" fmla="*/ 0 h 79"/>
                <a:gd name="T4" fmla="*/ 0 w 185"/>
                <a:gd name="T5" fmla="*/ 0 h 79"/>
                <a:gd name="T6" fmla="*/ 92 w 185"/>
                <a:gd name="T7" fmla="*/ 79 h 79"/>
                <a:gd name="T8" fmla="*/ 185 w 185"/>
                <a:gd name="T9" fmla="*/ 0 h 79"/>
              </a:gdLst>
              <a:ahLst/>
              <a:cxnLst>
                <a:cxn ang="0">
                  <a:pos x="T0" y="T1"/>
                </a:cxn>
                <a:cxn ang="0">
                  <a:pos x="T2" y="T3"/>
                </a:cxn>
                <a:cxn ang="0">
                  <a:pos x="T4" y="T5"/>
                </a:cxn>
                <a:cxn ang="0">
                  <a:pos x="T6" y="T7"/>
                </a:cxn>
                <a:cxn ang="0">
                  <a:pos x="T8" y="T9"/>
                </a:cxn>
              </a:cxnLst>
              <a:rect l="0" t="0" r="r" b="b"/>
              <a:pathLst>
                <a:path w="185" h="79">
                  <a:moveTo>
                    <a:pt x="185" y="0"/>
                  </a:moveTo>
                  <a:lnTo>
                    <a:pt x="182" y="0"/>
                  </a:lnTo>
                  <a:lnTo>
                    <a:pt x="0" y="0"/>
                  </a:lnTo>
                  <a:lnTo>
                    <a:pt x="92" y="79"/>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4" name="Freeform 71"/>
            <p:cNvSpPr/>
            <p:nvPr/>
          </p:nvSpPr>
          <p:spPr bwMode="auto">
            <a:xfrm>
              <a:off x="6923088" y="2609850"/>
              <a:ext cx="293688" cy="128588"/>
            </a:xfrm>
            <a:custGeom>
              <a:avLst/>
              <a:gdLst>
                <a:gd name="T0" fmla="*/ 93 w 185"/>
                <a:gd name="T1" fmla="*/ 81 h 81"/>
                <a:gd name="T2" fmla="*/ 185 w 185"/>
                <a:gd name="T3" fmla="*/ 2 h 81"/>
                <a:gd name="T4" fmla="*/ 181 w 185"/>
                <a:gd name="T5" fmla="*/ 0 h 81"/>
                <a:gd name="T6" fmla="*/ 3 w 185"/>
                <a:gd name="T7" fmla="*/ 0 h 81"/>
                <a:gd name="T8" fmla="*/ 0 w 185"/>
                <a:gd name="T9" fmla="*/ 2 h 81"/>
                <a:gd name="T10" fmla="*/ 93 w 185"/>
                <a:gd name="T11" fmla="*/ 81 h 81"/>
              </a:gdLst>
              <a:ahLst/>
              <a:cxnLst>
                <a:cxn ang="0">
                  <a:pos x="T0" y="T1"/>
                </a:cxn>
                <a:cxn ang="0">
                  <a:pos x="T2" y="T3"/>
                </a:cxn>
                <a:cxn ang="0">
                  <a:pos x="T4" y="T5"/>
                </a:cxn>
                <a:cxn ang="0">
                  <a:pos x="T6" y="T7"/>
                </a:cxn>
                <a:cxn ang="0">
                  <a:pos x="T8" y="T9"/>
                </a:cxn>
                <a:cxn ang="0">
                  <a:pos x="T10" y="T11"/>
                </a:cxn>
              </a:cxnLst>
              <a:rect l="0" t="0" r="r" b="b"/>
              <a:pathLst>
                <a:path w="185" h="81">
                  <a:moveTo>
                    <a:pt x="93" y="81"/>
                  </a:moveTo>
                  <a:lnTo>
                    <a:pt x="185" y="2"/>
                  </a:lnTo>
                  <a:lnTo>
                    <a:pt x="181" y="0"/>
                  </a:lnTo>
                  <a:lnTo>
                    <a:pt x="3" y="0"/>
                  </a:lnTo>
                  <a:lnTo>
                    <a:pt x="0" y="2"/>
                  </a:lnTo>
                  <a:lnTo>
                    <a:pt x="93" y="81"/>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5" name="Freeform 72"/>
            <p:cNvSpPr/>
            <p:nvPr/>
          </p:nvSpPr>
          <p:spPr bwMode="auto">
            <a:xfrm>
              <a:off x="6923088" y="2609850"/>
              <a:ext cx="293688" cy="128588"/>
            </a:xfrm>
            <a:custGeom>
              <a:avLst/>
              <a:gdLst>
                <a:gd name="T0" fmla="*/ 93 w 185"/>
                <a:gd name="T1" fmla="*/ 81 h 81"/>
                <a:gd name="T2" fmla="*/ 185 w 185"/>
                <a:gd name="T3" fmla="*/ 2 h 81"/>
                <a:gd name="T4" fmla="*/ 181 w 185"/>
                <a:gd name="T5" fmla="*/ 0 h 81"/>
                <a:gd name="T6" fmla="*/ 3 w 185"/>
                <a:gd name="T7" fmla="*/ 0 h 81"/>
                <a:gd name="T8" fmla="*/ 0 w 185"/>
                <a:gd name="T9" fmla="*/ 2 h 81"/>
                <a:gd name="T10" fmla="*/ 93 w 185"/>
                <a:gd name="T11" fmla="*/ 81 h 81"/>
              </a:gdLst>
              <a:ahLst/>
              <a:cxnLst>
                <a:cxn ang="0">
                  <a:pos x="T0" y="T1"/>
                </a:cxn>
                <a:cxn ang="0">
                  <a:pos x="T2" y="T3"/>
                </a:cxn>
                <a:cxn ang="0">
                  <a:pos x="T4" y="T5"/>
                </a:cxn>
                <a:cxn ang="0">
                  <a:pos x="T6" y="T7"/>
                </a:cxn>
                <a:cxn ang="0">
                  <a:pos x="T8" y="T9"/>
                </a:cxn>
                <a:cxn ang="0">
                  <a:pos x="T10" y="T11"/>
                </a:cxn>
              </a:cxnLst>
              <a:rect l="0" t="0" r="r" b="b"/>
              <a:pathLst>
                <a:path w="185" h="81">
                  <a:moveTo>
                    <a:pt x="93" y="81"/>
                  </a:moveTo>
                  <a:lnTo>
                    <a:pt x="185" y="2"/>
                  </a:lnTo>
                  <a:lnTo>
                    <a:pt x="181" y="0"/>
                  </a:lnTo>
                  <a:lnTo>
                    <a:pt x="3" y="0"/>
                  </a:lnTo>
                  <a:lnTo>
                    <a:pt x="0" y="2"/>
                  </a:lnTo>
                  <a:lnTo>
                    <a:pt x="93"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6" name="Freeform 73"/>
            <p:cNvSpPr/>
            <p:nvPr/>
          </p:nvSpPr>
          <p:spPr bwMode="auto">
            <a:xfrm>
              <a:off x="7308851" y="2606675"/>
              <a:ext cx="115888" cy="80963"/>
            </a:xfrm>
            <a:custGeom>
              <a:avLst/>
              <a:gdLst>
                <a:gd name="T0" fmla="*/ 56 w 73"/>
                <a:gd name="T1" fmla="*/ 51 h 51"/>
                <a:gd name="T2" fmla="*/ 73 w 73"/>
                <a:gd name="T3" fmla="*/ 0 h 51"/>
                <a:gd name="T4" fmla="*/ 4 w 73"/>
                <a:gd name="T5" fmla="*/ 2 h 51"/>
                <a:gd name="T6" fmla="*/ 0 w 73"/>
                <a:gd name="T7" fmla="*/ 4 h 51"/>
                <a:gd name="T8" fmla="*/ 56 w 73"/>
                <a:gd name="T9" fmla="*/ 51 h 51"/>
              </a:gdLst>
              <a:ahLst/>
              <a:cxnLst>
                <a:cxn ang="0">
                  <a:pos x="T0" y="T1"/>
                </a:cxn>
                <a:cxn ang="0">
                  <a:pos x="T2" y="T3"/>
                </a:cxn>
                <a:cxn ang="0">
                  <a:pos x="T4" y="T5"/>
                </a:cxn>
                <a:cxn ang="0">
                  <a:pos x="T6" y="T7"/>
                </a:cxn>
                <a:cxn ang="0">
                  <a:pos x="T8" y="T9"/>
                </a:cxn>
              </a:cxnLst>
              <a:rect l="0" t="0" r="r" b="b"/>
              <a:pathLst>
                <a:path w="73" h="51">
                  <a:moveTo>
                    <a:pt x="56" y="51"/>
                  </a:moveTo>
                  <a:lnTo>
                    <a:pt x="73" y="0"/>
                  </a:lnTo>
                  <a:lnTo>
                    <a:pt x="4" y="2"/>
                  </a:lnTo>
                  <a:lnTo>
                    <a:pt x="0" y="4"/>
                  </a:lnTo>
                  <a:lnTo>
                    <a:pt x="56" y="51"/>
                  </a:lnTo>
                  <a:close/>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7" name="Freeform 74"/>
            <p:cNvSpPr/>
            <p:nvPr/>
          </p:nvSpPr>
          <p:spPr bwMode="auto">
            <a:xfrm>
              <a:off x="7308851" y="2606675"/>
              <a:ext cx="115888" cy="80963"/>
            </a:xfrm>
            <a:custGeom>
              <a:avLst/>
              <a:gdLst>
                <a:gd name="T0" fmla="*/ 56 w 73"/>
                <a:gd name="T1" fmla="*/ 51 h 51"/>
                <a:gd name="T2" fmla="*/ 73 w 73"/>
                <a:gd name="T3" fmla="*/ 0 h 51"/>
                <a:gd name="T4" fmla="*/ 4 w 73"/>
                <a:gd name="T5" fmla="*/ 2 h 51"/>
                <a:gd name="T6" fmla="*/ 0 w 73"/>
                <a:gd name="T7" fmla="*/ 4 h 51"/>
                <a:gd name="T8" fmla="*/ 56 w 73"/>
                <a:gd name="T9" fmla="*/ 51 h 51"/>
              </a:gdLst>
              <a:ahLst/>
              <a:cxnLst>
                <a:cxn ang="0">
                  <a:pos x="T0" y="T1"/>
                </a:cxn>
                <a:cxn ang="0">
                  <a:pos x="T2" y="T3"/>
                </a:cxn>
                <a:cxn ang="0">
                  <a:pos x="T4" y="T5"/>
                </a:cxn>
                <a:cxn ang="0">
                  <a:pos x="T6" y="T7"/>
                </a:cxn>
                <a:cxn ang="0">
                  <a:pos x="T8" y="T9"/>
                </a:cxn>
              </a:cxnLst>
              <a:rect l="0" t="0" r="r" b="b"/>
              <a:pathLst>
                <a:path w="73" h="51">
                  <a:moveTo>
                    <a:pt x="56" y="51"/>
                  </a:moveTo>
                  <a:lnTo>
                    <a:pt x="73" y="0"/>
                  </a:lnTo>
                  <a:lnTo>
                    <a:pt x="4" y="2"/>
                  </a:lnTo>
                  <a:lnTo>
                    <a:pt x="0" y="4"/>
                  </a:lnTo>
                  <a:lnTo>
                    <a:pt x="56"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8" name="Freeform 75"/>
            <p:cNvSpPr/>
            <p:nvPr/>
          </p:nvSpPr>
          <p:spPr bwMode="auto">
            <a:xfrm>
              <a:off x="7067551" y="1511300"/>
              <a:ext cx="309563" cy="184150"/>
            </a:xfrm>
            <a:custGeom>
              <a:avLst/>
              <a:gdLst>
                <a:gd name="T0" fmla="*/ 0 w 195"/>
                <a:gd name="T1" fmla="*/ 116 h 116"/>
                <a:gd name="T2" fmla="*/ 137 w 195"/>
                <a:gd name="T3" fmla="*/ 88 h 116"/>
                <a:gd name="T4" fmla="*/ 195 w 195"/>
                <a:gd name="T5" fmla="*/ 0 h 116"/>
                <a:gd name="T6" fmla="*/ 57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7" y="28"/>
                  </a:lnTo>
                  <a:lnTo>
                    <a:pt x="0" y="116"/>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79" name="Freeform 76"/>
            <p:cNvSpPr/>
            <p:nvPr/>
          </p:nvSpPr>
          <p:spPr bwMode="auto">
            <a:xfrm>
              <a:off x="7067551" y="1511300"/>
              <a:ext cx="309563" cy="184150"/>
            </a:xfrm>
            <a:custGeom>
              <a:avLst/>
              <a:gdLst>
                <a:gd name="T0" fmla="*/ 0 w 195"/>
                <a:gd name="T1" fmla="*/ 116 h 116"/>
                <a:gd name="T2" fmla="*/ 137 w 195"/>
                <a:gd name="T3" fmla="*/ 88 h 116"/>
                <a:gd name="T4" fmla="*/ 195 w 195"/>
                <a:gd name="T5" fmla="*/ 0 h 116"/>
                <a:gd name="T6" fmla="*/ 57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7" y="28"/>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0" name="Freeform 77"/>
            <p:cNvSpPr/>
            <p:nvPr/>
          </p:nvSpPr>
          <p:spPr bwMode="auto">
            <a:xfrm>
              <a:off x="7237413" y="1252538"/>
              <a:ext cx="309563" cy="184150"/>
            </a:xfrm>
            <a:custGeom>
              <a:avLst/>
              <a:gdLst>
                <a:gd name="T0" fmla="*/ 0 w 195"/>
                <a:gd name="T1" fmla="*/ 116 h 116"/>
                <a:gd name="T2" fmla="*/ 137 w 195"/>
                <a:gd name="T3" fmla="*/ 88 h 116"/>
                <a:gd name="T4" fmla="*/ 195 w 195"/>
                <a:gd name="T5" fmla="*/ 0 h 116"/>
                <a:gd name="T6" fmla="*/ 58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8" y="28"/>
                  </a:lnTo>
                  <a:lnTo>
                    <a:pt x="0" y="116"/>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1" name="Freeform 78"/>
            <p:cNvSpPr/>
            <p:nvPr/>
          </p:nvSpPr>
          <p:spPr bwMode="auto">
            <a:xfrm>
              <a:off x="7237413" y="1252538"/>
              <a:ext cx="309563" cy="184150"/>
            </a:xfrm>
            <a:custGeom>
              <a:avLst/>
              <a:gdLst>
                <a:gd name="T0" fmla="*/ 0 w 195"/>
                <a:gd name="T1" fmla="*/ 116 h 116"/>
                <a:gd name="T2" fmla="*/ 137 w 195"/>
                <a:gd name="T3" fmla="*/ 88 h 116"/>
                <a:gd name="T4" fmla="*/ 195 w 195"/>
                <a:gd name="T5" fmla="*/ 0 h 116"/>
                <a:gd name="T6" fmla="*/ 58 w 195"/>
                <a:gd name="T7" fmla="*/ 28 h 116"/>
                <a:gd name="T8" fmla="*/ 0 w 195"/>
                <a:gd name="T9" fmla="*/ 116 h 116"/>
              </a:gdLst>
              <a:ahLst/>
              <a:cxnLst>
                <a:cxn ang="0">
                  <a:pos x="T0" y="T1"/>
                </a:cxn>
                <a:cxn ang="0">
                  <a:pos x="T2" y="T3"/>
                </a:cxn>
                <a:cxn ang="0">
                  <a:pos x="T4" y="T5"/>
                </a:cxn>
                <a:cxn ang="0">
                  <a:pos x="T6" y="T7"/>
                </a:cxn>
                <a:cxn ang="0">
                  <a:pos x="T8" y="T9"/>
                </a:cxn>
              </a:cxnLst>
              <a:rect l="0" t="0" r="r" b="b"/>
              <a:pathLst>
                <a:path w="195" h="116">
                  <a:moveTo>
                    <a:pt x="0" y="116"/>
                  </a:moveTo>
                  <a:lnTo>
                    <a:pt x="137" y="88"/>
                  </a:lnTo>
                  <a:lnTo>
                    <a:pt x="195" y="0"/>
                  </a:lnTo>
                  <a:lnTo>
                    <a:pt x="58" y="28"/>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2" name="Freeform 79"/>
            <p:cNvSpPr/>
            <p:nvPr/>
          </p:nvSpPr>
          <p:spPr bwMode="auto">
            <a:xfrm>
              <a:off x="7002463" y="1651000"/>
              <a:ext cx="282575" cy="149225"/>
            </a:xfrm>
            <a:custGeom>
              <a:avLst/>
              <a:gdLst>
                <a:gd name="T0" fmla="*/ 19 w 83"/>
                <a:gd name="T1" fmla="*/ 13 h 44"/>
                <a:gd name="T2" fmla="*/ 0 w 83"/>
                <a:gd name="T3" fmla="*/ 42 h 44"/>
                <a:gd name="T4" fmla="*/ 12 w 83"/>
                <a:gd name="T5" fmla="*/ 44 h 44"/>
                <a:gd name="T6" fmla="*/ 61 w 83"/>
                <a:gd name="T7" fmla="*/ 34 h 44"/>
                <a:gd name="T8" fmla="*/ 83 w 83"/>
                <a:gd name="T9" fmla="*/ 0 h 44"/>
                <a:gd name="T10" fmla="*/ 19 w 83"/>
                <a:gd name="T11" fmla="*/ 13 h 44"/>
              </a:gdLst>
              <a:ahLst/>
              <a:cxnLst>
                <a:cxn ang="0">
                  <a:pos x="T0" y="T1"/>
                </a:cxn>
                <a:cxn ang="0">
                  <a:pos x="T2" y="T3"/>
                </a:cxn>
                <a:cxn ang="0">
                  <a:pos x="T4" y="T5"/>
                </a:cxn>
                <a:cxn ang="0">
                  <a:pos x="T6" y="T7"/>
                </a:cxn>
                <a:cxn ang="0">
                  <a:pos x="T8" y="T9"/>
                </a:cxn>
                <a:cxn ang="0">
                  <a:pos x="T10" y="T11"/>
                </a:cxn>
              </a:cxnLst>
              <a:rect l="0" t="0" r="r" b="b"/>
              <a:pathLst>
                <a:path w="83" h="44">
                  <a:moveTo>
                    <a:pt x="19" y="13"/>
                  </a:moveTo>
                  <a:cubicBezTo>
                    <a:pt x="0" y="42"/>
                    <a:pt x="0" y="42"/>
                    <a:pt x="0" y="42"/>
                  </a:cubicBezTo>
                  <a:cubicBezTo>
                    <a:pt x="4" y="42"/>
                    <a:pt x="9" y="43"/>
                    <a:pt x="12" y="44"/>
                  </a:cubicBezTo>
                  <a:cubicBezTo>
                    <a:pt x="61" y="34"/>
                    <a:pt x="61" y="34"/>
                    <a:pt x="61" y="34"/>
                  </a:cubicBezTo>
                  <a:cubicBezTo>
                    <a:pt x="83" y="0"/>
                    <a:pt x="83" y="0"/>
                    <a:pt x="83" y="0"/>
                  </a:cubicBezTo>
                  <a:cubicBezTo>
                    <a:pt x="19" y="13"/>
                    <a:pt x="19" y="13"/>
                    <a:pt x="19" y="13"/>
                  </a:cubicBezTo>
                </a:path>
              </a:pathLst>
            </a:custGeom>
            <a:solidFill>
              <a:srgbClr val="E6BA8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3" name="Freeform 80"/>
            <p:cNvSpPr/>
            <p:nvPr/>
          </p:nvSpPr>
          <p:spPr bwMode="auto">
            <a:xfrm>
              <a:off x="7043738" y="1766888"/>
              <a:ext cx="166688" cy="104775"/>
            </a:xfrm>
            <a:custGeom>
              <a:avLst/>
              <a:gdLst>
                <a:gd name="T0" fmla="*/ 0 w 49"/>
                <a:gd name="T1" fmla="*/ 10 h 31"/>
                <a:gd name="T2" fmla="*/ 28 w 49"/>
                <a:gd name="T3" fmla="*/ 31 h 31"/>
                <a:gd name="T4" fmla="*/ 49 w 49"/>
                <a:gd name="T5" fmla="*/ 0 h 31"/>
                <a:gd name="T6" fmla="*/ 0 w 49"/>
                <a:gd name="T7" fmla="*/ 10 h 31"/>
              </a:gdLst>
              <a:ahLst/>
              <a:cxnLst>
                <a:cxn ang="0">
                  <a:pos x="T0" y="T1"/>
                </a:cxn>
                <a:cxn ang="0">
                  <a:pos x="T2" y="T3"/>
                </a:cxn>
                <a:cxn ang="0">
                  <a:pos x="T4" y="T5"/>
                </a:cxn>
                <a:cxn ang="0">
                  <a:pos x="T6" y="T7"/>
                </a:cxn>
              </a:cxnLst>
              <a:rect l="0" t="0" r="r" b="b"/>
              <a:pathLst>
                <a:path w="49" h="31">
                  <a:moveTo>
                    <a:pt x="0" y="10"/>
                  </a:moveTo>
                  <a:cubicBezTo>
                    <a:pt x="13" y="14"/>
                    <a:pt x="22" y="21"/>
                    <a:pt x="28" y="31"/>
                  </a:cubicBezTo>
                  <a:cubicBezTo>
                    <a:pt x="49" y="0"/>
                    <a:pt x="49" y="0"/>
                    <a:pt x="49" y="0"/>
                  </a:cubicBezTo>
                  <a:lnTo>
                    <a:pt x="0" y="10"/>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4" name="Freeform 81"/>
            <p:cNvSpPr/>
            <p:nvPr/>
          </p:nvSpPr>
          <p:spPr bwMode="auto">
            <a:xfrm>
              <a:off x="7158038" y="1392238"/>
              <a:ext cx="296863" cy="163513"/>
            </a:xfrm>
            <a:custGeom>
              <a:avLst/>
              <a:gdLst>
                <a:gd name="T0" fmla="*/ 0 w 187"/>
                <a:gd name="T1" fmla="*/ 103 h 103"/>
                <a:gd name="T2" fmla="*/ 138 w 187"/>
                <a:gd name="T3" fmla="*/ 75 h 103"/>
                <a:gd name="T4" fmla="*/ 187 w 187"/>
                <a:gd name="T5" fmla="*/ 0 h 103"/>
                <a:gd name="T6" fmla="*/ 50 w 187"/>
                <a:gd name="T7" fmla="*/ 28 h 103"/>
                <a:gd name="T8" fmla="*/ 0 w 187"/>
                <a:gd name="T9" fmla="*/ 103 h 103"/>
              </a:gdLst>
              <a:ahLst/>
              <a:cxnLst>
                <a:cxn ang="0">
                  <a:pos x="T0" y="T1"/>
                </a:cxn>
                <a:cxn ang="0">
                  <a:pos x="T2" y="T3"/>
                </a:cxn>
                <a:cxn ang="0">
                  <a:pos x="T4" y="T5"/>
                </a:cxn>
                <a:cxn ang="0">
                  <a:pos x="T6" y="T7"/>
                </a:cxn>
                <a:cxn ang="0">
                  <a:pos x="T8" y="T9"/>
                </a:cxn>
              </a:cxnLst>
              <a:rect l="0" t="0" r="r" b="b"/>
              <a:pathLst>
                <a:path w="187" h="103">
                  <a:moveTo>
                    <a:pt x="0" y="103"/>
                  </a:moveTo>
                  <a:lnTo>
                    <a:pt x="138" y="75"/>
                  </a:lnTo>
                  <a:lnTo>
                    <a:pt x="187" y="0"/>
                  </a:lnTo>
                  <a:lnTo>
                    <a:pt x="50" y="28"/>
                  </a:lnTo>
                  <a:lnTo>
                    <a:pt x="0" y="103"/>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5" name="Freeform 82"/>
            <p:cNvSpPr/>
            <p:nvPr/>
          </p:nvSpPr>
          <p:spPr bwMode="auto">
            <a:xfrm>
              <a:off x="7158038" y="1392238"/>
              <a:ext cx="296863" cy="163513"/>
            </a:xfrm>
            <a:custGeom>
              <a:avLst/>
              <a:gdLst>
                <a:gd name="T0" fmla="*/ 0 w 187"/>
                <a:gd name="T1" fmla="*/ 103 h 103"/>
                <a:gd name="T2" fmla="*/ 138 w 187"/>
                <a:gd name="T3" fmla="*/ 75 h 103"/>
                <a:gd name="T4" fmla="*/ 187 w 187"/>
                <a:gd name="T5" fmla="*/ 0 h 103"/>
                <a:gd name="T6" fmla="*/ 50 w 187"/>
                <a:gd name="T7" fmla="*/ 28 h 103"/>
                <a:gd name="T8" fmla="*/ 0 w 187"/>
                <a:gd name="T9" fmla="*/ 103 h 103"/>
              </a:gdLst>
              <a:ahLst/>
              <a:cxnLst>
                <a:cxn ang="0">
                  <a:pos x="T0" y="T1"/>
                </a:cxn>
                <a:cxn ang="0">
                  <a:pos x="T2" y="T3"/>
                </a:cxn>
                <a:cxn ang="0">
                  <a:pos x="T4" y="T5"/>
                </a:cxn>
                <a:cxn ang="0">
                  <a:pos x="T6" y="T7"/>
                </a:cxn>
                <a:cxn ang="0">
                  <a:pos x="T8" y="T9"/>
                </a:cxn>
              </a:cxnLst>
              <a:rect l="0" t="0" r="r" b="b"/>
              <a:pathLst>
                <a:path w="187" h="103">
                  <a:moveTo>
                    <a:pt x="0" y="103"/>
                  </a:moveTo>
                  <a:lnTo>
                    <a:pt x="138" y="75"/>
                  </a:lnTo>
                  <a:lnTo>
                    <a:pt x="187" y="0"/>
                  </a:lnTo>
                  <a:lnTo>
                    <a:pt x="50" y="28"/>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6" name="Freeform 83"/>
            <p:cNvSpPr/>
            <p:nvPr/>
          </p:nvSpPr>
          <p:spPr bwMode="auto">
            <a:xfrm>
              <a:off x="7407276" y="993775"/>
              <a:ext cx="309563" cy="187325"/>
            </a:xfrm>
            <a:custGeom>
              <a:avLst/>
              <a:gdLst>
                <a:gd name="T0" fmla="*/ 58 w 195"/>
                <a:gd name="T1" fmla="*/ 28 h 118"/>
                <a:gd name="T2" fmla="*/ 0 w 195"/>
                <a:gd name="T3" fmla="*/ 118 h 118"/>
                <a:gd name="T4" fmla="*/ 137 w 195"/>
                <a:gd name="T5" fmla="*/ 88 h 118"/>
                <a:gd name="T6" fmla="*/ 195 w 195"/>
                <a:gd name="T7" fmla="*/ 0 h 118"/>
                <a:gd name="T8" fmla="*/ 58 w 195"/>
                <a:gd name="T9" fmla="*/ 28 h 118"/>
              </a:gdLst>
              <a:ahLst/>
              <a:cxnLst>
                <a:cxn ang="0">
                  <a:pos x="T0" y="T1"/>
                </a:cxn>
                <a:cxn ang="0">
                  <a:pos x="T2" y="T3"/>
                </a:cxn>
                <a:cxn ang="0">
                  <a:pos x="T4" y="T5"/>
                </a:cxn>
                <a:cxn ang="0">
                  <a:pos x="T6" y="T7"/>
                </a:cxn>
                <a:cxn ang="0">
                  <a:pos x="T8" y="T9"/>
                </a:cxn>
              </a:cxnLst>
              <a:rect l="0" t="0" r="r" b="b"/>
              <a:pathLst>
                <a:path w="195" h="118">
                  <a:moveTo>
                    <a:pt x="58" y="28"/>
                  </a:moveTo>
                  <a:lnTo>
                    <a:pt x="0" y="118"/>
                  </a:lnTo>
                  <a:lnTo>
                    <a:pt x="137" y="88"/>
                  </a:lnTo>
                  <a:lnTo>
                    <a:pt x="195" y="0"/>
                  </a:lnTo>
                  <a:lnTo>
                    <a:pt x="58" y="28"/>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7" name="Freeform 84"/>
            <p:cNvSpPr/>
            <p:nvPr/>
          </p:nvSpPr>
          <p:spPr bwMode="auto">
            <a:xfrm>
              <a:off x="7407276" y="993775"/>
              <a:ext cx="309563" cy="187325"/>
            </a:xfrm>
            <a:custGeom>
              <a:avLst/>
              <a:gdLst>
                <a:gd name="T0" fmla="*/ 58 w 195"/>
                <a:gd name="T1" fmla="*/ 28 h 118"/>
                <a:gd name="T2" fmla="*/ 0 w 195"/>
                <a:gd name="T3" fmla="*/ 118 h 118"/>
                <a:gd name="T4" fmla="*/ 137 w 195"/>
                <a:gd name="T5" fmla="*/ 88 h 118"/>
                <a:gd name="T6" fmla="*/ 195 w 195"/>
                <a:gd name="T7" fmla="*/ 0 h 118"/>
                <a:gd name="T8" fmla="*/ 58 w 195"/>
                <a:gd name="T9" fmla="*/ 28 h 118"/>
              </a:gdLst>
              <a:ahLst/>
              <a:cxnLst>
                <a:cxn ang="0">
                  <a:pos x="T0" y="T1"/>
                </a:cxn>
                <a:cxn ang="0">
                  <a:pos x="T2" y="T3"/>
                </a:cxn>
                <a:cxn ang="0">
                  <a:pos x="T4" y="T5"/>
                </a:cxn>
                <a:cxn ang="0">
                  <a:pos x="T6" y="T7"/>
                </a:cxn>
                <a:cxn ang="0">
                  <a:pos x="T8" y="T9"/>
                </a:cxn>
              </a:cxnLst>
              <a:rect l="0" t="0" r="r" b="b"/>
              <a:pathLst>
                <a:path w="195" h="118">
                  <a:moveTo>
                    <a:pt x="58" y="28"/>
                  </a:moveTo>
                  <a:lnTo>
                    <a:pt x="0" y="118"/>
                  </a:lnTo>
                  <a:lnTo>
                    <a:pt x="137" y="88"/>
                  </a:lnTo>
                  <a:lnTo>
                    <a:pt x="195" y="0"/>
                  </a:lnTo>
                  <a:lnTo>
                    <a:pt x="58"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8" name="Freeform 85"/>
            <p:cNvSpPr/>
            <p:nvPr/>
          </p:nvSpPr>
          <p:spPr bwMode="auto">
            <a:xfrm>
              <a:off x="7499351" y="877888"/>
              <a:ext cx="292100" cy="160338"/>
            </a:xfrm>
            <a:custGeom>
              <a:avLst/>
              <a:gdLst>
                <a:gd name="T0" fmla="*/ 184 w 184"/>
                <a:gd name="T1" fmla="*/ 0 h 101"/>
                <a:gd name="T2" fmla="*/ 182 w 184"/>
                <a:gd name="T3" fmla="*/ 0 h 101"/>
                <a:gd name="T4" fmla="*/ 49 w 184"/>
                <a:gd name="T5" fmla="*/ 28 h 101"/>
                <a:gd name="T6" fmla="*/ 0 w 184"/>
                <a:gd name="T7" fmla="*/ 101 h 101"/>
                <a:gd name="T8" fmla="*/ 137 w 184"/>
                <a:gd name="T9" fmla="*/ 73 h 101"/>
                <a:gd name="T10" fmla="*/ 184 w 184"/>
                <a:gd name="T11" fmla="*/ 0 h 101"/>
              </a:gdLst>
              <a:ahLst/>
              <a:cxnLst>
                <a:cxn ang="0">
                  <a:pos x="T0" y="T1"/>
                </a:cxn>
                <a:cxn ang="0">
                  <a:pos x="T2" y="T3"/>
                </a:cxn>
                <a:cxn ang="0">
                  <a:pos x="T4" y="T5"/>
                </a:cxn>
                <a:cxn ang="0">
                  <a:pos x="T6" y="T7"/>
                </a:cxn>
                <a:cxn ang="0">
                  <a:pos x="T8" y="T9"/>
                </a:cxn>
                <a:cxn ang="0">
                  <a:pos x="T10" y="T11"/>
                </a:cxn>
              </a:cxnLst>
              <a:rect l="0" t="0" r="r" b="b"/>
              <a:pathLst>
                <a:path w="184" h="101">
                  <a:moveTo>
                    <a:pt x="184" y="0"/>
                  </a:moveTo>
                  <a:lnTo>
                    <a:pt x="182" y="0"/>
                  </a:lnTo>
                  <a:lnTo>
                    <a:pt x="49" y="28"/>
                  </a:lnTo>
                  <a:lnTo>
                    <a:pt x="0" y="101"/>
                  </a:lnTo>
                  <a:lnTo>
                    <a:pt x="137" y="73"/>
                  </a:lnTo>
                  <a:lnTo>
                    <a:pt x="184" y="0"/>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89" name="Freeform 86"/>
            <p:cNvSpPr/>
            <p:nvPr/>
          </p:nvSpPr>
          <p:spPr bwMode="auto">
            <a:xfrm>
              <a:off x="7499351" y="877888"/>
              <a:ext cx="292100" cy="160338"/>
            </a:xfrm>
            <a:custGeom>
              <a:avLst/>
              <a:gdLst>
                <a:gd name="T0" fmla="*/ 184 w 184"/>
                <a:gd name="T1" fmla="*/ 0 h 101"/>
                <a:gd name="T2" fmla="*/ 182 w 184"/>
                <a:gd name="T3" fmla="*/ 0 h 101"/>
                <a:gd name="T4" fmla="*/ 49 w 184"/>
                <a:gd name="T5" fmla="*/ 28 h 101"/>
                <a:gd name="T6" fmla="*/ 0 w 184"/>
                <a:gd name="T7" fmla="*/ 101 h 101"/>
                <a:gd name="T8" fmla="*/ 137 w 184"/>
                <a:gd name="T9" fmla="*/ 73 h 101"/>
                <a:gd name="T10" fmla="*/ 184 w 184"/>
                <a:gd name="T11" fmla="*/ 0 h 101"/>
              </a:gdLst>
              <a:ahLst/>
              <a:cxnLst>
                <a:cxn ang="0">
                  <a:pos x="T0" y="T1"/>
                </a:cxn>
                <a:cxn ang="0">
                  <a:pos x="T2" y="T3"/>
                </a:cxn>
                <a:cxn ang="0">
                  <a:pos x="T4" y="T5"/>
                </a:cxn>
                <a:cxn ang="0">
                  <a:pos x="T6" y="T7"/>
                </a:cxn>
                <a:cxn ang="0">
                  <a:pos x="T8" y="T9"/>
                </a:cxn>
                <a:cxn ang="0">
                  <a:pos x="T10" y="T11"/>
                </a:cxn>
              </a:cxnLst>
              <a:rect l="0" t="0" r="r" b="b"/>
              <a:pathLst>
                <a:path w="184" h="101">
                  <a:moveTo>
                    <a:pt x="184" y="0"/>
                  </a:moveTo>
                  <a:lnTo>
                    <a:pt x="182" y="0"/>
                  </a:lnTo>
                  <a:lnTo>
                    <a:pt x="49" y="28"/>
                  </a:lnTo>
                  <a:lnTo>
                    <a:pt x="0" y="101"/>
                  </a:lnTo>
                  <a:lnTo>
                    <a:pt x="137" y="73"/>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0" name="Freeform 87"/>
            <p:cNvSpPr/>
            <p:nvPr/>
          </p:nvSpPr>
          <p:spPr bwMode="auto">
            <a:xfrm>
              <a:off x="7577138" y="793750"/>
              <a:ext cx="211138" cy="128588"/>
            </a:xfrm>
            <a:custGeom>
              <a:avLst/>
              <a:gdLst>
                <a:gd name="T0" fmla="*/ 52 w 133"/>
                <a:gd name="T1" fmla="*/ 0 h 81"/>
                <a:gd name="T2" fmla="*/ 0 w 133"/>
                <a:gd name="T3" fmla="*/ 81 h 81"/>
                <a:gd name="T4" fmla="*/ 133 w 133"/>
                <a:gd name="T5" fmla="*/ 53 h 81"/>
                <a:gd name="T6" fmla="*/ 52 w 133"/>
                <a:gd name="T7" fmla="*/ 0 h 81"/>
              </a:gdLst>
              <a:ahLst/>
              <a:cxnLst>
                <a:cxn ang="0">
                  <a:pos x="T0" y="T1"/>
                </a:cxn>
                <a:cxn ang="0">
                  <a:pos x="T2" y="T3"/>
                </a:cxn>
                <a:cxn ang="0">
                  <a:pos x="T4" y="T5"/>
                </a:cxn>
                <a:cxn ang="0">
                  <a:pos x="T6" y="T7"/>
                </a:cxn>
              </a:cxnLst>
              <a:rect l="0" t="0" r="r" b="b"/>
              <a:pathLst>
                <a:path w="133" h="81">
                  <a:moveTo>
                    <a:pt x="52" y="0"/>
                  </a:moveTo>
                  <a:lnTo>
                    <a:pt x="0" y="81"/>
                  </a:lnTo>
                  <a:lnTo>
                    <a:pt x="133" y="53"/>
                  </a:lnTo>
                  <a:lnTo>
                    <a:pt x="52"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1" name="Freeform 88"/>
            <p:cNvSpPr/>
            <p:nvPr/>
          </p:nvSpPr>
          <p:spPr bwMode="auto">
            <a:xfrm>
              <a:off x="7577138" y="793750"/>
              <a:ext cx="211138" cy="128588"/>
            </a:xfrm>
            <a:custGeom>
              <a:avLst/>
              <a:gdLst>
                <a:gd name="T0" fmla="*/ 52 w 133"/>
                <a:gd name="T1" fmla="*/ 0 h 81"/>
                <a:gd name="T2" fmla="*/ 0 w 133"/>
                <a:gd name="T3" fmla="*/ 81 h 81"/>
                <a:gd name="T4" fmla="*/ 133 w 133"/>
                <a:gd name="T5" fmla="*/ 53 h 81"/>
                <a:gd name="T6" fmla="*/ 52 w 133"/>
                <a:gd name="T7" fmla="*/ 0 h 81"/>
              </a:gdLst>
              <a:ahLst/>
              <a:cxnLst>
                <a:cxn ang="0">
                  <a:pos x="T0" y="T1"/>
                </a:cxn>
                <a:cxn ang="0">
                  <a:pos x="T2" y="T3"/>
                </a:cxn>
                <a:cxn ang="0">
                  <a:pos x="T4" y="T5"/>
                </a:cxn>
                <a:cxn ang="0">
                  <a:pos x="T6" y="T7"/>
                </a:cxn>
              </a:cxnLst>
              <a:rect l="0" t="0" r="r" b="b"/>
              <a:pathLst>
                <a:path w="133" h="81">
                  <a:moveTo>
                    <a:pt x="52" y="0"/>
                  </a:moveTo>
                  <a:lnTo>
                    <a:pt x="0" y="81"/>
                  </a:lnTo>
                  <a:lnTo>
                    <a:pt x="133" y="53"/>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2" name="Freeform 89"/>
            <p:cNvSpPr/>
            <p:nvPr/>
          </p:nvSpPr>
          <p:spPr bwMode="auto">
            <a:xfrm>
              <a:off x="7329488" y="1133475"/>
              <a:ext cx="295275" cy="163513"/>
            </a:xfrm>
            <a:custGeom>
              <a:avLst/>
              <a:gdLst>
                <a:gd name="T0" fmla="*/ 0 w 186"/>
                <a:gd name="T1" fmla="*/ 103 h 103"/>
                <a:gd name="T2" fmla="*/ 137 w 186"/>
                <a:gd name="T3" fmla="*/ 75 h 103"/>
                <a:gd name="T4" fmla="*/ 186 w 186"/>
                <a:gd name="T5" fmla="*/ 0 h 103"/>
                <a:gd name="T6" fmla="*/ 49 w 186"/>
                <a:gd name="T7" fmla="*/ 30 h 103"/>
                <a:gd name="T8" fmla="*/ 0 w 186"/>
                <a:gd name="T9" fmla="*/ 103 h 103"/>
              </a:gdLst>
              <a:ahLst/>
              <a:cxnLst>
                <a:cxn ang="0">
                  <a:pos x="T0" y="T1"/>
                </a:cxn>
                <a:cxn ang="0">
                  <a:pos x="T2" y="T3"/>
                </a:cxn>
                <a:cxn ang="0">
                  <a:pos x="T4" y="T5"/>
                </a:cxn>
                <a:cxn ang="0">
                  <a:pos x="T6" y="T7"/>
                </a:cxn>
                <a:cxn ang="0">
                  <a:pos x="T8" y="T9"/>
                </a:cxn>
              </a:cxnLst>
              <a:rect l="0" t="0" r="r" b="b"/>
              <a:pathLst>
                <a:path w="186" h="103">
                  <a:moveTo>
                    <a:pt x="0" y="103"/>
                  </a:moveTo>
                  <a:lnTo>
                    <a:pt x="137" y="75"/>
                  </a:lnTo>
                  <a:lnTo>
                    <a:pt x="186" y="0"/>
                  </a:lnTo>
                  <a:lnTo>
                    <a:pt x="49" y="30"/>
                  </a:lnTo>
                  <a:lnTo>
                    <a:pt x="0" y="103"/>
                  </a:ln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3" name="Freeform 90"/>
            <p:cNvSpPr/>
            <p:nvPr/>
          </p:nvSpPr>
          <p:spPr bwMode="auto">
            <a:xfrm>
              <a:off x="7329488" y="1133475"/>
              <a:ext cx="295275" cy="163513"/>
            </a:xfrm>
            <a:custGeom>
              <a:avLst/>
              <a:gdLst>
                <a:gd name="T0" fmla="*/ 0 w 186"/>
                <a:gd name="T1" fmla="*/ 103 h 103"/>
                <a:gd name="T2" fmla="*/ 137 w 186"/>
                <a:gd name="T3" fmla="*/ 75 h 103"/>
                <a:gd name="T4" fmla="*/ 186 w 186"/>
                <a:gd name="T5" fmla="*/ 0 h 103"/>
                <a:gd name="T6" fmla="*/ 49 w 186"/>
                <a:gd name="T7" fmla="*/ 30 h 103"/>
                <a:gd name="T8" fmla="*/ 0 w 186"/>
                <a:gd name="T9" fmla="*/ 103 h 103"/>
              </a:gdLst>
              <a:ahLst/>
              <a:cxnLst>
                <a:cxn ang="0">
                  <a:pos x="T0" y="T1"/>
                </a:cxn>
                <a:cxn ang="0">
                  <a:pos x="T2" y="T3"/>
                </a:cxn>
                <a:cxn ang="0">
                  <a:pos x="T4" y="T5"/>
                </a:cxn>
                <a:cxn ang="0">
                  <a:pos x="T6" y="T7"/>
                </a:cxn>
                <a:cxn ang="0">
                  <a:pos x="T8" y="T9"/>
                </a:cxn>
              </a:cxnLst>
              <a:rect l="0" t="0" r="r" b="b"/>
              <a:pathLst>
                <a:path w="186" h="103">
                  <a:moveTo>
                    <a:pt x="0" y="103"/>
                  </a:moveTo>
                  <a:lnTo>
                    <a:pt x="137" y="75"/>
                  </a:lnTo>
                  <a:lnTo>
                    <a:pt x="186" y="0"/>
                  </a:lnTo>
                  <a:lnTo>
                    <a:pt x="49" y="30"/>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4" name="Freeform 91"/>
            <p:cNvSpPr>
              <a:spLocks noEditPoints="1"/>
            </p:cNvSpPr>
            <p:nvPr/>
          </p:nvSpPr>
          <p:spPr bwMode="auto">
            <a:xfrm>
              <a:off x="5868988" y="2198688"/>
              <a:ext cx="827088" cy="2444750"/>
            </a:xfrm>
            <a:custGeom>
              <a:avLst/>
              <a:gdLst>
                <a:gd name="T0" fmla="*/ 240 w 243"/>
                <a:gd name="T1" fmla="*/ 718 h 719"/>
                <a:gd name="T2" fmla="*/ 240 w 243"/>
                <a:gd name="T3" fmla="*/ 719 h 719"/>
                <a:gd name="T4" fmla="*/ 240 w 243"/>
                <a:gd name="T5" fmla="*/ 718 h 719"/>
                <a:gd name="T6" fmla="*/ 240 w 243"/>
                <a:gd name="T7" fmla="*/ 718 h 719"/>
                <a:gd name="T8" fmla="*/ 56 w 243"/>
                <a:gd name="T9" fmla="*/ 123 h 719"/>
                <a:gd name="T10" fmla="*/ 56 w 243"/>
                <a:gd name="T11" fmla="*/ 123 h 719"/>
                <a:gd name="T12" fmla="*/ 31 w 243"/>
                <a:gd name="T13" fmla="*/ 145 h 719"/>
                <a:gd name="T14" fmla="*/ 23 w 243"/>
                <a:gd name="T15" fmla="*/ 124 h 719"/>
                <a:gd name="T16" fmla="*/ 56 w 243"/>
                <a:gd name="T17" fmla="*/ 123 h 719"/>
                <a:gd name="T18" fmla="*/ 170 w 243"/>
                <a:gd name="T19" fmla="*/ 123 h 719"/>
                <a:gd name="T20" fmla="*/ 170 w 243"/>
                <a:gd name="T21" fmla="*/ 123 h 719"/>
                <a:gd name="T22" fmla="*/ 127 w 243"/>
                <a:gd name="T23" fmla="*/ 159 h 719"/>
                <a:gd name="T24" fmla="*/ 86 w 243"/>
                <a:gd name="T25" fmla="*/ 123 h 719"/>
                <a:gd name="T26" fmla="*/ 170 w 243"/>
                <a:gd name="T27" fmla="*/ 123 h 719"/>
                <a:gd name="T28" fmla="*/ 222 w 243"/>
                <a:gd name="T29" fmla="*/ 0 h 719"/>
                <a:gd name="T30" fmla="*/ 9 w 243"/>
                <a:gd name="T31" fmla="*/ 67 h 719"/>
                <a:gd name="T32" fmla="*/ 29 w 243"/>
                <a:gd name="T33" fmla="*/ 83 h 719"/>
                <a:gd name="T34" fmla="*/ 0 w 243"/>
                <a:gd name="T35" fmla="*/ 83 h 719"/>
                <a:gd name="T36" fmla="*/ 31 w 243"/>
                <a:gd name="T37" fmla="*/ 147 h 719"/>
                <a:gd name="T38" fmla="*/ 31 w 243"/>
                <a:gd name="T39" fmla="*/ 145 h 719"/>
                <a:gd name="T40" fmla="*/ 56 w 243"/>
                <a:gd name="T41" fmla="*/ 123 h 719"/>
                <a:gd name="T42" fmla="*/ 86 w 243"/>
                <a:gd name="T43" fmla="*/ 123 h 719"/>
                <a:gd name="T44" fmla="*/ 127 w 243"/>
                <a:gd name="T45" fmla="*/ 159 h 719"/>
                <a:gd name="T46" fmla="*/ 170 w 243"/>
                <a:gd name="T47" fmla="*/ 123 h 719"/>
                <a:gd name="T48" fmla="*/ 197 w 243"/>
                <a:gd name="T49" fmla="*/ 122 h 719"/>
                <a:gd name="T50" fmla="*/ 240 w 243"/>
                <a:gd name="T51" fmla="*/ 159 h 719"/>
                <a:gd name="T52" fmla="*/ 243 w 243"/>
                <a:gd name="T53" fmla="*/ 156 h 719"/>
                <a:gd name="T54" fmla="*/ 240 w 243"/>
                <a:gd name="T55" fmla="*/ 159 h 719"/>
                <a:gd name="T56" fmla="*/ 197 w 243"/>
                <a:gd name="T57" fmla="*/ 122 h 719"/>
                <a:gd name="T58" fmla="*/ 236 w 243"/>
                <a:gd name="T59" fmla="*/ 122 h 719"/>
                <a:gd name="T60" fmla="*/ 227 w 243"/>
                <a:gd name="T61" fmla="*/ 78 h 719"/>
                <a:gd name="T62" fmla="*/ 222 w 243"/>
                <a:gd name="T63"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719">
                  <a:moveTo>
                    <a:pt x="240" y="718"/>
                  </a:moveTo>
                  <a:cubicBezTo>
                    <a:pt x="240" y="719"/>
                    <a:pt x="240" y="719"/>
                    <a:pt x="240" y="719"/>
                  </a:cubicBezTo>
                  <a:cubicBezTo>
                    <a:pt x="240" y="718"/>
                    <a:pt x="240" y="718"/>
                    <a:pt x="240" y="718"/>
                  </a:cubicBezTo>
                  <a:cubicBezTo>
                    <a:pt x="240" y="718"/>
                    <a:pt x="240" y="718"/>
                    <a:pt x="240" y="718"/>
                  </a:cubicBezTo>
                  <a:moveTo>
                    <a:pt x="56" y="123"/>
                  </a:moveTo>
                  <a:cubicBezTo>
                    <a:pt x="56" y="123"/>
                    <a:pt x="56" y="123"/>
                    <a:pt x="56" y="123"/>
                  </a:cubicBezTo>
                  <a:cubicBezTo>
                    <a:pt x="31" y="145"/>
                    <a:pt x="31" y="145"/>
                    <a:pt x="31" y="145"/>
                  </a:cubicBezTo>
                  <a:cubicBezTo>
                    <a:pt x="23" y="124"/>
                    <a:pt x="23" y="124"/>
                    <a:pt x="23" y="124"/>
                  </a:cubicBezTo>
                  <a:cubicBezTo>
                    <a:pt x="56" y="123"/>
                    <a:pt x="56" y="123"/>
                    <a:pt x="56" y="123"/>
                  </a:cubicBezTo>
                  <a:moveTo>
                    <a:pt x="170" y="123"/>
                  </a:moveTo>
                  <a:cubicBezTo>
                    <a:pt x="170" y="123"/>
                    <a:pt x="170" y="123"/>
                    <a:pt x="170" y="123"/>
                  </a:cubicBezTo>
                  <a:cubicBezTo>
                    <a:pt x="127" y="159"/>
                    <a:pt x="127" y="159"/>
                    <a:pt x="127" y="159"/>
                  </a:cubicBezTo>
                  <a:cubicBezTo>
                    <a:pt x="86" y="123"/>
                    <a:pt x="86" y="123"/>
                    <a:pt x="86" y="123"/>
                  </a:cubicBezTo>
                  <a:cubicBezTo>
                    <a:pt x="170" y="123"/>
                    <a:pt x="170" y="123"/>
                    <a:pt x="170" y="123"/>
                  </a:cubicBezTo>
                  <a:moveTo>
                    <a:pt x="222" y="0"/>
                  </a:moveTo>
                  <a:cubicBezTo>
                    <a:pt x="134" y="1"/>
                    <a:pt x="41" y="20"/>
                    <a:pt x="9" y="67"/>
                  </a:cubicBezTo>
                  <a:cubicBezTo>
                    <a:pt x="16" y="72"/>
                    <a:pt x="23" y="77"/>
                    <a:pt x="29" y="83"/>
                  </a:cubicBezTo>
                  <a:cubicBezTo>
                    <a:pt x="0" y="83"/>
                    <a:pt x="0" y="83"/>
                    <a:pt x="0" y="83"/>
                  </a:cubicBezTo>
                  <a:cubicBezTo>
                    <a:pt x="0" y="83"/>
                    <a:pt x="5" y="124"/>
                    <a:pt x="31" y="147"/>
                  </a:cubicBezTo>
                  <a:cubicBezTo>
                    <a:pt x="31" y="145"/>
                    <a:pt x="31" y="145"/>
                    <a:pt x="31" y="145"/>
                  </a:cubicBezTo>
                  <a:cubicBezTo>
                    <a:pt x="56" y="123"/>
                    <a:pt x="56" y="123"/>
                    <a:pt x="56" y="123"/>
                  </a:cubicBezTo>
                  <a:cubicBezTo>
                    <a:pt x="86" y="123"/>
                    <a:pt x="86" y="123"/>
                    <a:pt x="86" y="123"/>
                  </a:cubicBezTo>
                  <a:cubicBezTo>
                    <a:pt x="127" y="159"/>
                    <a:pt x="127" y="159"/>
                    <a:pt x="127" y="159"/>
                  </a:cubicBezTo>
                  <a:cubicBezTo>
                    <a:pt x="170" y="123"/>
                    <a:pt x="170" y="123"/>
                    <a:pt x="170" y="123"/>
                  </a:cubicBezTo>
                  <a:cubicBezTo>
                    <a:pt x="197" y="122"/>
                    <a:pt x="197" y="122"/>
                    <a:pt x="197" y="122"/>
                  </a:cubicBezTo>
                  <a:cubicBezTo>
                    <a:pt x="240" y="159"/>
                    <a:pt x="240" y="159"/>
                    <a:pt x="240" y="159"/>
                  </a:cubicBezTo>
                  <a:cubicBezTo>
                    <a:pt x="243" y="156"/>
                    <a:pt x="243" y="156"/>
                    <a:pt x="243" y="156"/>
                  </a:cubicBezTo>
                  <a:cubicBezTo>
                    <a:pt x="240" y="159"/>
                    <a:pt x="240" y="159"/>
                    <a:pt x="240" y="159"/>
                  </a:cubicBezTo>
                  <a:cubicBezTo>
                    <a:pt x="197" y="122"/>
                    <a:pt x="197" y="122"/>
                    <a:pt x="197" y="122"/>
                  </a:cubicBezTo>
                  <a:cubicBezTo>
                    <a:pt x="236" y="122"/>
                    <a:pt x="236" y="122"/>
                    <a:pt x="236" y="122"/>
                  </a:cubicBezTo>
                  <a:cubicBezTo>
                    <a:pt x="227" y="78"/>
                    <a:pt x="227" y="78"/>
                    <a:pt x="227" y="78"/>
                  </a:cubicBezTo>
                  <a:cubicBezTo>
                    <a:pt x="222" y="0"/>
                    <a:pt x="222" y="0"/>
                    <a:pt x="222" y="0"/>
                  </a:cubicBezTo>
                </a:path>
              </a:pathLst>
            </a:custGeom>
            <a:solidFill>
              <a:srgbClr val="D6CFC3"/>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5" name="Freeform 93"/>
            <p:cNvSpPr/>
            <p:nvPr/>
          </p:nvSpPr>
          <p:spPr bwMode="auto">
            <a:xfrm>
              <a:off x="6699251" y="4586288"/>
              <a:ext cx="6350" cy="15875"/>
            </a:xfrm>
            <a:custGeom>
              <a:avLst/>
              <a:gdLst>
                <a:gd name="T0" fmla="*/ 2 w 2"/>
                <a:gd name="T1" fmla="*/ 0 h 5"/>
                <a:gd name="T2" fmla="*/ 1 w 2"/>
                <a:gd name="T3" fmla="*/ 0 h 5"/>
                <a:gd name="T4" fmla="*/ 0 w 2"/>
                <a:gd name="T5" fmla="*/ 5 h 5"/>
                <a:gd name="T6" fmla="*/ 2 w 2"/>
                <a:gd name="T7" fmla="*/ 0 h 5"/>
              </a:gdLst>
              <a:ahLst/>
              <a:cxnLst>
                <a:cxn ang="0">
                  <a:pos x="T0" y="T1"/>
                </a:cxn>
                <a:cxn ang="0">
                  <a:pos x="T2" y="T3"/>
                </a:cxn>
                <a:cxn ang="0">
                  <a:pos x="T4" y="T5"/>
                </a:cxn>
                <a:cxn ang="0">
                  <a:pos x="T6" y="T7"/>
                </a:cxn>
              </a:cxnLst>
              <a:rect l="0" t="0" r="r" b="b"/>
              <a:pathLst>
                <a:path w="2" h="5">
                  <a:moveTo>
                    <a:pt x="2" y="0"/>
                  </a:moveTo>
                  <a:cubicBezTo>
                    <a:pt x="1" y="0"/>
                    <a:pt x="1" y="0"/>
                    <a:pt x="1" y="0"/>
                  </a:cubicBezTo>
                  <a:cubicBezTo>
                    <a:pt x="1" y="2"/>
                    <a:pt x="0" y="3"/>
                    <a:pt x="0" y="5"/>
                  </a:cubicBezTo>
                  <a:cubicBezTo>
                    <a:pt x="2" y="0"/>
                    <a:pt x="2" y="0"/>
                    <a:pt x="2" y="0"/>
                  </a:cubicBezTo>
                </a:path>
              </a:pathLst>
            </a:custGeom>
            <a:solidFill>
              <a:srgbClr val="CEA67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6" name="Freeform 94"/>
            <p:cNvSpPr>
              <a:spLocks noEditPoints="1"/>
            </p:cNvSpPr>
            <p:nvPr/>
          </p:nvSpPr>
          <p:spPr bwMode="auto">
            <a:xfrm>
              <a:off x="5973763" y="2609850"/>
              <a:ext cx="1423988" cy="1812925"/>
            </a:xfrm>
            <a:custGeom>
              <a:avLst/>
              <a:gdLst>
                <a:gd name="T0" fmla="*/ 230 w 418"/>
                <a:gd name="T1" fmla="*/ 531 h 533"/>
                <a:gd name="T2" fmla="*/ 238 w 418"/>
                <a:gd name="T3" fmla="*/ 517 h 533"/>
                <a:gd name="T4" fmla="*/ 255 w 418"/>
                <a:gd name="T5" fmla="*/ 440 h 533"/>
                <a:gd name="T6" fmla="*/ 252 w 418"/>
                <a:gd name="T7" fmla="*/ 458 h 533"/>
                <a:gd name="T8" fmla="*/ 243 w 418"/>
                <a:gd name="T9" fmla="*/ 487 h 533"/>
                <a:gd name="T10" fmla="*/ 263 w 418"/>
                <a:gd name="T11" fmla="*/ 447 h 533"/>
                <a:gd name="T12" fmla="*/ 286 w 418"/>
                <a:gd name="T13" fmla="*/ 282 h 533"/>
                <a:gd name="T14" fmla="*/ 308 w 418"/>
                <a:gd name="T15" fmla="*/ 321 h 533"/>
                <a:gd name="T16" fmla="*/ 270 w 418"/>
                <a:gd name="T17" fmla="*/ 380 h 533"/>
                <a:gd name="T18" fmla="*/ 289 w 418"/>
                <a:gd name="T19" fmla="*/ 375 h 533"/>
                <a:gd name="T20" fmla="*/ 299 w 418"/>
                <a:gd name="T21" fmla="*/ 350 h 533"/>
                <a:gd name="T22" fmla="*/ 286 w 418"/>
                <a:gd name="T23" fmla="*/ 282 h 533"/>
                <a:gd name="T24" fmla="*/ 322 w 418"/>
                <a:gd name="T25" fmla="*/ 220 h 533"/>
                <a:gd name="T26" fmla="*/ 292 w 418"/>
                <a:gd name="T27" fmla="*/ 216 h 533"/>
                <a:gd name="T28" fmla="*/ 290 w 418"/>
                <a:gd name="T29" fmla="*/ 245 h 533"/>
                <a:gd name="T30" fmla="*/ 322 w 418"/>
                <a:gd name="T31" fmla="*/ 239 h 533"/>
                <a:gd name="T32" fmla="*/ 341 w 418"/>
                <a:gd name="T33" fmla="*/ 234 h 533"/>
                <a:gd name="T34" fmla="*/ 346 w 418"/>
                <a:gd name="T35" fmla="*/ 221 h 533"/>
                <a:gd name="T36" fmla="*/ 279 w 418"/>
                <a:gd name="T37" fmla="*/ 92 h 533"/>
                <a:gd name="T38" fmla="*/ 322 w 418"/>
                <a:gd name="T39" fmla="*/ 56 h 533"/>
                <a:gd name="T40" fmla="*/ 322 w 418"/>
                <a:gd name="T41" fmla="*/ 129 h 533"/>
                <a:gd name="T42" fmla="*/ 394 w 418"/>
                <a:gd name="T43" fmla="*/ 0 h 533"/>
                <a:gd name="T44" fmla="*/ 365 w 418"/>
                <a:gd name="T45" fmla="*/ 1 h 533"/>
                <a:gd name="T46" fmla="*/ 279 w 418"/>
                <a:gd name="T47" fmla="*/ 1 h 533"/>
                <a:gd name="T48" fmla="*/ 251 w 418"/>
                <a:gd name="T49" fmla="*/ 1 h 533"/>
                <a:gd name="T50" fmla="*/ 212 w 418"/>
                <a:gd name="T51" fmla="*/ 35 h 533"/>
                <a:gd name="T52" fmla="*/ 166 w 418"/>
                <a:gd name="T53" fmla="*/ 1 h 533"/>
                <a:gd name="T54" fmla="*/ 96 w 418"/>
                <a:gd name="T55" fmla="*/ 38 h 533"/>
                <a:gd name="T56" fmla="*/ 25 w 418"/>
                <a:gd name="T57" fmla="*/ 2 h 533"/>
                <a:gd name="T58" fmla="*/ 0 w 418"/>
                <a:gd name="T59" fmla="*/ 26 h 533"/>
                <a:gd name="T60" fmla="*/ 12 w 418"/>
                <a:gd name="T61" fmla="*/ 35 h 533"/>
                <a:gd name="T62" fmla="*/ 80 w 418"/>
                <a:gd name="T63" fmla="*/ 45 h 533"/>
                <a:gd name="T64" fmla="*/ 116 w 418"/>
                <a:gd name="T65" fmla="*/ 42 h 533"/>
                <a:gd name="T66" fmla="*/ 195 w 418"/>
                <a:gd name="T67" fmla="*/ 47 h 533"/>
                <a:gd name="T68" fmla="*/ 127 w 418"/>
                <a:gd name="T69" fmla="*/ 62 h 533"/>
                <a:gd name="T70" fmla="*/ 119 w 418"/>
                <a:gd name="T71" fmla="*/ 76 h 533"/>
                <a:gd name="T72" fmla="*/ 114 w 418"/>
                <a:gd name="T73" fmla="*/ 113 h 533"/>
                <a:gd name="T74" fmla="*/ 153 w 418"/>
                <a:gd name="T75" fmla="*/ 102 h 533"/>
                <a:gd name="T76" fmla="*/ 182 w 418"/>
                <a:gd name="T77" fmla="*/ 106 h 533"/>
                <a:gd name="T78" fmla="*/ 177 w 418"/>
                <a:gd name="T79" fmla="*/ 83 h 533"/>
                <a:gd name="T80" fmla="*/ 218 w 418"/>
                <a:gd name="T81" fmla="*/ 55 h 533"/>
                <a:gd name="T82" fmla="*/ 223 w 418"/>
                <a:gd name="T83" fmla="*/ 47 h 533"/>
                <a:gd name="T84" fmla="*/ 308 w 418"/>
                <a:gd name="T85" fmla="*/ 47 h 533"/>
                <a:gd name="T86" fmla="*/ 263 w 418"/>
                <a:gd name="T87" fmla="*/ 82 h 533"/>
                <a:gd name="T88" fmla="*/ 308 w 418"/>
                <a:gd name="T89" fmla="*/ 139 h 533"/>
                <a:gd name="T90" fmla="*/ 291 w 418"/>
                <a:gd name="T91" fmla="*/ 174 h 533"/>
                <a:gd name="T92" fmla="*/ 360 w 418"/>
                <a:gd name="T93" fmla="*/ 180 h 533"/>
                <a:gd name="T94" fmla="*/ 335 w 418"/>
                <a:gd name="T95" fmla="*/ 139 h 533"/>
                <a:gd name="T96" fmla="*/ 386 w 418"/>
                <a:gd name="T97" fmla="*/ 109 h 533"/>
                <a:gd name="T98" fmla="*/ 392 w 418"/>
                <a:gd name="T99" fmla="*/ 92 h 533"/>
                <a:gd name="T100" fmla="*/ 403 w 418"/>
                <a:gd name="T101" fmla="*/ 62 h 533"/>
                <a:gd name="T102" fmla="*/ 335 w 418"/>
                <a:gd name="T103" fmla="*/ 47 h 533"/>
                <a:gd name="T104" fmla="*/ 412 w 418"/>
                <a:gd name="T105" fmla="*/ 39 h 533"/>
                <a:gd name="T106" fmla="*/ 392 w 418"/>
                <a:gd name="T107" fmla="*/ 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8" h="533">
                  <a:moveTo>
                    <a:pt x="235" y="514"/>
                  </a:moveTo>
                  <a:cubicBezTo>
                    <a:pt x="233" y="520"/>
                    <a:pt x="232" y="525"/>
                    <a:pt x="230" y="531"/>
                  </a:cubicBezTo>
                  <a:cubicBezTo>
                    <a:pt x="232" y="533"/>
                    <a:pt x="232" y="533"/>
                    <a:pt x="232" y="533"/>
                  </a:cubicBezTo>
                  <a:cubicBezTo>
                    <a:pt x="238" y="517"/>
                    <a:pt x="238" y="517"/>
                    <a:pt x="238" y="517"/>
                  </a:cubicBezTo>
                  <a:cubicBezTo>
                    <a:pt x="235" y="514"/>
                    <a:pt x="235" y="514"/>
                    <a:pt x="235" y="514"/>
                  </a:cubicBezTo>
                  <a:moveTo>
                    <a:pt x="255" y="440"/>
                  </a:moveTo>
                  <a:cubicBezTo>
                    <a:pt x="254" y="446"/>
                    <a:pt x="252" y="451"/>
                    <a:pt x="251" y="457"/>
                  </a:cubicBezTo>
                  <a:cubicBezTo>
                    <a:pt x="252" y="458"/>
                    <a:pt x="252" y="458"/>
                    <a:pt x="252" y="458"/>
                  </a:cubicBezTo>
                  <a:cubicBezTo>
                    <a:pt x="250" y="459"/>
                    <a:pt x="250" y="459"/>
                    <a:pt x="250" y="459"/>
                  </a:cubicBezTo>
                  <a:cubicBezTo>
                    <a:pt x="248" y="468"/>
                    <a:pt x="245" y="477"/>
                    <a:pt x="243" y="487"/>
                  </a:cubicBezTo>
                  <a:cubicBezTo>
                    <a:pt x="252" y="479"/>
                    <a:pt x="252" y="479"/>
                    <a:pt x="252" y="479"/>
                  </a:cubicBezTo>
                  <a:cubicBezTo>
                    <a:pt x="263" y="447"/>
                    <a:pt x="263" y="447"/>
                    <a:pt x="263" y="447"/>
                  </a:cubicBezTo>
                  <a:cubicBezTo>
                    <a:pt x="255" y="440"/>
                    <a:pt x="255" y="440"/>
                    <a:pt x="255" y="440"/>
                  </a:cubicBezTo>
                  <a:moveTo>
                    <a:pt x="286" y="282"/>
                  </a:moveTo>
                  <a:cubicBezTo>
                    <a:pt x="286" y="288"/>
                    <a:pt x="285" y="294"/>
                    <a:pt x="284" y="301"/>
                  </a:cubicBezTo>
                  <a:cubicBezTo>
                    <a:pt x="308" y="321"/>
                    <a:pt x="308" y="321"/>
                    <a:pt x="308" y="321"/>
                  </a:cubicBezTo>
                  <a:cubicBezTo>
                    <a:pt x="276" y="349"/>
                    <a:pt x="276" y="349"/>
                    <a:pt x="276" y="349"/>
                  </a:cubicBezTo>
                  <a:cubicBezTo>
                    <a:pt x="274" y="359"/>
                    <a:pt x="272" y="369"/>
                    <a:pt x="270" y="380"/>
                  </a:cubicBezTo>
                  <a:cubicBezTo>
                    <a:pt x="284" y="392"/>
                    <a:pt x="284" y="392"/>
                    <a:pt x="284" y="392"/>
                  </a:cubicBezTo>
                  <a:cubicBezTo>
                    <a:pt x="289" y="375"/>
                    <a:pt x="289" y="375"/>
                    <a:pt x="289" y="375"/>
                  </a:cubicBezTo>
                  <a:cubicBezTo>
                    <a:pt x="279" y="367"/>
                    <a:pt x="279" y="367"/>
                    <a:pt x="279" y="367"/>
                  </a:cubicBezTo>
                  <a:cubicBezTo>
                    <a:pt x="299" y="350"/>
                    <a:pt x="299" y="350"/>
                    <a:pt x="299" y="350"/>
                  </a:cubicBezTo>
                  <a:cubicBezTo>
                    <a:pt x="315" y="306"/>
                    <a:pt x="315" y="306"/>
                    <a:pt x="315" y="306"/>
                  </a:cubicBezTo>
                  <a:cubicBezTo>
                    <a:pt x="286" y="282"/>
                    <a:pt x="286" y="282"/>
                    <a:pt x="286" y="282"/>
                  </a:cubicBezTo>
                  <a:moveTo>
                    <a:pt x="357" y="191"/>
                  </a:moveTo>
                  <a:cubicBezTo>
                    <a:pt x="322" y="220"/>
                    <a:pt x="322" y="220"/>
                    <a:pt x="322" y="220"/>
                  </a:cubicBezTo>
                  <a:cubicBezTo>
                    <a:pt x="292" y="195"/>
                    <a:pt x="292" y="195"/>
                    <a:pt x="292" y="195"/>
                  </a:cubicBezTo>
                  <a:cubicBezTo>
                    <a:pt x="292" y="201"/>
                    <a:pt x="292" y="208"/>
                    <a:pt x="292" y="216"/>
                  </a:cubicBezTo>
                  <a:cubicBezTo>
                    <a:pt x="308" y="230"/>
                    <a:pt x="308" y="230"/>
                    <a:pt x="308" y="230"/>
                  </a:cubicBezTo>
                  <a:cubicBezTo>
                    <a:pt x="290" y="245"/>
                    <a:pt x="290" y="245"/>
                    <a:pt x="290" y="245"/>
                  </a:cubicBezTo>
                  <a:cubicBezTo>
                    <a:pt x="290" y="252"/>
                    <a:pt x="289" y="260"/>
                    <a:pt x="288" y="267"/>
                  </a:cubicBezTo>
                  <a:cubicBezTo>
                    <a:pt x="322" y="239"/>
                    <a:pt x="322" y="239"/>
                    <a:pt x="322" y="239"/>
                  </a:cubicBezTo>
                  <a:cubicBezTo>
                    <a:pt x="335" y="250"/>
                    <a:pt x="335" y="250"/>
                    <a:pt x="335" y="250"/>
                  </a:cubicBezTo>
                  <a:cubicBezTo>
                    <a:pt x="341" y="234"/>
                    <a:pt x="341" y="234"/>
                    <a:pt x="341" y="234"/>
                  </a:cubicBezTo>
                  <a:cubicBezTo>
                    <a:pt x="335" y="230"/>
                    <a:pt x="335" y="230"/>
                    <a:pt x="335" y="230"/>
                  </a:cubicBezTo>
                  <a:cubicBezTo>
                    <a:pt x="346" y="221"/>
                    <a:pt x="346" y="221"/>
                    <a:pt x="346" y="221"/>
                  </a:cubicBezTo>
                  <a:cubicBezTo>
                    <a:pt x="357" y="191"/>
                    <a:pt x="357" y="191"/>
                    <a:pt x="357" y="191"/>
                  </a:cubicBezTo>
                  <a:moveTo>
                    <a:pt x="279" y="92"/>
                  </a:moveTo>
                  <a:cubicBezTo>
                    <a:pt x="279" y="92"/>
                    <a:pt x="279" y="92"/>
                    <a:pt x="279" y="92"/>
                  </a:cubicBezTo>
                  <a:cubicBezTo>
                    <a:pt x="322" y="56"/>
                    <a:pt x="322" y="56"/>
                    <a:pt x="322" y="56"/>
                  </a:cubicBezTo>
                  <a:cubicBezTo>
                    <a:pt x="365" y="92"/>
                    <a:pt x="365" y="92"/>
                    <a:pt x="365" y="92"/>
                  </a:cubicBezTo>
                  <a:cubicBezTo>
                    <a:pt x="322" y="129"/>
                    <a:pt x="322" y="129"/>
                    <a:pt x="322" y="129"/>
                  </a:cubicBezTo>
                  <a:cubicBezTo>
                    <a:pt x="279" y="92"/>
                    <a:pt x="279" y="92"/>
                    <a:pt x="279" y="92"/>
                  </a:cubicBezTo>
                  <a:moveTo>
                    <a:pt x="394" y="0"/>
                  </a:moveTo>
                  <a:cubicBezTo>
                    <a:pt x="363" y="0"/>
                    <a:pt x="363" y="0"/>
                    <a:pt x="363" y="0"/>
                  </a:cubicBezTo>
                  <a:cubicBezTo>
                    <a:pt x="365" y="1"/>
                    <a:pt x="365" y="1"/>
                    <a:pt x="365" y="1"/>
                  </a:cubicBezTo>
                  <a:cubicBezTo>
                    <a:pt x="322" y="38"/>
                    <a:pt x="322" y="38"/>
                    <a:pt x="322" y="38"/>
                  </a:cubicBezTo>
                  <a:cubicBezTo>
                    <a:pt x="279" y="1"/>
                    <a:pt x="279" y="1"/>
                    <a:pt x="279" y="1"/>
                  </a:cubicBezTo>
                  <a:cubicBezTo>
                    <a:pt x="280" y="0"/>
                    <a:pt x="280" y="0"/>
                    <a:pt x="280" y="0"/>
                  </a:cubicBezTo>
                  <a:cubicBezTo>
                    <a:pt x="251" y="1"/>
                    <a:pt x="251" y="1"/>
                    <a:pt x="251" y="1"/>
                  </a:cubicBezTo>
                  <a:cubicBezTo>
                    <a:pt x="252" y="1"/>
                    <a:pt x="252" y="1"/>
                    <a:pt x="252" y="1"/>
                  </a:cubicBezTo>
                  <a:cubicBezTo>
                    <a:pt x="212" y="35"/>
                    <a:pt x="212" y="35"/>
                    <a:pt x="212" y="35"/>
                  </a:cubicBezTo>
                  <a:cubicBezTo>
                    <a:pt x="209" y="38"/>
                    <a:pt x="209" y="38"/>
                    <a:pt x="209" y="38"/>
                  </a:cubicBezTo>
                  <a:cubicBezTo>
                    <a:pt x="166" y="1"/>
                    <a:pt x="166" y="1"/>
                    <a:pt x="166" y="1"/>
                  </a:cubicBezTo>
                  <a:cubicBezTo>
                    <a:pt x="139" y="2"/>
                    <a:pt x="139" y="2"/>
                    <a:pt x="139" y="2"/>
                  </a:cubicBezTo>
                  <a:cubicBezTo>
                    <a:pt x="96" y="38"/>
                    <a:pt x="96" y="38"/>
                    <a:pt x="96" y="38"/>
                  </a:cubicBezTo>
                  <a:cubicBezTo>
                    <a:pt x="55" y="2"/>
                    <a:pt x="55" y="2"/>
                    <a:pt x="55" y="2"/>
                  </a:cubicBezTo>
                  <a:cubicBezTo>
                    <a:pt x="25" y="2"/>
                    <a:pt x="25" y="2"/>
                    <a:pt x="25" y="2"/>
                  </a:cubicBezTo>
                  <a:cubicBezTo>
                    <a:pt x="0" y="24"/>
                    <a:pt x="0" y="24"/>
                    <a:pt x="0" y="24"/>
                  </a:cubicBezTo>
                  <a:cubicBezTo>
                    <a:pt x="0" y="26"/>
                    <a:pt x="0" y="26"/>
                    <a:pt x="0" y="26"/>
                  </a:cubicBezTo>
                  <a:cubicBezTo>
                    <a:pt x="3" y="28"/>
                    <a:pt x="5" y="30"/>
                    <a:pt x="8" y="31"/>
                  </a:cubicBezTo>
                  <a:cubicBezTo>
                    <a:pt x="9" y="32"/>
                    <a:pt x="10" y="34"/>
                    <a:pt x="12" y="35"/>
                  </a:cubicBezTo>
                  <a:cubicBezTo>
                    <a:pt x="40" y="11"/>
                    <a:pt x="40" y="11"/>
                    <a:pt x="40" y="11"/>
                  </a:cubicBezTo>
                  <a:cubicBezTo>
                    <a:pt x="80" y="45"/>
                    <a:pt x="80" y="45"/>
                    <a:pt x="80" y="45"/>
                  </a:cubicBezTo>
                  <a:cubicBezTo>
                    <a:pt x="91" y="43"/>
                    <a:pt x="100" y="42"/>
                    <a:pt x="109" y="42"/>
                  </a:cubicBezTo>
                  <a:cubicBezTo>
                    <a:pt x="111" y="42"/>
                    <a:pt x="114" y="42"/>
                    <a:pt x="116" y="42"/>
                  </a:cubicBezTo>
                  <a:cubicBezTo>
                    <a:pt x="153" y="11"/>
                    <a:pt x="153" y="11"/>
                    <a:pt x="153" y="11"/>
                  </a:cubicBezTo>
                  <a:cubicBezTo>
                    <a:pt x="195" y="47"/>
                    <a:pt x="195" y="47"/>
                    <a:pt x="195" y="47"/>
                  </a:cubicBezTo>
                  <a:cubicBezTo>
                    <a:pt x="153" y="84"/>
                    <a:pt x="153" y="84"/>
                    <a:pt x="153" y="84"/>
                  </a:cubicBezTo>
                  <a:cubicBezTo>
                    <a:pt x="127" y="62"/>
                    <a:pt x="127" y="62"/>
                    <a:pt x="127" y="62"/>
                  </a:cubicBezTo>
                  <a:cubicBezTo>
                    <a:pt x="126" y="66"/>
                    <a:pt x="123" y="70"/>
                    <a:pt x="120" y="74"/>
                  </a:cubicBezTo>
                  <a:cubicBezTo>
                    <a:pt x="120" y="74"/>
                    <a:pt x="119" y="75"/>
                    <a:pt x="119" y="76"/>
                  </a:cubicBezTo>
                  <a:cubicBezTo>
                    <a:pt x="139" y="92"/>
                    <a:pt x="139" y="92"/>
                    <a:pt x="139" y="92"/>
                  </a:cubicBezTo>
                  <a:cubicBezTo>
                    <a:pt x="114" y="113"/>
                    <a:pt x="114" y="113"/>
                    <a:pt x="114" y="113"/>
                  </a:cubicBezTo>
                  <a:cubicBezTo>
                    <a:pt x="116" y="119"/>
                    <a:pt x="118" y="124"/>
                    <a:pt x="121" y="129"/>
                  </a:cubicBezTo>
                  <a:cubicBezTo>
                    <a:pt x="153" y="102"/>
                    <a:pt x="153" y="102"/>
                    <a:pt x="153" y="102"/>
                  </a:cubicBezTo>
                  <a:cubicBezTo>
                    <a:pt x="188" y="132"/>
                    <a:pt x="188" y="132"/>
                    <a:pt x="188" y="132"/>
                  </a:cubicBezTo>
                  <a:cubicBezTo>
                    <a:pt x="187" y="124"/>
                    <a:pt x="185" y="115"/>
                    <a:pt x="182" y="106"/>
                  </a:cubicBezTo>
                  <a:cubicBezTo>
                    <a:pt x="166" y="92"/>
                    <a:pt x="166" y="92"/>
                    <a:pt x="166" y="92"/>
                  </a:cubicBezTo>
                  <a:cubicBezTo>
                    <a:pt x="177" y="83"/>
                    <a:pt x="177" y="83"/>
                    <a:pt x="177" y="83"/>
                  </a:cubicBezTo>
                  <a:cubicBezTo>
                    <a:pt x="176" y="68"/>
                    <a:pt x="182" y="57"/>
                    <a:pt x="209" y="55"/>
                  </a:cubicBezTo>
                  <a:cubicBezTo>
                    <a:pt x="212" y="55"/>
                    <a:pt x="215" y="55"/>
                    <a:pt x="218" y="55"/>
                  </a:cubicBezTo>
                  <a:cubicBezTo>
                    <a:pt x="223" y="55"/>
                    <a:pt x="228" y="55"/>
                    <a:pt x="233" y="56"/>
                  </a:cubicBezTo>
                  <a:cubicBezTo>
                    <a:pt x="223" y="47"/>
                    <a:pt x="223" y="47"/>
                    <a:pt x="223" y="47"/>
                  </a:cubicBezTo>
                  <a:cubicBezTo>
                    <a:pt x="265" y="11"/>
                    <a:pt x="265" y="11"/>
                    <a:pt x="265" y="11"/>
                  </a:cubicBezTo>
                  <a:cubicBezTo>
                    <a:pt x="308" y="47"/>
                    <a:pt x="308" y="47"/>
                    <a:pt x="308" y="47"/>
                  </a:cubicBezTo>
                  <a:cubicBezTo>
                    <a:pt x="265" y="84"/>
                    <a:pt x="265" y="84"/>
                    <a:pt x="265" y="84"/>
                  </a:cubicBezTo>
                  <a:cubicBezTo>
                    <a:pt x="263" y="82"/>
                    <a:pt x="263" y="82"/>
                    <a:pt x="263" y="82"/>
                  </a:cubicBezTo>
                  <a:cubicBezTo>
                    <a:pt x="269" y="90"/>
                    <a:pt x="275" y="100"/>
                    <a:pt x="280" y="114"/>
                  </a:cubicBezTo>
                  <a:cubicBezTo>
                    <a:pt x="308" y="139"/>
                    <a:pt x="308" y="139"/>
                    <a:pt x="308" y="139"/>
                  </a:cubicBezTo>
                  <a:cubicBezTo>
                    <a:pt x="289" y="155"/>
                    <a:pt x="289" y="155"/>
                    <a:pt x="289" y="155"/>
                  </a:cubicBezTo>
                  <a:cubicBezTo>
                    <a:pt x="290" y="161"/>
                    <a:pt x="290" y="167"/>
                    <a:pt x="291" y="174"/>
                  </a:cubicBezTo>
                  <a:cubicBezTo>
                    <a:pt x="322" y="147"/>
                    <a:pt x="322" y="147"/>
                    <a:pt x="322" y="147"/>
                  </a:cubicBezTo>
                  <a:cubicBezTo>
                    <a:pt x="360" y="180"/>
                    <a:pt x="360" y="180"/>
                    <a:pt x="360" y="180"/>
                  </a:cubicBezTo>
                  <a:cubicBezTo>
                    <a:pt x="366" y="165"/>
                    <a:pt x="366" y="165"/>
                    <a:pt x="366" y="165"/>
                  </a:cubicBezTo>
                  <a:cubicBezTo>
                    <a:pt x="335" y="139"/>
                    <a:pt x="335" y="139"/>
                    <a:pt x="335" y="139"/>
                  </a:cubicBezTo>
                  <a:cubicBezTo>
                    <a:pt x="378" y="102"/>
                    <a:pt x="378" y="102"/>
                    <a:pt x="378" y="102"/>
                  </a:cubicBezTo>
                  <a:cubicBezTo>
                    <a:pt x="386" y="109"/>
                    <a:pt x="386" y="109"/>
                    <a:pt x="386" y="109"/>
                  </a:cubicBezTo>
                  <a:cubicBezTo>
                    <a:pt x="392" y="93"/>
                    <a:pt x="392" y="93"/>
                    <a:pt x="392" y="93"/>
                  </a:cubicBezTo>
                  <a:cubicBezTo>
                    <a:pt x="392" y="92"/>
                    <a:pt x="392" y="92"/>
                    <a:pt x="392" y="92"/>
                  </a:cubicBezTo>
                  <a:cubicBezTo>
                    <a:pt x="393" y="92"/>
                    <a:pt x="393" y="92"/>
                    <a:pt x="393" y="92"/>
                  </a:cubicBezTo>
                  <a:cubicBezTo>
                    <a:pt x="403" y="62"/>
                    <a:pt x="403" y="62"/>
                    <a:pt x="403" y="62"/>
                  </a:cubicBezTo>
                  <a:cubicBezTo>
                    <a:pt x="378" y="84"/>
                    <a:pt x="378" y="84"/>
                    <a:pt x="378" y="84"/>
                  </a:cubicBezTo>
                  <a:cubicBezTo>
                    <a:pt x="335" y="47"/>
                    <a:pt x="335" y="47"/>
                    <a:pt x="335" y="47"/>
                  </a:cubicBezTo>
                  <a:cubicBezTo>
                    <a:pt x="378" y="11"/>
                    <a:pt x="378" y="11"/>
                    <a:pt x="378" y="11"/>
                  </a:cubicBezTo>
                  <a:cubicBezTo>
                    <a:pt x="412" y="39"/>
                    <a:pt x="412" y="39"/>
                    <a:pt x="412" y="39"/>
                  </a:cubicBezTo>
                  <a:cubicBezTo>
                    <a:pt x="418" y="23"/>
                    <a:pt x="418" y="23"/>
                    <a:pt x="418" y="23"/>
                  </a:cubicBezTo>
                  <a:cubicBezTo>
                    <a:pt x="392" y="1"/>
                    <a:pt x="392" y="1"/>
                    <a:pt x="392" y="1"/>
                  </a:cubicBezTo>
                  <a:cubicBezTo>
                    <a:pt x="394" y="0"/>
                    <a:pt x="394" y="0"/>
                    <a:pt x="394" y="0"/>
                  </a:cubicBezTo>
                </a:path>
              </a:pathLst>
            </a:custGeom>
            <a:solidFill>
              <a:srgbClr val="D5B28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7" name="Freeform 95"/>
            <p:cNvSpPr/>
            <p:nvPr/>
          </p:nvSpPr>
          <p:spPr bwMode="auto">
            <a:xfrm>
              <a:off x="6532563" y="3103563"/>
              <a:ext cx="80963" cy="66675"/>
            </a:xfrm>
            <a:custGeom>
              <a:avLst/>
              <a:gdLst>
                <a:gd name="T0" fmla="*/ 24 w 24"/>
                <a:gd name="T1" fmla="*/ 0 h 20"/>
                <a:gd name="T2" fmla="*/ 0 w 24"/>
                <a:gd name="T3" fmla="*/ 20 h 20"/>
                <a:gd name="T4" fmla="*/ 2 w 24"/>
                <a:gd name="T5" fmla="*/ 20 h 20"/>
                <a:gd name="T6" fmla="*/ 23 w 24"/>
                <a:gd name="T7" fmla="*/ 4 h 20"/>
                <a:gd name="T8" fmla="*/ 24 w 24"/>
                <a:gd name="T9" fmla="*/ 0 h 20"/>
              </a:gdLst>
              <a:ahLst/>
              <a:cxnLst>
                <a:cxn ang="0">
                  <a:pos x="T0" y="T1"/>
                </a:cxn>
                <a:cxn ang="0">
                  <a:pos x="T2" y="T3"/>
                </a:cxn>
                <a:cxn ang="0">
                  <a:pos x="T4" y="T5"/>
                </a:cxn>
                <a:cxn ang="0">
                  <a:pos x="T6" y="T7"/>
                </a:cxn>
                <a:cxn ang="0">
                  <a:pos x="T8" y="T9"/>
                </a:cxn>
              </a:cxnLst>
              <a:rect l="0" t="0" r="r" b="b"/>
              <a:pathLst>
                <a:path w="24" h="20">
                  <a:moveTo>
                    <a:pt x="24" y="0"/>
                  </a:moveTo>
                  <a:cubicBezTo>
                    <a:pt x="0" y="20"/>
                    <a:pt x="0" y="20"/>
                    <a:pt x="0" y="20"/>
                  </a:cubicBezTo>
                  <a:cubicBezTo>
                    <a:pt x="1" y="20"/>
                    <a:pt x="2" y="20"/>
                    <a:pt x="2" y="20"/>
                  </a:cubicBezTo>
                  <a:cubicBezTo>
                    <a:pt x="10" y="20"/>
                    <a:pt x="17" y="15"/>
                    <a:pt x="23" y="4"/>
                  </a:cubicBezTo>
                  <a:cubicBezTo>
                    <a:pt x="23" y="2"/>
                    <a:pt x="23" y="1"/>
                    <a:pt x="24" y="0"/>
                  </a:cubicBezTo>
                </a:path>
              </a:pathLst>
            </a:custGeom>
            <a:solidFill>
              <a:srgbClr val="D5B281"/>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8" name="Freeform 96"/>
            <p:cNvSpPr/>
            <p:nvPr/>
          </p:nvSpPr>
          <p:spPr bwMode="auto">
            <a:xfrm>
              <a:off x="6702426" y="4416425"/>
              <a:ext cx="61913" cy="169863"/>
            </a:xfrm>
            <a:custGeom>
              <a:avLst/>
              <a:gdLst>
                <a:gd name="T0" fmla="*/ 16 w 18"/>
                <a:gd name="T1" fmla="*/ 0 h 50"/>
                <a:gd name="T2" fmla="*/ 0 w 18"/>
                <a:gd name="T3" fmla="*/ 50 h 50"/>
                <a:gd name="T4" fmla="*/ 1 w 18"/>
                <a:gd name="T5" fmla="*/ 50 h 50"/>
                <a:gd name="T6" fmla="*/ 18 w 18"/>
                <a:gd name="T7" fmla="*/ 2 h 50"/>
                <a:gd name="T8" fmla="*/ 16 w 18"/>
                <a:gd name="T9" fmla="*/ 0 h 50"/>
              </a:gdLst>
              <a:ahLst/>
              <a:cxnLst>
                <a:cxn ang="0">
                  <a:pos x="T0" y="T1"/>
                </a:cxn>
                <a:cxn ang="0">
                  <a:pos x="T2" y="T3"/>
                </a:cxn>
                <a:cxn ang="0">
                  <a:pos x="T4" y="T5"/>
                </a:cxn>
                <a:cxn ang="0">
                  <a:pos x="T6" y="T7"/>
                </a:cxn>
                <a:cxn ang="0">
                  <a:pos x="T8" y="T9"/>
                </a:cxn>
              </a:cxnLst>
              <a:rect l="0" t="0" r="r" b="b"/>
              <a:pathLst>
                <a:path w="18" h="50">
                  <a:moveTo>
                    <a:pt x="16" y="0"/>
                  </a:moveTo>
                  <a:cubicBezTo>
                    <a:pt x="11" y="16"/>
                    <a:pt x="6" y="33"/>
                    <a:pt x="0" y="50"/>
                  </a:cubicBezTo>
                  <a:cubicBezTo>
                    <a:pt x="1" y="50"/>
                    <a:pt x="1" y="50"/>
                    <a:pt x="1" y="50"/>
                  </a:cubicBezTo>
                  <a:cubicBezTo>
                    <a:pt x="18" y="2"/>
                    <a:pt x="18" y="2"/>
                    <a:pt x="18" y="2"/>
                  </a:cubicBezTo>
                  <a:cubicBezTo>
                    <a:pt x="16" y="0"/>
                    <a:pt x="16" y="0"/>
                    <a:pt x="16"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99" name="Freeform 97"/>
            <p:cNvSpPr/>
            <p:nvPr/>
          </p:nvSpPr>
          <p:spPr bwMode="auto">
            <a:xfrm>
              <a:off x="6773863" y="4238625"/>
              <a:ext cx="58738" cy="130175"/>
            </a:xfrm>
            <a:custGeom>
              <a:avLst/>
              <a:gdLst>
                <a:gd name="T0" fmla="*/ 17 w 17"/>
                <a:gd name="T1" fmla="*/ 0 h 38"/>
                <a:gd name="T2" fmla="*/ 8 w 17"/>
                <a:gd name="T3" fmla="*/ 8 h 38"/>
                <a:gd name="T4" fmla="*/ 0 w 17"/>
                <a:gd name="T5" fmla="*/ 35 h 38"/>
                <a:gd name="T6" fmla="*/ 3 w 17"/>
                <a:gd name="T7" fmla="*/ 38 h 38"/>
                <a:gd name="T8" fmla="*/ 17 w 17"/>
                <a:gd name="T9" fmla="*/ 0 h 38"/>
              </a:gdLst>
              <a:ahLst/>
              <a:cxnLst>
                <a:cxn ang="0">
                  <a:pos x="T0" y="T1"/>
                </a:cxn>
                <a:cxn ang="0">
                  <a:pos x="T2" y="T3"/>
                </a:cxn>
                <a:cxn ang="0">
                  <a:pos x="T4" y="T5"/>
                </a:cxn>
                <a:cxn ang="0">
                  <a:pos x="T6" y="T7"/>
                </a:cxn>
                <a:cxn ang="0">
                  <a:pos x="T8" y="T9"/>
                </a:cxn>
              </a:cxnLst>
              <a:rect l="0" t="0" r="r" b="b"/>
              <a:pathLst>
                <a:path w="17" h="38">
                  <a:moveTo>
                    <a:pt x="17" y="0"/>
                  </a:moveTo>
                  <a:cubicBezTo>
                    <a:pt x="8" y="8"/>
                    <a:pt x="8" y="8"/>
                    <a:pt x="8" y="8"/>
                  </a:cubicBezTo>
                  <a:cubicBezTo>
                    <a:pt x="5" y="17"/>
                    <a:pt x="3" y="26"/>
                    <a:pt x="0" y="35"/>
                  </a:cubicBezTo>
                  <a:cubicBezTo>
                    <a:pt x="3" y="38"/>
                    <a:pt x="3" y="38"/>
                    <a:pt x="3" y="38"/>
                  </a:cubicBezTo>
                  <a:cubicBezTo>
                    <a:pt x="17" y="0"/>
                    <a:pt x="17" y="0"/>
                    <a:pt x="17"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0" name="Freeform 98"/>
            <p:cNvSpPr/>
            <p:nvPr/>
          </p:nvSpPr>
          <p:spPr bwMode="auto">
            <a:xfrm>
              <a:off x="6824663" y="4164013"/>
              <a:ext cx="7938" cy="6350"/>
            </a:xfrm>
            <a:custGeom>
              <a:avLst/>
              <a:gdLst>
                <a:gd name="T0" fmla="*/ 1 w 2"/>
                <a:gd name="T1" fmla="*/ 0 h 2"/>
                <a:gd name="T2" fmla="*/ 0 w 2"/>
                <a:gd name="T3" fmla="*/ 2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1" y="1"/>
                    <a:pt x="0" y="2"/>
                    <a:pt x="0" y="2"/>
                  </a:cubicBezTo>
                  <a:cubicBezTo>
                    <a:pt x="2" y="1"/>
                    <a:pt x="2" y="1"/>
                    <a:pt x="2" y="1"/>
                  </a:cubicBezTo>
                  <a:cubicBezTo>
                    <a:pt x="1" y="0"/>
                    <a:pt x="1" y="0"/>
                    <a:pt x="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1" name="Freeform 99"/>
            <p:cNvSpPr/>
            <p:nvPr/>
          </p:nvSpPr>
          <p:spPr bwMode="auto">
            <a:xfrm>
              <a:off x="6842126" y="3902075"/>
              <a:ext cx="98425" cy="228600"/>
            </a:xfrm>
            <a:custGeom>
              <a:avLst/>
              <a:gdLst>
                <a:gd name="T0" fmla="*/ 15 w 29"/>
                <a:gd name="T1" fmla="*/ 0 h 67"/>
                <a:gd name="T2" fmla="*/ 0 w 29"/>
                <a:gd name="T3" fmla="*/ 60 h 67"/>
                <a:gd name="T4" fmla="*/ 8 w 29"/>
                <a:gd name="T5" fmla="*/ 67 h 67"/>
                <a:gd name="T6" fmla="*/ 29 w 29"/>
                <a:gd name="T7" fmla="*/ 12 h 67"/>
                <a:gd name="T8" fmla="*/ 15 w 29"/>
                <a:gd name="T9" fmla="*/ 0 h 67"/>
              </a:gdLst>
              <a:ahLst/>
              <a:cxnLst>
                <a:cxn ang="0">
                  <a:pos x="T0" y="T1"/>
                </a:cxn>
                <a:cxn ang="0">
                  <a:pos x="T2" y="T3"/>
                </a:cxn>
                <a:cxn ang="0">
                  <a:pos x="T4" y="T5"/>
                </a:cxn>
                <a:cxn ang="0">
                  <a:pos x="T6" y="T7"/>
                </a:cxn>
                <a:cxn ang="0">
                  <a:pos x="T8" y="T9"/>
                </a:cxn>
              </a:cxnLst>
              <a:rect l="0" t="0" r="r" b="b"/>
              <a:pathLst>
                <a:path w="29" h="67">
                  <a:moveTo>
                    <a:pt x="15" y="0"/>
                  </a:moveTo>
                  <a:cubicBezTo>
                    <a:pt x="10" y="19"/>
                    <a:pt x="6" y="39"/>
                    <a:pt x="0" y="60"/>
                  </a:cubicBezTo>
                  <a:cubicBezTo>
                    <a:pt x="8" y="67"/>
                    <a:pt x="8" y="67"/>
                    <a:pt x="8" y="67"/>
                  </a:cubicBezTo>
                  <a:cubicBezTo>
                    <a:pt x="29" y="12"/>
                    <a:pt x="29" y="12"/>
                    <a:pt x="29" y="12"/>
                  </a:cubicBezTo>
                  <a:cubicBezTo>
                    <a:pt x="15" y="0"/>
                    <a:pt x="15" y="0"/>
                    <a:pt x="15"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2" name="Freeform 100"/>
            <p:cNvSpPr/>
            <p:nvPr/>
          </p:nvSpPr>
          <p:spPr bwMode="auto">
            <a:xfrm>
              <a:off x="6923088" y="3800475"/>
              <a:ext cx="68263" cy="84138"/>
            </a:xfrm>
            <a:custGeom>
              <a:avLst/>
              <a:gdLst>
                <a:gd name="T0" fmla="*/ 43 w 43"/>
                <a:gd name="T1" fmla="*/ 0 h 53"/>
                <a:gd name="T2" fmla="*/ 0 w 43"/>
                <a:gd name="T3" fmla="*/ 36 h 53"/>
                <a:gd name="T4" fmla="*/ 22 w 43"/>
                <a:gd name="T5" fmla="*/ 53 h 53"/>
                <a:gd name="T6" fmla="*/ 43 w 43"/>
                <a:gd name="T7" fmla="*/ 0 h 53"/>
              </a:gdLst>
              <a:ahLst/>
              <a:cxnLst>
                <a:cxn ang="0">
                  <a:pos x="T0" y="T1"/>
                </a:cxn>
                <a:cxn ang="0">
                  <a:pos x="T2" y="T3"/>
                </a:cxn>
                <a:cxn ang="0">
                  <a:pos x="T4" y="T5"/>
                </a:cxn>
                <a:cxn ang="0">
                  <a:pos x="T6" y="T7"/>
                </a:cxn>
              </a:cxnLst>
              <a:rect l="0" t="0" r="r" b="b"/>
              <a:pathLst>
                <a:path w="43" h="53">
                  <a:moveTo>
                    <a:pt x="43" y="0"/>
                  </a:moveTo>
                  <a:lnTo>
                    <a:pt x="0" y="36"/>
                  </a:lnTo>
                  <a:lnTo>
                    <a:pt x="22" y="53"/>
                  </a:lnTo>
                  <a:lnTo>
                    <a:pt x="4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3" name="Freeform 101"/>
            <p:cNvSpPr/>
            <p:nvPr/>
          </p:nvSpPr>
          <p:spPr bwMode="auto">
            <a:xfrm>
              <a:off x="6923088" y="3800475"/>
              <a:ext cx="68263" cy="84138"/>
            </a:xfrm>
            <a:custGeom>
              <a:avLst/>
              <a:gdLst>
                <a:gd name="T0" fmla="*/ 43 w 43"/>
                <a:gd name="T1" fmla="*/ 0 h 53"/>
                <a:gd name="T2" fmla="*/ 0 w 43"/>
                <a:gd name="T3" fmla="*/ 36 h 53"/>
                <a:gd name="T4" fmla="*/ 22 w 43"/>
                <a:gd name="T5" fmla="*/ 53 h 53"/>
                <a:gd name="T6" fmla="*/ 43 w 43"/>
                <a:gd name="T7" fmla="*/ 0 h 53"/>
              </a:gdLst>
              <a:ahLst/>
              <a:cxnLst>
                <a:cxn ang="0">
                  <a:pos x="T0" y="T1"/>
                </a:cxn>
                <a:cxn ang="0">
                  <a:pos x="T2" y="T3"/>
                </a:cxn>
                <a:cxn ang="0">
                  <a:pos x="T4" y="T5"/>
                </a:cxn>
                <a:cxn ang="0">
                  <a:pos x="T6" y="T7"/>
                </a:cxn>
              </a:cxnLst>
              <a:rect l="0" t="0" r="r" b="b"/>
              <a:pathLst>
                <a:path w="43" h="53">
                  <a:moveTo>
                    <a:pt x="43" y="0"/>
                  </a:moveTo>
                  <a:lnTo>
                    <a:pt x="0" y="36"/>
                  </a:lnTo>
                  <a:lnTo>
                    <a:pt x="22" y="5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4" name="Freeform 102"/>
            <p:cNvSpPr/>
            <p:nvPr/>
          </p:nvSpPr>
          <p:spPr bwMode="auto">
            <a:xfrm>
              <a:off x="6913563" y="3633788"/>
              <a:ext cx="109538" cy="163513"/>
            </a:xfrm>
            <a:custGeom>
              <a:avLst/>
              <a:gdLst>
                <a:gd name="T0" fmla="*/ 8 w 32"/>
                <a:gd name="T1" fmla="*/ 0 h 48"/>
                <a:gd name="T2" fmla="*/ 0 w 32"/>
                <a:gd name="T3" fmla="*/ 48 h 48"/>
                <a:gd name="T4" fmla="*/ 32 w 32"/>
                <a:gd name="T5" fmla="*/ 20 h 48"/>
                <a:gd name="T6" fmla="*/ 8 w 32"/>
                <a:gd name="T7" fmla="*/ 0 h 48"/>
              </a:gdLst>
              <a:ahLst/>
              <a:cxnLst>
                <a:cxn ang="0">
                  <a:pos x="T0" y="T1"/>
                </a:cxn>
                <a:cxn ang="0">
                  <a:pos x="T2" y="T3"/>
                </a:cxn>
                <a:cxn ang="0">
                  <a:pos x="T4" y="T5"/>
                </a:cxn>
                <a:cxn ang="0">
                  <a:pos x="T6" y="T7"/>
                </a:cxn>
              </a:cxnLst>
              <a:rect l="0" t="0" r="r" b="b"/>
              <a:pathLst>
                <a:path w="32" h="48">
                  <a:moveTo>
                    <a:pt x="8" y="0"/>
                  </a:moveTo>
                  <a:cubicBezTo>
                    <a:pt x="6" y="15"/>
                    <a:pt x="3" y="31"/>
                    <a:pt x="0" y="48"/>
                  </a:cubicBezTo>
                  <a:cubicBezTo>
                    <a:pt x="32" y="20"/>
                    <a:pt x="32" y="20"/>
                    <a:pt x="32" y="20"/>
                  </a:cubicBezTo>
                  <a:cubicBezTo>
                    <a:pt x="8" y="0"/>
                    <a:pt x="8" y="0"/>
                    <a:pt x="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5" name="Freeform 103"/>
            <p:cNvSpPr/>
            <p:nvPr/>
          </p:nvSpPr>
          <p:spPr bwMode="auto">
            <a:xfrm>
              <a:off x="6946901" y="3422650"/>
              <a:ext cx="168275" cy="228600"/>
            </a:xfrm>
            <a:custGeom>
              <a:avLst/>
              <a:gdLst>
                <a:gd name="T0" fmla="*/ 36 w 49"/>
                <a:gd name="T1" fmla="*/ 0 h 67"/>
                <a:gd name="T2" fmla="*/ 2 w 49"/>
                <a:gd name="T3" fmla="*/ 28 h 67"/>
                <a:gd name="T4" fmla="*/ 0 w 49"/>
                <a:gd name="T5" fmla="*/ 43 h 67"/>
                <a:gd name="T6" fmla="*/ 29 w 49"/>
                <a:gd name="T7" fmla="*/ 67 h 67"/>
                <a:gd name="T8" fmla="*/ 49 w 49"/>
                <a:gd name="T9" fmla="*/ 11 h 67"/>
                <a:gd name="T10" fmla="*/ 3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36" y="0"/>
                  </a:moveTo>
                  <a:cubicBezTo>
                    <a:pt x="2" y="28"/>
                    <a:pt x="2" y="28"/>
                    <a:pt x="2" y="28"/>
                  </a:cubicBezTo>
                  <a:cubicBezTo>
                    <a:pt x="2" y="33"/>
                    <a:pt x="1" y="38"/>
                    <a:pt x="0" y="43"/>
                  </a:cubicBezTo>
                  <a:cubicBezTo>
                    <a:pt x="29" y="67"/>
                    <a:pt x="29" y="67"/>
                    <a:pt x="29" y="67"/>
                  </a:cubicBezTo>
                  <a:cubicBezTo>
                    <a:pt x="49" y="11"/>
                    <a:pt x="49" y="11"/>
                    <a:pt x="49" y="11"/>
                  </a:cubicBezTo>
                  <a:cubicBezTo>
                    <a:pt x="36" y="0"/>
                    <a:pt x="36" y="0"/>
                    <a:pt x="36"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6" name="Freeform 104"/>
            <p:cNvSpPr/>
            <p:nvPr/>
          </p:nvSpPr>
          <p:spPr bwMode="auto">
            <a:xfrm>
              <a:off x="6961188" y="3344863"/>
              <a:ext cx="61913" cy="98425"/>
            </a:xfrm>
            <a:custGeom>
              <a:avLst/>
              <a:gdLst>
                <a:gd name="T0" fmla="*/ 2 w 18"/>
                <a:gd name="T1" fmla="*/ 0 h 29"/>
                <a:gd name="T2" fmla="*/ 0 w 18"/>
                <a:gd name="T3" fmla="*/ 29 h 29"/>
                <a:gd name="T4" fmla="*/ 18 w 18"/>
                <a:gd name="T5" fmla="*/ 14 h 29"/>
                <a:gd name="T6" fmla="*/ 2 w 18"/>
                <a:gd name="T7" fmla="*/ 0 h 29"/>
              </a:gdLst>
              <a:ahLst/>
              <a:cxnLst>
                <a:cxn ang="0">
                  <a:pos x="T0" y="T1"/>
                </a:cxn>
                <a:cxn ang="0">
                  <a:pos x="T2" y="T3"/>
                </a:cxn>
                <a:cxn ang="0">
                  <a:pos x="T4" y="T5"/>
                </a:cxn>
                <a:cxn ang="0">
                  <a:pos x="T6" y="T7"/>
                </a:cxn>
              </a:cxnLst>
              <a:rect l="0" t="0" r="r" b="b"/>
              <a:pathLst>
                <a:path w="18" h="29">
                  <a:moveTo>
                    <a:pt x="2" y="0"/>
                  </a:moveTo>
                  <a:cubicBezTo>
                    <a:pt x="1" y="9"/>
                    <a:pt x="1" y="19"/>
                    <a:pt x="0" y="29"/>
                  </a:cubicBezTo>
                  <a:cubicBezTo>
                    <a:pt x="18" y="14"/>
                    <a:pt x="18" y="14"/>
                    <a:pt x="18" y="14"/>
                  </a:cubicBezTo>
                  <a:cubicBezTo>
                    <a:pt x="2" y="0"/>
                    <a:pt x="2" y="0"/>
                    <a:pt x="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7" name="Freeform 105"/>
            <p:cNvSpPr/>
            <p:nvPr/>
          </p:nvSpPr>
          <p:spPr bwMode="auto">
            <a:xfrm>
              <a:off x="7115176" y="3360738"/>
              <a:ext cx="36513" cy="44450"/>
            </a:xfrm>
            <a:custGeom>
              <a:avLst/>
              <a:gdLst>
                <a:gd name="T0" fmla="*/ 23 w 23"/>
                <a:gd name="T1" fmla="*/ 0 h 28"/>
                <a:gd name="T2" fmla="*/ 0 w 23"/>
                <a:gd name="T3" fmla="*/ 20 h 28"/>
                <a:gd name="T4" fmla="*/ 12 w 23"/>
                <a:gd name="T5" fmla="*/ 28 h 28"/>
                <a:gd name="T6" fmla="*/ 23 w 23"/>
                <a:gd name="T7" fmla="*/ 0 h 28"/>
              </a:gdLst>
              <a:ahLst/>
              <a:cxnLst>
                <a:cxn ang="0">
                  <a:pos x="T0" y="T1"/>
                </a:cxn>
                <a:cxn ang="0">
                  <a:pos x="T2" y="T3"/>
                </a:cxn>
                <a:cxn ang="0">
                  <a:pos x="T4" y="T5"/>
                </a:cxn>
                <a:cxn ang="0">
                  <a:pos x="T6" y="T7"/>
                </a:cxn>
              </a:cxnLst>
              <a:rect l="0" t="0" r="r" b="b"/>
              <a:pathLst>
                <a:path w="23" h="28">
                  <a:moveTo>
                    <a:pt x="23" y="0"/>
                  </a:moveTo>
                  <a:lnTo>
                    <a:pt x="0" y="20"/>
                  </a:lnTo>
                  <a:lnTo>
                    <a:pt x="12" y="28"/>
                  </a:lnTo>
                  <a:lnTo>
                    <a:pt x="2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8" name="Freeform 106"/>
            <p:cNvSpPr/>
            <p:nvPr/>
          </p:nvSpPr>
          <p:spPr bwMode="auto">
            <a:xfrm>
              <a:off x="7115176" y="3360738"/>
              <a:ext cx="36513" cy="44450"/>
            </a:xfrm>
            <a:custGeom>
              <a:avLst/>
              <a:gdLst>
                <a:gd name="T0" fmla="*/ 23 w 23"/>
                <a:gd name="T1" fmla="*/ 0 h 28"/>
                <a:gd name="T2" fmla="*/ 0 w 23"/>
                <a:gd name="T3" fmla="*/ 20 h 28"/>
                <a:gd name="T4" fmla="*/ 12 w 23"/>
                <a:gd name="T5" fmla="*/ 28 h 28"/>
                <a:gd name="T6" fmla="*/ 23 w 23"/>
                <a:gd name="T7" fmla="*/ 0 h 28"/>
              </a:gdLst>
              <a:ahLst/>
              <a:cxnLst>
                <a:cxn ang="0">
                  <a:pos x="T0" y="T1"/>
                </a:cxn>
                <a:cxn ang="0">
                  <a:pos x="T2" y="T3"/>
                </a:cxn>
                <a:cxn ang="0">
                  <a:pos x="T4" y="T5"/>
                </a:cxn>
                <a:cxn ang="0">
                  <a:pos x="T6" y="T7"/>
                </a:cxn>
              </a:cxnLst>
              <a:rect l="0" t="0" r="r" b="b"/>
              <a:pathLst>
                <a:path w="23" h="28">
                  <a:moveTo>
                    <a:pt x="23" y="0"/>
                  </a:moveTo>
                  <a:lnTo>
                    <a:pt x="0" y="20"/>
                  </a:lnTo>
                  <a:lnTo>
                    <a:pt x="12" y="2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09" name="Freeform 107"/>
            <p:cNvSpPr/>
            <p:nvPr/>
          </p:nvSpPr>
          <p:spPr bwMode="auto">
            <a:xfrm>
              <a:off x="6964363" y="3109913"/>
              <a:ext cx="234950" cy="247650"/>
            </a:xfrm>
            <a:custGeom>
              <a:avLst/>
              <a:gdLst>
                <a:gd name="T0" fmla="*/ 31 w 69"/>
                <a:gd name="T1" fmla="*/ 0 h 73"/>
                <a:gd name="T2" fmla="*/ 0 w 69"/>
                <a:gd name="T3" fmla="*/ 27 h 73"/>
                <a:gd name="T4" fmla="*/ 1 w 69"/>
                <a:gd name="T5" fmla="*/ 48 h 73"/>
                <a:gd name="T6" fmla="*/ 31 w 69"/>
                <a:gd name="T7" fmla="*/ 73 h 73"/>
                <a:gd name="T8" fmla="*/ 66 w 69"/>
                <a:gd name="T9" fmla="*/ 44 h 73"/>
                <a:gd name="T10" fmla="*/ 69 w 69"/>
                <a:gd name="T11" fmla="*/ 33 h 73"/>
                <a:gd name="T12" fmla="*/ 31 w 69"/>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9" h="73">
                  <a:moveTo>
                    <a:pt x="31" y="0"/>
                  </a:moveTo>
                  <a:cubicBezTo>
                    <a:pt x="0" y="27"/>
                    <a:pt x="0" y="27"/>
                    <a:pt x="0" y="27"/>
                  </a:cubicBezTo>
                  <a:cubicBezTo>
                    <a:pt x="0" y="33"/>
                    <a:pt x="1" y="40"/>
                    <a:pt x="1" y="48"/>
                  </a:cubicBezTo>
                  <a:cubicBezTo>
                    <a:pt x="31" y="73"/>
                    <a:pt x="31" y="73"/>
                    <a:pt x="31" y="73"/>
                  </a:cubicBezTo>
                  <a:cubicBezTo>
                    <a:pt x="66" y="44"/>
                    <a:pt x="66" y="44"/>
                    <a:pt x="66" y="44"/>
                  </a:cubicBezTo>
                  <a:cubicBezTo>
                    <a:pt x="69" y="33"/>
                    <a:pt x="69" y="33"/>
                    <a:pt x="69" y="33"/>
                  </a:cubicBezTo>
                  <a:cubicBezTo>
                    <a:pt x="31" y="0"/>
                    <a:pt x="31" y="0"/>
                    <a:pt x="3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0" name="Freeform 108"/>
            <p:cNvSpPr/>
            <p:nvPr/>
          </p:nvSpPr>
          <p:spPr bwMode="auto">
            <a:xfrm>
              <a:off x="6386513" y="2955925"/>
              <a:ext cx="231775" cy="214313"/>
            </a:xfrm>
            <a:custGeom>
              <a:avLst/>
              <a:gdLst>
                <a:gd name="T0" fmla="*/ 32 w 68"/>
                <a:gd name="T1" fmla="*/ 0 h 63"/>
                <a:gd name="T2" fmla="*/ 0 w 68"/>
                <a:gd name="T3" fmla="*/ 27 h 63"/>
                <a:gd name="T4" fmla="*/ 22 w 68"/>
                <a:gd name="T5" fmla="*/ 51 h 63"/>
                <a:gd name="T6" fmla="*/ 43 w 68"/>
                <a:gd name="T7" fmla="*/ 63 h 63"/>
                <a:gd name="T8" fmla="*/ 67 w 68"/>
                <a:gd name="T9" fmla="*/ 43 h 63"/>
                <a:gd name="T10" fmla="*/ 67 w 68"/>
                <a:gd name="T11" fmla="*/ 30 h 63"/>
                <a:gd name="T12" fmla="*/ 32 w 6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32" y="0"/>
                  </a:moveTo>
                  <a:cubicBezTo>
                    <a:pt x="0" y="27"/>
                    <a:pt x="0" y="27"/>
                    <a:pt x="0" y="27"/>
                  </a:cubicBezTo>
                  <a:cubicBezTo>
                    <a:pt x="5" y="38"/>
                    <a:pt x="13" y="47"/>
                    <a:pt x="22" y="51"/>
                  </a:cubicBezTo>
                  <a:cubicBezTo>
                    <a:pt x="28" y="58"/>
                    <a:pt x="36" y="62"/>
                    <a:pt x="43" y="63"/>
                  </a:cubicBezTo>
                  <a:cubicBezTo>
                    <a:pt x="67" y="43"/>
                    <a:pt x="67" y="43"/>
                    <a:pt x="67" y="43"/>
                  </a:cubicBezTo>
                  <a:cubicBezTo>
                    <a:pt x="68" y="39"/>
                    <a:pt x="68" y="35"/>
                    <a:pt x="67" y="30"/>
                  </a:cubicBezTo>
                  <a:cubicBezTo>
                    <a:pt x="32" y="0"/>
                    <a:pt x="32" y="0"/>
                    <a:pt x="3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1" name="Freeform 109"/>
            <p:cNvSpPr/>
            <p:nvPr/>
          </p:nvSpPr>
          <p:spPr bwMode="auto">
            <a:xfrm>
              <a:off x="6927851" y="2997200"/>
              <a:ext cx="95250" cy="139700"/>
            </a:xfrm>
            <a:custGeom>
              <a:avLst/>
              <a:gdLst>
                <a:gd name="T0" fmla="*/ 0 w 28"/>
                <a:gd name="T1" fmla="*/ 0 h 41"/>
                <a:gd name="T2" fmla="*/ 9 w 28"/>
                <a:gd name="T3" fmla="*/ 41 h 41"/>
                <a:gd name="T4" fmla="*/ 28 w 28"/>
                <a:gd name="T5" fmla="*/ 25 h 41"/>
                <a:gd name="T6" fmla="*/ 0 w 28"/>
                <a:gd name="T7" fmla="*/ 0 h 41"/>
              </a:gdLst>
              <a:ahLst/>
              <a:cxnLst>
                <a:cxn ang="0">
                  <a:pos x="T0" y="T1"/>
                </a:cxn>
                <a:cxn ang="0">
                  <a:pos x="T2" y="T3"/>
                </a:cxn>
                <a:cxn ang="0">
                  <a:pos x="T4" y="T5"/>
                </a:cxn>
                <a:cxn ang="0">
                  <a:pos x="T6" y="T7"/>
                </a:cxn>
              </a:cxnLst>
              <a:rect l="0" t="0" r="r" b="b"/>
              <a:pathLst>
                <a:path w="28" h="41">
                  <a:moveTo>
                    <a:pt x="0" y="0"/>
                  </a:moveTo>
                  <a:cubicBezTo>
                    <a:pt x="4" y="12"/>
                    <a:pt x="7" y="25"/>
                    <a:pt x="9" y="41"/>
                  </a:cubicBezTo>
                  <a:cubicBezTo>
                    <a:pt x="28" y="25"/>
                    <a:pt x="28" y="25"/>
                    <a:pt x="28" y="25"/>
                  </a:cubicBezTo>
                  <a:cubicBezTo>
                    <a:pt x="0" y="0"/>
                    <a:pt x="0" y="0"/>
                    <a:pt x="0"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2" name="Freeform 110"/>
            <p:cNvSpPr/>
            <p:nvPr/>
          </p:nvSpPr>
          <p:spPr bwMode="auto">
            <a:xfrm>
              <a:off x="7115176" y="2955925"/>
              <a:ext cx="173038" cy="214313"/>
            </a:xfrm>
            <a:custGeom>
              <a:avLst/>
              <a:gdLst>
                <a:gd name="T0" fmla="*/ 92 w 109"/>
                <a:gd name="T1" fmla="*/ 0 h 135"/>
                <a:gd name="T2" fmla="*/ 0 w 109"/>
                <a:gd name="T3" fmla="*/ 80 h 135"/>
                <a:gd name="T4" fmla="*/ 66 w 109"/>
                <a:gd name="T5" fmla="*/ 135 h 135"/>
                <a:gd name="T6" fmla="*/ 109 w 109"/>
                <a:gd name="T7" fmla="*/ 15 h 135"/>
                <a:gd name="T8" fmla="*/ 92 w 109"/>
                <a:gd name="T9" fmla="*/ 0 h 135"/>
              </a:gdLst>
              <a:ahLst/>
              <a:cxnLst>
                <a:cxn ang="0">
                  <a:pos x="T0" y="T1"/>
                </a:cxn>
                <a:cxn ang="0">
                  <a:pos x="T2" y="T3"/>
                </a:cxn>
                <a:cxn ang="0">
                  <a:pos x="T4" y="T5"/>
                </a:cxn>
                <a:cxn ang="0">
                  <a:pos x="T6" y="T7"/>
                </a:cxn>
                <a:cxn ang="0">
                  <a:pos x="T8" y="T9"/>
                </a:cxn>
              </a:cxnLst>
              <a:rect l="0" t="0" r="r" b="b"/>
              <a:pathLst>
                <a:path w="109" h="135">
                  <a:moveTo>
                    <a:pt x="92" y="0"/>
                  </a:moveTo>
                  <a:lnTo>
                    <a:pt x="0" y="80"/>
                  </a:lnTo>
                  <a:lnTo>
                    <a:pt x="66" y="135"/>
                  </a:lnTo>
                  <a:lnTo>
                    <a:pt x="109" y="15"/>
                  </a:lnTo>
                  <a:lnTo>
                    <a:pt x="9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3" name="Freeform 111"/>
            <p:cNvSpPr/>
            <p:nvPr/>
          </p:nvSpPr>
          <p:spPr bwMode="auto">
            <a:xfrm>
              <a:off x="7115176" y="2955925"/>
              <a:ext cx="173038" cy="214313"/>
            </a:xfrm>
            <a:custGeom>
              <a:avLst/>
              <a:gdLst>
                <a:gd name="T0" fmla="*/ 92 w 109"/>
                <a:gd name="T1" fmla="*/ 0 h 135"/>
                <a:gd name="T2" fmla="*/ 0 w 109"/>
                <a:gd name="T3" fmla="*/ 80 h 135"/>
                <a:gd name="T4" fmla="*/ 66 w 109"/>
                <a:gd name="T5" fmla="*/ 135 h 135"/>
                <a:gd name="T6" fmla="*/ 109 w 109"/>
                <a:gd name="T7" fmla="*/ 15 h 135"/>
                <a:gd name="T8" fmla="*/ 92 w 109"/>
                <a:gd name="T9" fmla="*/ 0 h 135"/>
              </a:gdLst>
              <a:ahLst/>
              <a:cxnLst>
                <a:cxn ang="0">
                  <a:pos x="T0" y="T1"/>
                </a:cxn>
                <a:cxn ang="0">
                  <a:pos x="T2" y="T3"/>
                </a:cxn>
                <a:cxn ang="0">
                  <a:pos x="T4" y="T5"/>
                </a:cxn>
                <a:cxn ang="0">
                  <a:pos x="T6" y="T7"/>
                </a:cxn>
                <a:cxn ang="0">
                  <a:pos x="T8" y="T9"/>
                </a:cxn>
              </a:cxnLst>
              <a:rect l="0" t="0" r="r" b="b"/>
              <a:pathLst>
                <a:path w="109" h="135">
                  <a:moveTo>
                    <a:pt x="92" y="0"/>
                  </a:moveTo>
                  <a:lnTo>
                    <a:pt x="0" y="80"/>
                  </a:lnTo>
                  <a:lnTo>
                    <a:pt x="66" y="135"/>
                  </a:lnTo>
                  <a:lnTo>
                    <a:pt x="109" y="15"/>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4" name="Freeform 112"/>
            <p:cNvSpPr/>
            <p:nvPr/>
          </p:nvSpPr>
          <p:spPr bwMode="auto">
            <a:xfrm>
              <a:off x="6351588" y="2868613"/>
              <a:ext cx="95250" cy="125413"/>
            </a:xfrm>
            <a:custGeom>
              <a:avLst/>
              <a:gdLst>
                <a:gd name="T0" fmla="*/ 8 w 28"/>
                <a:gd name="T1" fmla="*/ 0 h 37"/>
                <a:gd name="T2" fmla="*/ 3 w 28"/>
                <a:gd name="T3" fmla="*/ 37 h 37"/>
                <a:gd name="T4" fmla="*/ 28 w 28"/>
                <a:gd name="T5" fmla="*/ 16 h 37"/>
                <a:gd name="T6" fmla="*/ 8 w 28"/>
                <a:gd name="T7" fmla="*/ 0 h 37"/>
              </a:gdLst>
              <a:ahLst/>
              <a:cxnLst>
                <a:cxn ang="0">
                  <a:pos x="T0" y="T1"/>
                </a:cxn>
                <a:cxn ang="0">
                  <a:pos x="T2" y="T3"/>
                </a:cxn>
                <a:cxn ang="0">
                  <a:pos x="T4" y="T5"/>
                </a:cxn>
                <a:cxn ang="0">
                  <a:pos x="T6" y="T7"/>
                </a:cxn>
              </a:cxnLst>
              <a:rect l="0" t="0" r="r" b="b"/>
              <a:pathLst>
                <a:path w="28" h="37">
                  <a:moveTo>
                    <a:pt x="8" y="0"/>
                  </a:moveTo>
                  <a:cubicBezTo>
                    <a:pt x="1" y="11"/>
                    <a:pt x="0" y="25"/>
                    <a:pt x="3" y="37"/>
                  </a:cubicBezTo>
                  <a:cubicBezTo>
                    <a:pt x="28" y="16"/>
                    <a:pt x="28" y="16"/>
                    <a:pt x="28" y="16"/>
                  </a:cubicBezTo>
                  <a:cubicBezTo>
                    <a:pt x="8" y="0"/>
                    <a:pt x="8" y="0"/>
                    <a:pt x="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5" name="Freeform 113"/>
            <p:cNvSpPr/>
            <p:nvPr/>
          </p:nvSpPr>
          <p:spPr bwMode="auto">
            <a:xfrm>
              <a:off x="6538913" y="2892425"/>
              <a:ext cx="55563" cy="77788"/>
            </a:xfrm>
            <a:custGeom>
              <a:avLst/>
              <a:gdLst>
                <a:gd name="T0" fmla="*/ 11 w 16"/>
                <a:gd name="T1" fmla="*/ 0 h 23"/>
                <a:gd name="T2" fmla="*/ 0 w 16"/>
                <a:gd name="T3" fmla="*/ 9 h 23"/>
                <a:gd name="T4" fmla="*/ 16 w 16"/>
                <a:gd name="T5" fmla="*/ 23 h 23"/>
                <a:gd name="T6" fmla="*/ 11 w 16"/>
                <a:gd name="T7" fmla="*/ 0 h 23"/>
              </a:gdLst>
              <a:ahLst/>
              <a:cxnLst>
                <a:cxn ang="0">
                  <a:pos x="T0" y="T1"/>
                </a:cxn>
                <a:cxn ang="0">
                  <a:pos x="T2" y="T3"/>
                </a:cxn>
                <a:cxn ang="0">
                  <a:pos x="T4" y="T5"/>
                </a:cxn>
                <a:cxn ang="0">
                  <a:pos x="T6" y="T7"/>
                </a:cxn>
              </a:cxnLst>
              <a:rect l="0" t="0" r="r" b="b"/>
              <a:pathLst>
                <a:path w="16" h="23">
                  <a:moveTo>
                    <a:pt x="11" y="0"/>
                  </a:moveTo>
                  <a:cubicBezTo>
                    <a:pt x="0" y="9"/>
                    <a:pt x="0" y="9"/>
                    <a:pt x="0" y="9"/>
                  </a:cubicBezTo>
                  <a:cubicBezTo>
                    <a:pt x="16" y="23"/>
                    <a:pt x="16" y="23"/>
                    <a:pt x="16" y="23"/>
                  </a:cubicBezTo>
                  <a:cubicBezTo>
                    <a:pt x="14" y="15"/>
                    <a:pt x="12" y="7"/>
                    <a:pt x="11"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6" name="Freeform 114"/>
            <p:cNvSpPr/>
            <p:nvPr/>
          </p:nvSpPr>
          <p:spPr bwMode="auto">
            <a:xfrm>
              <a:off x="6923088" y="2800350"/>
              <a:ext cx="293688" cy="247650"/>
            </a:xfrm>
            <a:custGeom>
              <a:avLst/>
              <a:gdLst>
                <a:gd name="T0" fmla="*/ 93 w 185"/>
                <a:gd name="T1" fmla="*/ 0 h 156"/>
                <a:gd name="T2" fmla="*/ 0 w 185"/>
                <a:gd name="T3" fmla="*/ 77 h 156"/>
                <a:gd name="T4" fmla="*/ 93 w 185"/>
                <a:gd name="T5" fmla="*/ 156 h 156"/>
                <a:gd name="T6" fmla="*/ 185 w 185"/>
                <a:gd name="T7" fmla="*/ 77 h 156"/>
                <a:gd name="T8" fmla="*/ 93 w 185"/>
                <a:gd name="T9" fmla="*/ 0 h 156"/>
              </a:gdLst>
              <a:ahLst/>
              <a:cxnLst>
                <a:cxn ang="0">
                  <a:pos x="T0" y="T1"/>
                </a:cxn>
                <a:cxn ang="0">
                  <a:pos x="T2" y="T3"/>
                </a:cxn>
                <a:cxn ang="0">
                  <a:pos x="T4" y="T5"/>
                </a:cxn>
                <a:cxn ang="0">
                  <a:pos x="T6" y="T7"/>
                </a:cxn>
                <a:cxn ang="0">
                  <a:pos x="T8" y="T9"/>
                </a:cxn>
              </a:cxnLst>
              <a:rect l="0" t="0" r="r" b="b"/>
              <a:pathLst>
                <a:path w="185" h="156">
                  <a:moveTo>
                    <a:pt x="93" y="0"/>
                  </a:moveTo>
                  <a:lnTo>
                    <a:pt x="0" y="77"/>
                  </a:lnTo>
                  <a:lnTo>
                    <a:pt x="93" y="156"/>
                  </a:lnTo>
                  <a:lnTo>
                    <a:pt x="185" y="77"/>
                  </a:lnTo>
                  <a:lnTo>
                    <a:pt x="9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7" name="Freeform 115"/>
            <p:cNvSpPr/>
            <p:nvPr/>
          </p:nvSpPr>
          <p:spPr bwMode="auto">
            <a:xfrm>
              <a:off x="6923088" y="2800350"/>
              <a:ext cx="293688" cy="247650"/>
            </a:xfrm>
            <a:custGeom>
              <a:avLst/>
              <a:gdLst>
                <a:gd name="T0" fmla="*/ 93 w 185"/>
                <a:gd name="T1" fmla="*/ 0 h 156"/>
                <a:gd name="T2" fmla="*/ 0 w 185"/>
                <a:gd name="T3" fmla="*/ 77 h 156"/>
                <a:gd name="T4" fmla="*/ 93 w 185"/>
                <a:gd name="T5" fmla="*/ 156 h 156"/>
                <a:gd name="T6" fmla="*/ 185 w 185"/>
                <a:gd name="T7" fmla="*/ 77 h 156"/>
                <a:gd name="T8" fmla="*/ 93 w 185"/>
                <a:gd name="T9" fmla="*/ 0 h 156"/>
              </a:gdLst>
              <a:ahLst/>
              <a:cxnLst>
                <a:cxn ang="0">
                  <a:pos x="T0" y="T1"/>
                </a:cxn>
                <a:cxn ang="0">
                  <a:pos x="T2" y="T3"/>
                </a:cxn>
                <a:cxn ang="0">
                  <a:pos x="T4" y="T5"/>
                </a:cxn>
                <a:cxn ang="0">
                  <a:pos x="T6" y="T7"/>
                </a:cxn>
                <a:cxn ang="0">
                  <a:pos x="T8" y="T9"/>
                </a:cxn>
              </a:cxnLst>
              <a:rect l="0" t="0" r="r" b="b"/>
              <a:pathLst>
                <a:path w="185" h="156">
                  <a:moveTo>
                    <a:pt x="93" y="0"/>
                  </a:moveTo>
                  <a:lnTo>
                    <a:pt x="0" y="77"/>
                  </a:lnTo>
                  <a:lnTo>
                    <a:pt x="93" y="156"/>
                  </a:lnTo>
                  <a:lnTo>
                    <a:pt x="185" y="77"/>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8" name="Freeform 116"/>
            <p:cNvSpPr/>
            <p:nvPr/>
          </p:nvSpPr>
          <p:spPr bwMode="auto">
            <a:xfrm>
              <a:off x="7308851" y="29225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19" name="Freeform 117"/>
            <p:cNvSpPr/>
            <p:nvPr/>
          </p:nvSpPr>
          <p:spPr bwMode="auto">
            <a:xfrm>
              <a:off x="7308851" y="2922588"/>
              <a:ext cx="3175" cy="3175"/>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0" name="Freeform 118"/>
            <p:cNvSpPr/>
            <p:nvPr/>
          </p:nvSpPr>
          <p:spPr bwMode="auto">
            <a:xfrm>
              <a:off x="6015038" y="2647950"/>
              <a:ext cx="231775" cy="128588"/>
            </a:xfrm>
            <a:custGeom>
              <a:avLst/>
              <a:gdLst>
                <a:gd name="T0" fmla="*/ 28 w 68"/>
                <a:gd name="T1" fmla="*/ 0 h 38"/>
                <a:gd name="T2" fmla="*/ 0 w 68"/>
                <a:gd name="T3" fmla="*/ 24 h 38"/>
                <a:gd name="T4" fmla="*/ 39 w 68"/>
                <a:gd name="T5" fmla="*/ 38 h 38"/>
                <a:gd name="T6" fmla="*/ 56 w 68"/>
                <a:gd name="T7" fmla="*/ 36 h 38"/>
                <a:gd name="T8" fmla="*/ 68 w 68"/>
                <a:gd name="T9" fmla="*/ 34 h 38"/>
                <a:gd name="T10" fmla="*/ 28 w 68"/>
                <a:gd name="T11" fmla="*/ 0 h 38"/>
              </a:gdLst>
              <a:ahLst/>
              <a:cxnLst>
                <a:cxn ang="0">
                  <a:pos x="T0" y="T1"/>
                </a:cxn>
                <a:cxn ang="0">
                  <a:pos x="T2" y="T3"/>
                </a:cxn>
                <a:cxn ang="0">
                  <a:pos x="T4" y="T5"/>
                </a:cxn>
                <a:cxn ang="0">
                  <a:pos x="T6" y="T7"/>
                </a:cxn>
                <a:cxn ang="0">
                  <a:pos x="T8" y="T9"/>
                </a:cxn>
                <a:cxn ang="0">
                  <a:pos x="T10" y="T11"/>
                </a:cxn>
              </a:cxnLst>
              <a:rect l="0" t="0" r="r" b="b"/>
              <a:pathLst>
                <a:path w="68" h="38">
                  <a:moveTo>
                    <a:pt x="28" y="0"/>
                  </a:moveTo>
                  <a:cubicBezTo>
                    <a:pt x="0" y="24"/>
                    <a:pt x="0" y="24"/>
                    <a:pt x="0" y="24"/>
                  </a:cubicBezTo>
                  <a:cubicBezTo>
                    <a:pt x="9" y="32"/>
                    <a:pt x="22" y="38"/>
                    <a:pt x="39" y="38"/>
                  </a:cubicBezTo>
                  <a:cubicBezTo>
                    <a:pt x="44" y="38"/>
                    <a:pt x="50" y="37"/>
                    <a:pt x="56" y="36"/>
                  </a:cubicBezTo>
                  <a:cubicBezTo>
                    <a:pt x="60" y="35"/>
                    <a:pt x="64" y="34"/>
                    <a:pt x="68" y="34"/>
                  </a:cubicBezTo>
                  <a:cubicBezTo>
                    <a:pt x="28" y="0"/>
                    <a:pt x="28" y="0"/>
                    <a:pt x="28"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1" name="Freeform 119"/>
            <p:cNvSpPr/>
            <p:nvPr/>
          </p:nvSpPr>
          <p:spPr bwMode="auto">
            <a:xfrm>
              <a:off x="6369051" y="2647950"/>
              <a:ext cx="268288" cy="247650"/>
            </a:xfrm>
            <a:custGeom>
              <a:avLst/>
              <a:gdLst>
                <a:gd name="T0" fmla="*/ 37 w 79"/>
                <a:gd name="T1" fmla="*/ 0 h 73"/>
                <a:gd name="T2" fmla="*/ 0 w 79"/>
                <a:gd name="T3" fmla="*/ 31 h 73"/>
                <a:gd name="T4" fmla="*/ 13 w 79"/>
                <a:gd name="T5" fmla="*/ 34 h 73"/>
                <a:gd name="T6" fmla="*/ 11 w 79"/>
                <a:gd name="T7" fmla="*/ 51 h 73"/>
                <a:gd name="T8" fmla="*/ 37 w 79"/>
                <a:gd name="T9" fmla="*/ 73 h 73"/>
                <a:gd name="T10" fmla="*/ 79 w 79"/>
                <a:gd name="T11" fmla="*/ 36 h 73"/>
                <a:gd name="T12" fmla="*/ 37 w 79"/>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79" h="73">
                  <a:moveTo>
                    <a:pt x="37" y="0"/>
                  </a:moveTo>
                  <a:cubicBezTo>
                    <a:pt x="0" y="31"/>
                    <a:pt x="0" y="31"/>
                    <a:pt x="0" y="31"/>
                  </a:cubicBezTo>
                  <a:cubicBezTo>
                    <a:pt x="5" y="32"/>
                    <a:pt x="10" y="32"/>
                    <a:pt x="13" y="34"/>
                  </a:cubicBezTo>
                  <a:cubicBezTo>
                    <a:pt x="16" y="38"/>
                    <a:pt x="15" y="44"/>
                    <a:pt x="11" y="51"/>
                  </a:cubicBezTo>
                  <a:cubicBezTo>
                    <a:pt x="37" y="73"/>
                    <a:pt x="37" y="73"/>
                    <a:pt x="37" y="73"/>
                  </a:cubicBezTo>
                  <a:cubicBezTo>
                    <a:pt x="79" y="36"/>
                    <a:pt x="79" y="36"/>
                    <a:pt x="79" y="36"/>
                  </a:cubicBezTo>
                  <a:cubicBezTo>
                    <a:pt x="37" y="0"/>
                    <a:pt x="37" y="0"/>
                    <a:pt x="37"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2" name="Freeform 120"/>
            <p:cNvSpPr/>
            <p:nvPr/>
          </p:nvSpPr>
          <p:spPr bwMode="auto">
            <a:xfrm>
              <a:off x="6732588" y="2647950"/>
              <a:ext cx="290513" cy="247650"/>
            </a:xfrm>
            <a:custGeom>
              <a:avLst/>
              <a:gdLst>
                <a:gd name="T0" fmla="*/ 42 w 85"/>
                <a:gd name="T1" fmla="*/ 0 h 73"/>
                <a:gd name="T2" fmla="*/ 0 w 85"/>
                <a:gd name="T3" fmla="*/ 36 h 73"/>
                <a:gd name="T4" fmla="*/ 10 w 85"/>
                <a:gd name="T5" fmla="*/ 45 h 73"/>
                <a:gd name="T6" fmla="*/ 18 w 85"/>
                <a:gd name="T7" fmla="*/ 46 h 73"/>
                <a:gd name="T8" fmla="*/ 29 w 85"/>
                <a:gd name="T9" fmla="*/ 57 h 73"/>
                <a:gd name="T10" fmla="*/ 32 w 85"/>
                <a:gd name="T11" fmla="*/ 61 h 73"/>
                <a:gd name="T12" fmla="*/ 40 w 85"/>
                <a:gd name="T13" fmla="*/ 71 h 73"/>
                <a:gd name="T14" fmla="*/ 42 w 85"/>
                <a:gd name="T15" fmla="*/ 73 h 73"/>
                <a:gd name="T16" fmla="*/ 85 w 85"/>
                <a:gd name="T17" fmla="*/ 36 h 73"/>
                <a:gd name="T18" fmla="*/ 42 w 8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3">
                  <a:moveTo>
                    <a:pt x="42" y="0"/>
                  </a:moveTo>
                  <a:cubicBezTo>
                    <a:pt x="0" y="36"/>
                    <a:pt x="0" y="36"/>
                    <a:pt x="0" y="36"/>
                  </a:cubicBezTo>
                  <a:cubicBezTo>
                    <a:pt x="10" y="45"/>
                    <a:pt x="10" y="45"/>
                    <a:pt x="10" y="45"/>
                  </a:cubicBezTo>
                  <a:cubicBezTo>
                    <a:pt x="13" y="45"/>
                    <a:pt x="15" y="46"/>
                    <a:pt x="18" y="46"/>
                  </a:cubicBezTo>
                  <a:cubicBezTo>
                    <a:pt x="23" y="50"/>
                    <a:pt x="25" y="51"/>
                    <a:pt x="29" y="57"/>
                  </a:cubicBezTo>
                  <a:cubicBezTo>
                    <a:pt x="30" y="58"/>
                    <a:pt x="31" y="60"/>
                    <a:pt x="32" y="61"/>
                  </a:cubicBezTo>
                  <a:cubicBezTo>
                    <a:pt x="35" y="64"/>
                    <a:pt x="38" y="67"/>
                    <a:pt x="40" y="71"/>
                  </a:cubicBezTo>
                  <a:cubicBezTo>
                    <a:pt x="42" y="73"/>
                    <a:pt x="42" y="73"/>
                    <a:pt x="42" y="73"/>
                  </a:cubicBezTo>
                  <a:cubicBezTo>
                    <a:pt x="85" y="36"/>
                    <a:pt x="85" y="36"/>
                    <a:pt x="85" y="36"/>
                  </a:cubicBezTo>
                  <a:cubicBezTo>
                    <a:pt x="42" y="0"/>
                    <a:pt x="42" y="0"/>
                    <a:pt x="42" y="0"/>
                  </a:cubicBezTo>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3" name="Freeform 121"/>
            <p:cNvSpPr/>
            <p:nvPr/>
          </p:nvSpPr>
          <p:spPr bwMode="auto">
            <a:xfrm>
              <a:off x="7115176" y="2647950"/>
              <a:ext cx="261938" cy="247650"/>
            </a:xfrm>
            <a:custGeom>
              <a:avLst/>
              <a:gdLst>
                <a:gd name="T0" fmla="*/ 92 w 165"/>
                <a:gd name="T1" fmla="*/ 0 h 156"/>
                <a:gd name="T2" fmla="*/ 0 w 165"/>
                <a:gd name="T3" fmla="*/ 77 h 156"/>
                <a:gd name="T4" fmla="*/ 92 w 165"/>
                <a:gd name="T5" fmla="*/ 156 h 156"/>
                <a:gd name="T6" fmla="*/ 145 w 165"/>
                <a:gd name="T7" fmla="*/ 109 h 156"/>
                <a:gd name="T8" fmla="*/ 165 w 165"/>
                <a:gd name="T9" fmla="*/ 59 h 156"/>
                <a:gd name="T10" fmla="*/ 92 w 165"/>
                <a:gd name="T11" fmla="*/ 0 h 156"/>
              </a:gdLst>
              <a:ahLst/>
              <a:cxnLst>
                <a:cxn ang="0">
                  <a:pos x="T0" y="T1"/>
                </a:cxn>
                <a:cxn ang="0">
                  <a:pos x="T2" y="T3"/>
                </a:cxn>
                <a:cxn ang="0">
                  <a:pos x="T4" y="T5"/>
                </a:cxn>
                <a:cxn ang="0">
                  <a:pos x="T6" y="T7"/>
                </a:cxn>
                <a:cxn ang="0">
                  <a:pos x="T8" y="T9"/>
                </a:cxn>
                <a:cxn ang="0">
                  <a:pos x="T10" y="T11"/>
                </a:cxn>
              </a:cxnLst>
              <a:rect l="0" t="0" r="r" b="b"/>
              <a:pathLst>
                <a:path w="165" h="156">
                  <a:moveTo>
                    <a:pt x="92" y="0"/>
                  </a:moveTo>
                  <a:lnTo>
                    <a:pt x="0" y="77"/>
                  </a:lnTo>
                  <a:lnTo>
                    <a:pt x="92" y="156"/>
                  </a:lnTo>
                  <a:lnTo>
                    <a:pt x="145" y="109"/>
                  </a:lnTo>
                  <a:lnTo>
                    <a:pt x="165" y="59"/>
                  </a:lnTo>
                  <a:lnTo>
                    <a:pt x="9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4" name="Freeform 122"/>
            <p:cNvSpPr/>
            <p:nvPr/>
          </p:nvSpPr>
          <p:spPr bwMode="auto">
            <a:xfrm>
              <a:off x="7115176" y="2647950"/>
              <a:ext cx="261938" cy="247650"/>
            </a:xfrm>
            <a:custGeom>
              <a:avLst/>
              <a:gdLst>
                <a:gd name="T0" fmla="*/ 92 w 165"/>
                <a:gd name="T1" fmla="*/ 0 h 156"/>
                <a:gd name="T2" fmla="*/ 0 w 165"/>
                <a:gd name="T3" fmla="*/ 77 h 156"/>
                <a:gd name="T4" fmla="*/ 92 w 165"/>
                <a:gd name="T5" fmla="*/ 156 h 156"/>
                <a:gd name="T6" fmla="*/ 145 w 165"/>
                <a:gd name="T7" fmla="*/ 109 h 156"/>
                <a:gd name="T8" fmla="*/ 165 w 165"/>
                <a:gd name="T9" fmla="*/ 59 h 156"/>
                <a:gd name="T10" fmla="*/ 92 w 165"/>
                <a:gd name="T11" fmla="*/ 0 h 156"/>
              </a:gdLst>
              <a:ahLst/>
              <a:cxnLst>
                <a:cxn ang="0">
                  <a:pos x="T0" y="T1"/>
                </a:cxn>
                <a:cxn ang="0">
                  <a:pos x="T2" y="T3"/>
                </a:cxn>
                <a:cxn ang="0">
                  <a:pos x="T4" y="T5"/>
                </a:cxn>
                <a:cxn ang="0">
                  <a:pos x="T6" y="T7"/>
                </a:cxn>
                <a:cxn ang="0">
                  <a:pos x="T8" y="T9"/>
                </a:cxn>
                <a:cxn ang="0">
                  <a:pos x="T10" y="T11"/>
                </a:cxn>
              </a:cxnLst>
              <a:rect l="0" t="0" r="r" b="b"/>
              <a:pathLst>
                <a:path w="165" h="156">
                  <a:moveTo>
                    <a:pt x="92" y="0"/>
                  </a:moveTo>
                  <a:lnTo>
                    <a:pt x="0" y="77"/>
                  </a:lnTo>
                  <a:lnTo>
                    <a:pt x="92" y="156"/>
                  </a:lnTo>
                  <a:lnTo>
                    <a:pt x="145" y="109"/>
                  </a:lnTo>
                  <a:lnTo>
                    <a:pt x="165" y="5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5" name="Freeform 123"/>
            <p:cNvSpPr/>
            <p:nvPr/>
          </p:nvSpPr>
          <p:spPr bwMode="auto">
            <a:xfrm>
              <a:off x="5946776" y="2616200"/>
              <a:ext cx="112713" cy="74613"/>
            </a:xfrm>
            <a:custGeom>
              <a:avLst/>
              <a:gdLst>
                <a:gd name="T0" fmla="*/ 71 w 71"/>
                <a:gd name="T1" fmla="*/ 0 h 47"/>
                <a:gd name="T2" fmla="*/ 0 w 71"/>
                <a:gd name="T3" fmla="*/ 2 h 47"/>
                <a:gd name="T4" fmla="*/ 17 w 71"/>
                <a:gd name="T5" fmla="*/ 47 h 47"/>
                <a:gd name="T6" fmla="*/ 71 w 71"/>
                <a:gd name="T7" fmla="*/ 0 h 47"/>
              </a:gdLst>
              <a:ahLst/>
              <a:cxnLst>
                <a:cxn ang="0">
                  <a:pos x="T0" y="T1"/>
                </a:cxn>
                <a:cxn ang="0">
                  <a:pos x="T2" y="T3"/>
                </a:cxn>
                <a:cxn ang="0">
                  <a:pos x="T4" y="T5"/>
                </a:cxn>
                <a:cxn ang="0">
                  <a:pos x="T6" y="T7"/>
                </a:cxn>
              </a:cxnLst>
              <a:rect l="0" t="0" r="r" b="b"/>
              <a:pathLst>
                <a:path w="71" h="47">
                  <a:moveTo>
                    <a:pt x="71" y="0"/>
                  </a:moveTo>
                  <a:lnTo>
                    <a:pt x="0" y="2"/>
                  </a:lnTo>
                  <a:lnTo>
                    <a:pt x="17" y="47"/>
                  </a:lnTo>
                  <a:lnTo>
                    <a:pt x="71"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6" name="Freeform 124"/>
            <p:cNvSpPr/>
            <p:nvPr/>
          </p:nvSpPr>
          <p:spPr bwMode="auto">
            <a:xfrm>
              <a:off x="5946776" y="2616200"/>
              <a:ext cx="112713" cy="74613"/>
            </a:xfrm>
            <a:custGeom>
              <a:avLst/>
              <a:gdLst>
                <a:gd name="T0" fmla="*/ 71 w 71"/>
                <a:gd name="T1" fmla="*/ 0 h 47"/>
                <a:gd name="T2" fmla="*/ 0 w 71"/>
                <a:gd name="T3" fmla="*/ 2 h 47"/>
                <a:gd name="T4" fmla="*/ 17 w 71"/>
                <a:gd name="T5" fmla="*/ 47 h 47"/>
                <a:gd name="T6" fmla="*/ 71 w 71"/>
                <a:gd name="T7" fmla="*/ 0 h 47"/>
              </a:gdLst>
              <a:ahLst/>
              <a:cxnLst>
                <a:cxn ang="0">
                  <a:pos x="T0" y="T1"/>
                </a:cxn>
                <a:cxn ang="0">
                  <a:pos x="T2" y="T3"/>
                </a:cxn>
                <a:cxn ang="0">
                  <a:pos x="T4" y="T5"/>
                </a:cxn>
                <a:cxn ang="0">
                  <a:pos x="T6" y="T7"/>
                </a:cxn>
              </a:cxnLst>
              <a:rect l="0" t="0" r="r" b="b"/>
              <a:pathLst>
                <a:path w="71" h="47">
                  <a:moveTo>
                    <a:pt x="71" y="0"/>
                  </a:moveTo>
                  <a:lnTo>
                    <a:pt x="0" y="2"/>
                  </a:lnTo>
                  <a:lnTo>
                    <a:pt x="17" y="47"/>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7" name="Freeform 125"/>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8" name="Freeform 126"/>
            <p:cNvSpPr/>
            <p:nvPr/>
          </p:nvSpPr>
          <p:spPr bwMode="auto">
            <a:xfrm>
              <a:off x="6161088" y="2616200"/>
              <a:ext cx="285750" cy="122238"/>
            </a:xfrm>
            <a:custGeom>
              <a:avLst/>
              <a:gdLst>
                <a:gd name="T0" fmla="*/ 180 w 180"/>
                <a:gd name="T1" fmla="*/ 0 h 77"/>
                <a:gd name="T2" fmla="*/ 0 w 180"/>
                <a:gd name="T3" fmla="*/ 0 h 77"/>
                <a:gd name="T4" fmla="*/ 88 w 180"/>
                <a:gd name="T5" fmla="*/ 77 h 77"/>
                <a:gd name="T6" fmla="*/ 180 w 180"/>
                <a:gd name="T7" fmla="*/ 0 h 77"/>
              </a:gdLst>
              <a:ahLst/>
              <a:cxnLst>
                <a:cxn ang="0">
                  <a:pos x="T0" y="T1"/>
                </a:cxn>
                <a:cxn ang="0">
                  <a:pos x="T2" y="T3"/>
                </a:cxn>
                <a:cxn ang="0">
                  <a:pos x="T4" y="T5"/>
                </a:cxn>
                <a:cxn ang="0">
                  <a:pos x="T6" y="T7"/>
                </a:cxn>
              </a:cxnLst>
              <a:rect l="0" t="0" r="r" b="b"/>
              <a:pathLst>
                <a:path w="180" h="77">
                  <a:moveTo>
                    <a:pt x="180" y="0"/>
                  </a:moveTo>
                  <a:lnTo>
                    <a:pt x="0" y="0"/>
                  </a:lnTo>
                  <a:lnTo>
                    <a:pt x="88" y="77"/>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29" name="Freeform 127"/>
            <p:cNvSpPr/>
            <p:nvPr/>
          </p:nvSpPr>
          <p:spPr bwMode="auto">
            <a:xfrm>
              <a:off x="6538913" y="2613025"/>
              <a:ext cx="293688" cy="125413"/>
            </a:xfrm>
            <a:custGeom>
              <a:avLst/>
              <a:gdLst>
                <a:gd name="T0" fmla="*/ 182 w 185"/>
                <a:gd name="T1" fmla="*/ 0 h 79"/>
                <a:gd name="T2" fmla="*/ 84 w 185"/>
                <a:gd name="T3" fmla="*/ 0 h 79"/>
                <a:gd name="T4" fmla="*/ 0 w 185"/>
                <a:gd name="T5" fmla="*/ 0 h 79"/>
                <a:gd name="T6" fmla="*/ 92 w 185"/>
                <a:gd name="T7" fmla="*/ 79 h 79"/>
                <a:gd name="T8" fmla="*/ 99 w 185"/>
                <a:gd name="T9" fmla="*/ 73 h 79"/>
                <a:gd name="T10" fmla="*/ 185 w 185"/>
                <a:gd name="T11" fmla="*/ 0 h 79"/>
                <a:gd name="T12" fmla="*/ 182 w 185"/>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85" h="79">
                  <a:moveTo>
                    <a:pt x="182" y="0"/>
                  </a:moveTo>
                  <a:lnTo>
                    <a:pt x="84" y="0"/>
                  </a:lnTo>
                  <a:lnTo>
                    <a:pt x="0" y="0"/>
                  </a:lnTo>
                  <a:lnTo>
                    <a:pt x="92" y="79"/>
                  </a:lnTo>
                  <a:lnTo>
                    <a:pt x="99" y="73"/>
                  </a:lnTo>
                  <a:lnTo>
                    <a:pt x="185" y="0"/>
                  </a:lnTo>
                  <a:lnTo>
                    <a:pt x="182"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0" name="Freeform 128"/>
            <p:cNvSpPr/>
            <p:nvPr/>
          </p:nvSpPr>
          <p:spPr bwMode="auto">
            <a:xfrm>
              <a:off x="6538913" y="2613025"/>
              <a:ext cx="293688" cy="125413"/>
            </a:xfrm>
            <a:custGeom>
              <a:avLst/>
              <a:gdLst>
                <a:gd name="T0" fmla="*/ 182 w 185"/>
                <a:gd name="T1" fmla="*/ 0 h 79"/>
                <a:gd name="T2" fmla="*/ 84 w 185"/>
                <a:gd name="T3" fmla="*/ 0 h 79"/>
                <a:gd name="T4" fmla="*/ 0 w 185"/>
                <a:gd name="T5" fmla="*/ 0 h 79"/>
                <a:gd name="T6" fmla="*/ 92 w 185"/>
                <a:gd name="T7" fmla="*/ 79 h 79"/>
                <a:gd name="T8" fmla="*/ 99 w 185"/>
                <a:gd name="T9" fmla="*/ 73 h 79"/>
                <a:gd name="T10" fmla="*/ 185 w 185"/>
                <a:gd name="T11" fmla="*/ 0 h 79"/>
                <a:gd name="T12" fmla="*/ 182 w 185"/>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85" h="79">
                  <a:moveTo>
                    <a:pt x="182" y="0"/>
                  </a:moveTo>
                  <a:lnTo>
                    <a:pt x="84" y="0"/>
                  </a:lnTo>
                  <a:lnTo>
                    <a:pt x="0" y="0"/>
                  </a:lnTo>
                  <a:lnTo>
                    <a:pt x="92" y="79"/>
                  </a:lnTo>
                  <a:lnTo>
                    <a:pt x="99" y="73"/>
                  </a:lnTo>
                  <a:lnTo>
                    <a:pt x="185" y="0"/>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1" name="Freeform 129"/>
            <p:cNvSpPr/>
            <p:nvPr/>
          </p:nvSpPr>
          <p:spPr bwMode="auto">
            <a:xfrm>
              <a:off x="6923088" y="2609850"/>
              <a:ext cx="293688" cy="128588"/>
            </a:xfrm>
            <a:custGeom>
              <a:avLst/>
              <a:gdLst>
                <a:gd name="T0" fmla="*/ 181 w 185"/>
                <a:gd name="T1" fmla="*/ 0 h 81"/>
                <a:gd name="T2" fmla="*/ 3 w 185"/>
                <a:gd name="T3" fmla="*/ 0 h 81"/>
                <a:gd name="T4" fmla="*/ 0 w 185"/>
                <a:gd name="T5" fmla="*/ 2 h 81"/>
                <a:gd name="T6" fmla="*/ 93 w 185"/>
                <a:gd name="T7" fmla="*/ 81 h 81"/>
                <a:gd name="T8" fmla="*/ 185 w 185"/>
                <a:gd name="T9" fmla="*/ 2 h 81"/>
                <a:gd name="T10" fmla="*/ 181 w 185"/>
                <a:gd name="T11" fmla="*/ 0 h 81"/>
              </a:gdLst>
              <a:ahLst/>
              <a:cxnLst>
                <a:cxn ang="0">
                  <a:pos x="T0" y="T1"/>
                </a:cxn>
                <a:cxn ang="0">
                  <a:pos x="T2" y="T3"/>
                </a:cxn>
                <a:cxn ang="0">
                  <a:pos x="T4" y="T5"/>
                </a:cxn>
                <a:cxn ang="0">
                  <a:pos x="T6" y="T7"/>
                </a:cxn>
                <a:cxn ang="0">
                  <a:pos x="T8" y="T9"/>
                </a:cxn>
                <a:cxn ang="0">
                  <a:pos x="T10" y="T11"/>
                </a:cxn>
              </a:cxnLst>
              <a:rect l="0" t="0" r="r" b="b"/>
              <a:pathLst>
                <a:path w="185" h="81">
                  <a:moveTo>
                    <a:pt x="181" y="0"/>
                  </a:moveTo>
                  <a:lnTo>
                    <a:pt x="3" y="0"/>
                  </a:lnTo>
                  <a:lnTo>
                    <a:pt x="0" y="2"/>
                  </a:lnTo>
                  <a:lnTo>
                    <a:pt x="93" y="81"/>
                  </a:lnTo>
                  <a:lnTo>
                    <a:pt x="185" y="2"/>
                  </a:lnTo>
                  <a:lnTo>
                    <a:pt x="181"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2" name="Freeform 130"/>
            <p:cNvSpPr/>
            <p:nvPr/>
          </p:nvSpPr>
          <p:spPr bwMode="auto">
            <a:xfrm>
              <a:off x="6923088" y="2609850"/>
              <a:ext cx="293688" cy="128588"/>
            </a:xfrm>
            <a:custGeom>
              <a:avLst/>
              <a:gdLst>
                <a:gd name="T0" fmla="*/ 181 w 185"/>
                <a:gd name="T1" fmla="*/ 0 h 81"/>
                <a:gd name="T2" fmla="*/ 3 w 185"/>
                <a:gd name="T3" fmla="*/ 0 h 81"/>
                <a:gd name="T4" fmla="*/ 0 w 185"/>
                <a:gd name="T5" fmla="*/ 2 h 81"/>
                <a:gd name="T6" fmla="*/ 93 w 185"/>
                <a:gd name="T7" fmla="*/ 81 h 81"/>
                <a:gd name="T8" fmla="*/ 185 w 185"/>
                <a:gd name="T9" fmla="*/ 2 h 81"/>
                <a:gd name="T10" fmla="*/ 181 w 185"/>
                <a:gd name="T11" fmla="*/ 0 h 81"/>
              </a:gdLst>
              <a:ahLst/>
              <a:cxnLst>
                <a:cxn ang="0">
                  <a:pos x="T0" y="T1"/>
                </a:cxn>
                <a:cxn ang="0">
                  <a:pos x="T2" y="T3"/>
                </a:cxn>
                <a:cxn ang="0">
                  <a:pos x="T4" y="T5"/>
                </a:cxn>
                <a:cxn ang="0">
                  <a:pos x="T6" y="T7"/>
                </a:cxn>
                <a:cxn ang="0">
                  <a:pos x="T8" y="T9"/>
                </a:cxn>
                <a:cxn ang="0">
                  <a:pos x="T10" y="T11"/>
                </a:cxn>
              </a:cxnLst>
              <a:rect l="0" t="0" r="r" b="b"/>
              <a:pathLst>
                <a:path w="185" h="81">
                  <a:moveTo>
                    <a:pt x="181" y="0"/>
                  </a:moveTo>
                  <a:lnTo>
                    <a:pt x="3" y="0"/>
                  </a:lnTo>
                  <a:lnTo>
                    <a:pt x="0" y="2"/>
                  </a:lnTo>
                  <a:lnTo>
                    <a:pt x="93" y="81"/>
                  </a:lnTo>
                  <a:lnTo>
                    <a:pt x="185" y="2"/>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3" name="Freeform 131"/>
            <p:cNvSpPr/>
            <p:nvPr/>
          </p:nvSpPr>
          <p:spPr bwMode="auto">
            <a:xfrm>
              <a:off x="7308851" y="2606675"/>
              <a:ext cx="115888" cy="80963"/>
            </a:xfrm>
            <a:custGeom>
              <a:avLst/>
              <a:gdLst>
                <a:gd name="T0" fmla="*/ 73 w 73"/>
                <a:gd name="T1" fmla="*/ 0 h 51"/>
                <a:gd name="T2" fmla="*/ 4 w 73"/>
                <a:gd name="T3" fmla="*/ 2 h 51"/>
                <a:gd name="T4" fmla="*/ 0 w 73"/>
                <a:gd name="T5" fmla="*/ 4 h 51"/>
                <a:gd name="T6" fmla="*/ 56 w 73"/>
                <a:gd name="T7" fmla="*/ 51 h 51"/>
                <a:gd name="T8" fmla="*/ 73 w 73"/>
                <a:gd name="T9" fmla="*/ 0 h 51"/>
              </a:gdLst>
              <a:ahLst/>
              <a:cxnLst>
                <a:cxn ang="0">
                  <a:pos x="T0" y="T1"/>
                </a:cxn>
                <a:cxn ang="0">
                  <a:pos x="T2" y="T3"/>
                </a:cxn>
                <a:cxn ang="0">
                  <a:pos x="T4" y="T5"/>
                </a:cxn>
                <a:cxn ang="0">
                  <a:pos x="T6" y="T7"/>
                </a:cxn>
                <a:cxn ang="0">
                  <a:pos x="T8" y="T9"/>
                </a:cxn>
              </a:cxnLst>
              <a:rect l="0" t="0" r="r" b="b"/>
              <a:pathLst>
                <a:path w="73" h="51">
                  <a:moveTo>
                    <a:pt x="73" y="0"/>
                  </a:moveTo>
                  <a:lnTo>
                    <a:pt x="4" y="2"/>
                  </a:lnTo>
                  <a:lnTo>
                    <a:pt x="0" y="4"/>
                  </a:lnTo>
                  <a:lnTo>
                    <a:pt x="56" y="51"/>
                  </a:lnTo>
                  <a:lnTo>
                    <a:pt x="73" y="0"/>
                  </a:lnTo>
                  <a:close/>
                </a:path>
              </a:pathLst>
            </a:custGeom>
            <a:solidFill>
              <a:srgbClr val="C59B67"/>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4" name="Freeform 132"/>
            <p:cNvSpPr/>
            <p:nvPr/>
          </p:nvSpPr>
          <p:spPr bwMode="auto">
            <a:xfrm>
              <a:off x="7308851" y="2606675"/>
              <a:ext cx="115888" cy="80963"/>
            </a:xfrm>
            <a:custGeom>
              <a:avLst/>
              <a:gdLst>
                <a:gd name="T0" fmla="*/ 73 w 73"/>
                <a:gd name="T1" fmla="*/ 0 h 51"/>
                <a:gd name="T2" fmla="*/ 4 w 73"/>
                <a:gd name="T3" fmla="*/ 2 h 51"/>
                <a:gd name="T4" fmla="*/ 0 w 73"/>
                <a:gd name="T5" fmla="*/ 4 h 51"/>
                <a:gd name="T6" fmla="*/ 56 w 73"/>
                <a:gd name="T7" fmla="*/ 51 h 51"/>
                <a:gd name="T8" fmla="*/ 73 w 73"/>
                <a:gd name="T9" fmla="*/ 0 h 51"/>
              </a:gdLst>
              <a:ahLst/>
              <a:cxnLst>
                <a:cxn ang="0">
                  <a:pos x="T0" y="T1"/>
                </a:cxn>
                <a:cxn ang="0">
                  <a:pos x="T2" y="T3"/>
                </a:cxn>
                <a:cxn ang="0">
                  <a:pos x="T4" y="T5"/>
                </a:cxn>
                <a:cxn ang="0">
                  <a:pos x="T6" y="T7"/>
                </a:cxn>
                <a:cxn ang="0">
                  <a:pos x="T8" y="T9"/>
                </a:cxn>
              </a:cxnLst>
              <a:rect l="0" t="0" r="r" b="b"/>
              <a:pathLst>
                <a:path w="73" h="51">
                  <a:moveTo>
                    <a:pt x="73" y="0"/>
                  </a:moveTo>
                  <a:lnTo>
                    <a:pt x="4" y="2"/>
                  </a:lnTo>
                  <a:lnTo>
                    <a:pt x="0" y="4"/>
                  </a:lnTo>
                  <a:lnTo>
                    <a:pt x="56" y="51"/>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5" name="Freeform 133"/>
            <p:cNvSpPr/>
            <p:nvPr/>
          </p:nvSpPr>
          <p:spPr bwMode="auto">
            <a:xfrm>
              <a:off x="5881688" y="2481263"/>
              <a:ext cx="1603375" cy="777875"/>
            </a:xfrm>
            <a:custGeom>
              <a:avLst/>
              <a:gdLst>
                <a:gd name="T0" fmla="*/ 438 w 471"/>
                <a:gd name="T1" fmla="*/ 79 h 229"/>
                <a:gd name="T2" fmla="*/ 471 w 471"/>
                <a:gd name="T3" fmla="*/ 9 h 229"/>
                <a:gd name="T4" fmla="*/ 0 w 471"/>
                <a:gd name="T5" fmla="*/ 0 h 229"/>
                <a:gd name="T6" fmla="*/ 87 w 471"/>
                <a:gd name="T7" fmla="*/ 76 h 229"/>
                <a:gd name="T8" fmla="*/ 151 w 471"/>
                <a:gd name="T9" fmla="*/ 112 h 229"/>
                <a:gd name="T10" fmla="*/ 206 w 471"/>
                <a:gd name="T11" fmla="*/ 178 h 229"/>
                <a:gd name="T12" fmla="*/ 229 w 471"/>
                <a:gd name="T13" fmla="*/ 85 h 229"/>
                <a:gd name="T14" fmla="*/ 330 w 471"/>
                <a:gd name="T15" fmla="*/ 82 h 229"/>
                <a:gd name="T16" fmla="*/ 435 w 471"/>
                <a:gd name="T17" fmla="*/ 87 h 229"/>
                <a:gd name="T18" fmla="*/ 438 w 471"/>
                <a:gd name="T19" fmla="*/ 7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229">
                  <a:moveTo>
                    <a:pt x="438" y="79"/>
                  </a:moveTo>
                  <a:cubicBezTo>
                    <a:pt x="448" y="55"/>
                    <a:pt x="460" y="32"/>
                    <a:pt x="471" y="9"/>
                  </a:cubicBezTo>
                  <a:cubicBezTo>
                    <a:pt x="0" y="0"/>
                    <a:pt x="0" y="0"/>
                    <a:pt x="0" y="0"/>
                  </a:cubicBezTo>
                  <a:cubicBezTo>
                    <a:pt x="0" y="0"/>
                    <a:pt x="11" y="92"/>
                    <a:pt x="87" y="76"/>
                  </a:cubicBezTo>
                  <a:cubicBezTo>
                    <a:pt x="144" y="65"/>
                    <a:pt x="181" y="72"/>
                    <a:pt x="151" y="112"/>
                  </a:cubicBezTo>
                  <a:cubicBezTo>
                    <a:pt x="122" y="152"/>
                    <a:pt x="185" y="229"/>
                    <a:pt x="206" y="178"/>
                  </a:cubicBezTo>
                  <a:cubicBezTo>
                    <a:pt x="219" y="148"/>
                    <a:pt x="165" y="89"/>
                    <a:pt x="229" y="85"/>
                  </a:cubicBezTo>
                  <a:cubicBezTo>
                    <a:pt x="263" y="82"/>
                    <a:pt x="269" y="94"/>
                    <a:pt x="330" y="82"/>
                  </a:cubicBezTo>
                  <a:cubicBezTo>
                    <a:pt x="371" y="74"/>
                    <a:pt x="407" y="88"/>
                    <a:pt x="435" y="87"/>
                  </a:cubicBezTo>
                  <a:cubicBezTo>
                    <a:pt x="436" y="84"/>
                    <a:pt x="437" y="81"/>
                    <a:pt x="438" y="79"/>
                  </a:cubicBezTo>
                  <a:close/>
                </a:path>
              </a:pathLst>
            </a:custGeom>
            <a:solidFill>
              <a:srgbClr val="61752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6" name="Freeform 134"/>
            <p:cNvSpPr/>
            <p:nvPr/>
          </p:nvSpPr>
          <p:spPr bwMode="auto">
            <a:xfrm>
              <a:off x="5830888" y="2460625"/>
              <a:ext cx="1698625" cy="774700"/>
            </a:xfrm>
            <a:custGeom>
              <a:avLst/>
              <a:gdLst>
                <a:gd name="T0" fmla="*/ 0 w 499"/>
                <a:gd name="T1" fmla="*/ 0 h 228"/>
                <a:gd name="T2" fmla="*/ 88 w 499"/>
                <a:gd name="T3" fmla="*/ 76 h 228"/>
                <a:gd name="T4" fmla="*/ 152 w 499"/>
                <a:gd name="T5" fmla="*/ 112 h 228"/>
                <a:gd name="T6" fmla="*/ 207 w 499"/>
                <a:gd name="T7" fmla="*/ 177 h 228"/>
                <a:gd name="T8" fmla="*/ 229 w 499"/>
                <a:gd name="T9" fmla="*/ 84 h 228"/>
                <a:gd name="T10" fmla="*/ 330 w 499"/>
                <a:gd name="T11" fmla="*/ 82 h 228"/>
                <a:gd name="T12" fmla="*/ 499 w 499"/>
                <a:gd name="T13" fmla="*/ 8 h 228"/>
              </a:gdLst>
              <a:ahLst/>
              <a:cxnLst>
                <a:cxn ang="0">
                  <a:pos x="T0" y="T1"/>
                </a:cxn>
                <a:cxn ang="0">
                  <a:pos x="T2" y="T3"/>
                </a:cxn>
                <a:cxn ang="0">
                  <a:pos x="T4" y="T5"/>
                </a:cxn>
                <a:cxn ang="0">
                  <a:pos x="T6" y="T7"/>
                </a:cxn>
                <a:cxn ang="0">
                  <a:pos x="T8" y="T9"/>
                </a:cxn>
                <a:cxn ang="0">
                  <a:pos x="T10" y="T11"/>
                </a:cxn>
                <a:cxn ang="0">
                  <a:pos x="T12" y="T13"/>
                </a:cxn>
              </a:cxnLst>
              <a:rect l="0" t="0" r="r" b="b"/>
              <a:pathLst>
                <a:path w="499" h="228">
                  <a:moveTo>
                    <a:pt x="0" y="0"/>
                  </a:moveTo>
                  <a:cubicBezTo>
                    <a:pt x="0" y="0"/>
                    <a:pt x="11" y="91"/>
                    <a:pt x="88" y="76"/>
                  </a:cubicBezTo>
                  <a:cubicBezTo>
                    <a:pt x="144" y="64"/>
                    <a:pt x="181" y="71"/>
                    <a:pt x="152" y="112"/>
                  </a:cubicBezTo>
                  <a:cubicBezTo>
                    <a:pt x="122" y="152"/>
                    <a:pt x="185" y="228"/>
                    <a:pt x="207" y="177"/>
                  </a:cubicBezTo>
                  <a:cubicBezTo>
                    <a:pt x="220" y="147"/>
                    <a:pt x="165" y="88"/>
                    <a:pt x="229" y="84"/>
                  </a:cubicBezTo>
                  <a:cubicBezTo>
                    <a:pt x="264" y="82"/>
                    <a:pt x="269" y="94"/>
                    <a:pt x="330" y="82"/>
                  </a:cubicBezTo>
                  <a:cubicBezTo>
                    <a:pt x="411" y="66"/>
                    <a:pt x="468" y="135"/>
                    <a:pt x="499" y="8"/>
                  </a:cubicBezTo>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7" name="Freeform 135"/>
            <p:cNvSpPr/>
            <p:nvPr/>
          </p:nvSpPr>
          <p:spPr bwMode="auto">
            <a:xfrm>
              <a:off x="6130926" y="1854200"/>
              <a:ext cx="544513" cy="34925"/>
            </a:xfrm>
            <a:custGeom>
              <a:avLst/>
              <a:gdLst>
                <a:gd name="T0" fmla="*/ 0 w 160"/>
                <a:gd name="T1" fmla="*/ 0 h 10"/>
                <a:gd name="T2" fmla="*/ 1 w 160"/>
                <a:gd name="T3" fmla="*/ 10 h 10"/>
                <a:gd name="T4" fmla="*/ 160 w 160"/>
                <a:gd name="T5" fmla="*/ 0 h 10"/>
                <a:gd name="T6" fmla="*/ 0 w 160"/>
                <a:gd name="T7" fmla="*/ 0 h 10"/>
              </a:gdLst>
              <a:ahLst/>
              <a:cxnLst>
                <a:cxn ang="0">
                  <a:pos x="T0" y="T1"/>
                </a:cxn>
                <a:cxn ang="0">
                  <a:pos x="T2" y="T3"/>
                </a:cxn>
                <a:cxn ang="0">
                  <a:pos x="T4" y="T5"/>
                </a:cxn>
                <a:cxn ang="0">
                  <a:pos x="T6" y="T7"/>
                </a:cxn>
              </a:cxnLst>
              <a:rect l="0" t="0" r="r" b="b"/>
              <a:pathLst>
                <a:path w="160" h="10">
                  <a:moveTo>
                    <a:pt x="0" y="0"/>
                  </a:moveTo>
                  <a:cubicBezTo>
                    <a:pt x="0" y="3"/>
                    <a:pt x="0" y="7"/>
                    <a:pt x="1" y="10"/>
                  </a:cubicBezTo>
                  <a:cubicBezTo>
                    <a:pt x="160" y="0"/>
                    <a:pt x="160" y="0"/>
                    <a:pt x="160" y="0"/>
                  </a:cubicBezTo>
                  <a:lnTo>
                    <a:pt x="0"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8" name="Freeform 136"/>
            <p:cNvSpPr/>
            <p:nvPr/>
          </p:nvSpPr>
          <p:spPr bwMode="auto">
            <a:xfrm>
              <a:off x="6705601" y="1854200"/>
              <a:ext cx="544513" cy="34925"/>
            </a:xfrm>
            <a:custGeom>
              <a:avLst/>
              <a:gdLst>
                <a:gd name="T0" fmla="*/ 0 w 160"/>
                <a:gd name="T1" fmla="*/ 0 h 10"/>
                <a:gd name="T2" fmla="*/ 160 w 160"/>
                <a:gd name="T3" fmla="*/ 10 h 10"/>
                <a:gd name="T4" fmla="*/ 160 w 160"/>
                <a:gd name="T5" fmla="*/ 0 h 10"/>
                <a:gd name="T6" fmla="*/ 0 w 160"/>
                <a:gd name="T7" fmla="*/ 0 h 10"/>
              </a:gdLst>
              <a:ahLst/>
              <a:cxnLst>
                <a:cxn ang="0">
                  <a:pos x="T0" y="T1"/>
                </a:cxn>
                <a:cxn ang="0">
                  <a:pos x="T2" y="T3"/>
                </a:cxn>
                <a:cxn ang="0">
                  <a:pos x="T4" y="T5"/>
                </a:cxn>
                <a:cxn ang="0">
                  <a:pos x="T6" y="T7"/>
                </a:cxn>
              </a:cxnLst>
              <a:rect l="0" t="0" r="r" b="b"/>
              <a:pathLst>
                <a:path w="160" h="10">
                  <a:moveTo>
                    <a:pt x="0" y="0"/>
                  </a:moveTo>
                  <a:cubicBezTo>
                    <a:pt x="160" y="10"/>
                    <a:pt x="160" y="10"/>
                    <a:pt x="160" y="10"/>
                  </a:cubicBezTo>
                  <a:cubicBezTo>
                    <a:pt x="160" y="7"/>
                    <a:pt x="160" y="3"/>
                    <a:pt x="160" y="0"/>
                  </a:cubicBezTo>
                  <a:lnTo>
                    <a:pt x="0" y="0"/>
                  </a:ln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39" name="Freeform 137"/>
            <p:cNvSpPr/>
            <p:nvPr/>
          </p:nvSpPr>
          <p:spPr bwMode="auto">
            <a:xfrm>
              <a:off x="5973763" y="1854200"/>
              <a:ext cx="1423988" cy="384175"/>
            </a:xfrm>
            <a:custGeom>
              <a:avLst/>
              <a:gdLst>
                <a:gd name="T0" fmla="*/ 376 w 418"/>
                <a:gd name="T1" fmla="*/ 0 h 113"/>
                <a:gd name="T2" fmla="*/ 42 w 418"/>
                <a:gd name="T3" fmla="*/ 0 h 113"/>
                <a:gd name="T4" fmla="*/ 0 w 418"/>
                <a:gd name="T5" fmla="*/ 56 h 113"/>
                <a:gd name="T6" fmla="*/ 54 w 418"/>
                <a:gd name="T7" fmla="*/ 113 h 113"/>
                <a:gd name="T8" fmla="*/ 365 w 418"/>
                <a:gd name="T9" fmla="*/ 113 h 113"/>
                <a:gd name="T10" fmla="*/ 418 w 418"/>
                <a:gd name="T11" fmla="*/ 56 h 113"/>
                <a:gd name="T12" fmla="*/ 376 w 418"/>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418" h="113">
                  <a:moveTo>
                    <a:pt x="376" y="0"/>
                  </a:moveTo>
                  <a:cubicBezTo>
                    <a:pt x="42" y="0"/>
                    <a:pt x="42" y="0"/>
                    <a:pt x="42" y="0"/>
                  </a:cubicBezTo>
                  <a:cubicBezTo>
                    <a:pt x="18" y="6"/>
                    <a:pt x="0" y="29"/>
                    <a:pt x="0" y="56"/>
                  </a:cubicBezTo>
                  <a:cubicBezTo>
                    <a:pt x="0" y="87"/>
                    <a:pt x="24" y="113"/>
                    <a:pt x="54" y="113"/>
                  </a:cubicBezTo>
                  <a:cubicBezTo>
                    <a:pt x="365" y="113"/>
                    <a:pt x="365" y="113"/>
                    <a:pt x="365" y="113"/>
                  </a:cubicBezTo>
                  <a:cubicBezTo>
                    <a:pt x="394" y="113"/>
                    <a:pt x="418" y="87"/>
                    <a:pt x="418" y="56"/>
                  </a:cubicBezTo>
                  <a:cubicBezTo>
                    <a:pt x="418" y="29"/>
                    <a:pt x="400" y="6"/>
                    <a:pt x="376" y="0"/>
                  </a:cubicBez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0" name="Freeform 138"/>
            <p:cNvSpPr/>
            <p:nvPr/>
          </p:nvSpPr>
          <p:spPr bwMode="auto">
            <a:xfrm>
              <a:off x="5827713" y="2174875"/>
              <a:ext cx="1719263" cy="465138"/>
            </a:xfrm>
            <a:custGeom>
              <a:avLst/>
              <a:gdLst>
                <a:gd name="T0" fmla="*/ 505 w 505"/>
                <a:gd name="T1" fmla="*/ 69 h 137"/>
                <a:gd name="T2" fmla="*/ 440 w 505"/>
                <a:gd name="T3" fmla="*/ 137 h 137"/>
                <a:gd name="T4" fmla="*/ 64 w 505"/>
                <a:gd name="T5" fmla="*/ 137 h 137"/>
                <a:gd name="T6" fmla="*/ 0 w 505"/>
                <a:gd name="T7" fmla="*/ 69 h 137"/>
                <a:gd name="T8" fmla="*/ 64 w 505"/>
                <a:gd name="T9" fmla="*/ 0 h 137"/>
                <a:gd name="T10" fmla="*/ 440 w 505"/>
                <a:gd name="T11" fmla="*/ 0 h 137"/>
                <a:gd name="T12" fmla="*/ 505 w 505"/>
                <a:gd name="T13" fmla="*/ 69 h 137"/>
              </a:gdLst>
              <a:ahLst/>
              <a:cxnLst>
                <a:cxn ang="0">
                  <a:pos x="T0" y="T1"/>
                </a:cxn>
                <a:cxn ang="0">
                  <a:pos x="T2" y="T3"/>
                </a:cxn>
                <a:cxn ang="0">
                  <a:pos x="T4" y="T5"/>
                </a:cxn>
                <a:cxn ang="0">
                  <a:pos x="T6" y="T7"/>
                </a:cxn>
                <a:cxn ang="0">
                  <a:pos x="T8" y="T9"/>
                </a:cxn>
                <a:cxn ang="0">
                  <a:pos x="T10" y="T11"/>
                </a:cxn>
                <a:cxn ang="0">
                  <a:pos x="T12" y="T13"/>
                </a:cxn>
              </a:cxnLst>
              <a:rect l="0" t="0" r="r" b="b"/>
              <a:pathLst>
                <a:path w="505" h="137">
                  <a:moveTo>
                    <a:pt x="505" y="69"/>
                  </a:moveTo>
                  <a:cubicBezTo>
                    <a:pt x="505" y="107"/>
                    <a:pt x="476" y="137"/>
                    <a:pt x="440" y="137"/>
                  </a:cubicBezTo>
                  <a:cubicBezTo>
                    <a:pt x="64" y="137"/>
                    <a:pt x="64" y="137"/>
                    <a:pt x="64" y="137"/>
                  </a:cubicBezTo>
                  <a:cubicBezTo>
                    <a:pt x="29" y="137"/>
                    <a:pt x="0" y="107"/>
                    <a:pt x="0" y="69"/>
                  </a:cubicBezTo>
                  <a:cubicBezTo>
                    <a:pt x="0" y="30"/>
                    <a:pt x="29" y="0"/>
                    <a:pt x="64" y="0"/>
                  </a:cubicBezTo>
                  <a:cubicBezTo>
                    <a:pt x="440" y="0"/>
                    <a:pt x="440" y="0"/>
                    <a:pt x="440" y="0"/>
                  </a:cubicBezTo>
                  <a:cubicBezTo>
                    <a:pt x="476" y="0"/>
                    <a:pt x="505" y="30"/>
                    <a:pt x="505" y="69"/>
                  </a:cubicBezTo>
                  <a:close/>
                </a:path>
              </a:pathLst>
            </a:custGeom>
            <a:solidFill>
              <a:srgbClr val="B1CE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1" name="Freeform 139"/>
            <p:cNvSpPr/>
            <p:nvPr/>
          </p:nvSpPr>
          <p:spPr bwMode="auto">
            <a:xfrm>
              <a:off x="5848351" y="1854200"/>
              <a:ext cx="1698625" cy="898525"/>
            </a:xfrm>
            <a:custGeom>
              <a:avLst/>
              <a:gdLst>
                <a:gd name="T0" fmla="*/ 441 w 499"/>
                <a:gd name="T1" fmla="*/ 94 h 264"/>
                <a:gd name="T2" fmla="*/ 455 w 499"/>
                <a:gd name="T3" fmla="*/ 56 h 264"/>
                <a:gd name="T4" fmla="*/ 413 w 499"/>
                <a:gd name="T5" fmla="*/ 0 h 264"/>
                <a:gd name="T6" fmla="*/ 79 w 499"/>
                <a:gd name="T7" fmla="*/ 0 h 264"/>
                <a:gd name="T8" fmla="*/ 43 w 499"/>
                <a:gd name="T9" fmla="*/ 30 h 264"/>
                <a:gd name="T10" fmla="*/ 324 w 499"/>
                <a:gd name="T11" fmla="*/ 30 h 264"/>
                <a:gd name="T12" fmla="*/ 324 w 499"/>
                <a:gd name="T13" fmla="*/ 31 h 264"/>
                <a:gd name="T14" fmla="*/ 342 w 499"/>
                <a:gd name="T15" fmla="*/ 30 h 264"/>
                <a:gd name="T16" fmla="*/ 343 w 499"/>
                <a:gd name="T17" fmla="*/ 31 h 264"/>
                <a:gd name="T18" fmla="*/ 361 w 499"/>
                <a:gd name="T19" fmla="*/ 37 h 264"/>
                <a:gd name="T20" fmla="*/ 362 w 499"/>
                <a:gd name="T21" fmla="*/ 38 h 264"/>
                <a:gd name="T22" fmla="*/ 363 w 499"/>
                <a:gd name="T23" fmla="*/ 38 h 264"/>
                <a:gd name="T24" fmla="*/ 371 w 499"/>
                <a:gd name="T25" fmla="*/ 63 h 264"/>
                <a:gd name="T26" fmla="*/ 336 w 499"/>
                <a:gd name="T27" fmla="*/ 95 h 264"/>
                <a:gd name="T28" fmla="*/ 321 w 499"/>
                <a:gd name="T29" fmla="*/ 94 h 264"/>
                <a:gd name="T30" fmla="*/ 51 w 499"/>
                <a:gd name="T31" fmla="*/ 94 h 264"/>
                <a:gd name="T32" fmla="*/ 0 w 499"/>
                <a:gd name="T33" fmla="*/ 134 h 264"/>
                <a:gd name="T34" fmla="*/ 357 w 499"/>
                <a:gd name="T35" fmla="*/ 134 h 264"/>
                <a:gd name="T36" fmla="*/ 365 w 499"/>
                <a:gd name="T37" fmla="*/ 133 h 264"/>
                <a:gd name="T38" fmla="*/ 374 w 499"/>
                <a:gd name="T39" fmla="*/ 134 h 264"/>
                <a:gd name="T40" fmla="*/ 405 w 499"/>
                <a:gd name="T41" fmla="*/ 151 h 264"/>
                <a:gd name="T42" fmla="*/ 402 w 499"/>
                <a:gd name="T43" fmla="*/ 221 h 264"/>
                <a:gd name="T44" fmla="*/ 370 w 499"/>
                <a:gd name="T45" fmla="*/ 258 h 264"/>
                <a:gd name="T46" fmla="*/ 429 w 499"/>
                <a:gd name="T47" fmla="*/ 264 h 264"/>
                <a:gd name="T48" fmla="*/ 499 w 499"/>
                <a:gd name="T49" fmla="*/ 163 h 264"/>
                <a:gd name="T50" fmla="*/ 441 w 499"/>
                <a:gd name="T51" fmla="*/ 9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9" h="264">
                  <a:moveTo>
                    <a:pt x="441" y="94"/>
                  </a:moveTo>
                  <a:cubicBezTo>
                    <a:pt x="450" y="84"/>
                    <a:pt x="455" y="71"/>
                    <a:pt x="455" y="56"/>
                  </a:cubicBezTo>
                  <a:cubicBezTo>
                    <a:pt x="455" y="29"/>
                    <a:pt x="437" y="6"/>
                    <a:pt x="413" y="0"/>
                  </a:cubicBezTo>
                  <a:cubicBezTo>
                    <a:pt x="79" y="0"/>
                    <a:pt x="79" y="0"/>
                    <a:pt x="79" y="0"/>
                  </a:cubicBezTo>
                  <a:cubicBezTo>
                    <a:pt x="64" y="4"/>
                    <a:pt x="51" y="15"/>
                    <a:pt x="43" y="30"/>
                  </a:cubicBezTo>
                  <a:cubicBezTo>
                    <a:pt x="324" y="30"/>
                    <a:pt x="324" y="30"/>
                    <a:pt x="324" y="30"/>
                  </a:cubicBezTo>
                  <a:cubicBezTo>
                    <a:pt x="324" y="31"/>
                    <a:pt x="324" y="31"/>
                    <a:pt x="324" y="31"/>
                  </a:cubicBezTo>
                  <a:cubicBezTo>
                    <a:pt x="330" y="29"/>
                    <a:pt x="336" y="28"/>
                    <a:pt x="342" y="30"/>
                  </a:cubicBezTo>
                  <a:cubicBezTo>
                    <a:pt x="342" y="31"/>
                    <a:pt x="343" y="31"/>
                    <a:pt x="343" y="31"/>
                  </a:cubicBezTo>
                  <a:cubicBezTo>
                    <a:pt x="350" y="31"/>
                    <a:pt x="356" y="33"/>
                    <a:pt x="361" y="37"/>
                  </a:cubicBezTo>
                  <a:cubicBezTo>
                    <a:pt x="362" y="37"/>
                    <a:pt x="362" y="38"/>
                    <a:pt x="362" y="38"/>
                  </a:cubicBezTo>
                  <a:cubicBezTo>
                    <a:pt x="363" y="38"/>
                    <a:pt x="363" y="38"/>
                    <a:pt x="363" y="38"/>
                  </a:cubicBezTo>
                  <a:cubicBezTo>
                    <a:pt x="371" y="45"/>
                    <a:pt x="374" y="54"/>
                    <a:pt x="371" y="63"/>
                  </a:cubicBezTo>
                  <a:cubicBezTo>
                    <a:pt x="368" y="79"/>
                    <a:pt x="353" y="91"/>
                    <a:pt x="336" y="95"/>
                  </a:cubicBezTo>
                  <a:cubicBezTo>
                    <a:pt x="331" y="95"/>
                    <a:pt x="326" y="95"/>
                    <a:pt x="321" y="94"/>
                  </a:cubicBezTo>
                  <a:cubicBezTo>
                    <a:pt x="51" y="94"/>
                    <a:pt x="51" y="94"/>
                    <a:pt x="51" y="94"/>
                  </a:cubicBezTo>
                  <a:cubicBezTo>
                    <a:pt x="28" y="97"/>
                    <a:pt x="9" y="112"/>
                    <a:pt x="0" y="134"/>
                  </a:cubicBezTo>
                  <a:cubicBezTo>
                    <a:pt x="357" y="134"/>
                    <a:pt x="357" y="134"/>
                    <a:pt x="357" y="134"/>
                  </a:cubicBezTo>
                  <a:cubicBezTo>
                    <a:pt x="359" y="133"/>
                    <a:pt x="362" y="133"/>
                    <a:pt x="365" y="133"/>
                  </a:cubicBezTo>
                  <a:cubicBezTo>
                    <a:pt x="369" y="133"/>
                    <a:pt x="371" y="133"/>
                    <a:pt x="374" y="134"/>
                  </a:cubicBezTo>
                  <a:cubicBezTo>
                    <a:pt x="387" y="132"/>
                    <a:pt x="401" y="137"/>
                    <a:pt x="405" y="151"/>
                  </a:cubicBezTo>
                  <a:cubicBezTo>
                    <a:pt x="412" y="173"/>
                    <a:pt x="411" y="199"/>
                    <a:pt x="402" y="221"/>
                  </a:cubicBezTo>
                  <a:cubicBezTo>
                    <a:pt x="393" y="241"/>
                    <a:pt x="375" y="254"/>
                    <a:pt x="370" y="258"/>
                  </a:cubicBezTo>
                  <a:cubicBezTo>
                    <a:pt x="429" y="264"/>
                    <a:pt x="429" y="264"/>
                    <a:pt x="429" y="264"/>
                  </a:cubicBezTo>
                  <a:cubicBezTo>
                    <a:pt x="474" y="264"/>
                    <a:pt x="499" y="201"/>
                    <a:pt x="499" y="163"/>
                  </a:cubicBezTo>
                  <a:cubicBezTo>
                    <a:pt x="499" y="127"/>
                    <a:pt x="473" y="98"/>
                    <a:pt x="441" y="94"/>
                  </a:cubicBezTo>
                  <a:close/>
                </a:path>
              </a:pathLst>
            </a:custGeom>
            <a:solidFill>
              <a:srgbClr val="A2BE1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2" name="Freeform 140"/>
            <p:cNvSpPr/>
            <p:nvPr/>
          </p:nvSpPr>
          <p:spPr bwMode="auto">
            <a:xfrm>
              <a:off x="7158038" y="1854200"/>
              <a:ext cx="388938" cy="898525"/>
            </a:xfrm>
            <a:custGeom>
              <a:avLst/>
              <a:gdLst>
                <a:gd name="T0" fmla="*/ 113 w 114"/>
                <a:gd name="T1" fmla="*/ 156 h 264"/>
                <a:gd name="T2" fmla="*/ 113 w 114"/>
                <a:gd name="T3" fmla="*/ 153 h 264"/>
                <a:gd name="T4" fmla="*/ 112 w 114"/>
                <a:gd name="T5" fmla="*/ 149 h 264"/>
                <a:gd name="T6" fmla="*/ 112 w 114"/>
                <a:gd name="T7" fmla="*/ 146 h 264"/>
                <a:gd name="T8" fmla="*/ 111 w 114"/>
                <a:gd name="T9" fmla="*/ 143 h 264"/>
                <a:gd name="T10" fmla="*/ 110 w 114"/>
                <a:gd name="T11" fmla="*/ 140 h 264"/>
                <a:gd name="T12" fmla="*/ 109 w 114"/>
                <a:gd name="T13" fmla="*/ 137 h 264"/>
                <a:gd name="T14" fmla="*/ 108 w 114"/>
                <a:gd name="T15" fmla="*/ 134 h 264"/>
                <a:gd name="T16" fmla="*/ 106 w 114"/>
                <a:gd name="T17" fmla="*/ 131 h 264"/>
                <a:gd name="T18" fmla="*/ 105 w 114"/>
                <a:gd name="T19" fmla="*/ 128 h 264"/>
                <a:gd name="T20" fmla="*/ 103 w 114"/>
                <a:gd name="T21" fmla="*/ 125 h 264"/>
                <a:gd name="T22" fmla="*/ 101 w 114"/>
                <a:gd name="T23" fmla="*/ 123 h 264"/>
                <a:gd name="T24" fmla="*/ 100 w 114"/>
                <a:gd name="T25" fmla="*/ 120 h 264"/>
                <a:gd name="T26" fmla="*/ 98 w 114"/>
                <a:gd name="T27" fmla="*/ 117 h 264"/>
                <a:gd name="T28" fmla="*/ 96 w 114"/>
                <a:gd name="T29" fmla="*/ 115 h 264"/>
                <a:gd name="T30" fmla="*/ 94 w 114"/>
                <a:gd name="T31" fmla="*/ 113 h 264"/>
                <a:gd name="T32" fmla="*/ 92 w 114"/>
                <a:gd name="T33" fmla="*/ 111 h 264"/>
                <a:gd name="T34" fmla="*/ 89 w 114"/>
                <a:gd name="T35" fmla="*/ 109 h 264"/>
                <a:gd name="T36" fmla="*/ 87 w 114"/>
                <a:gd name="T37" fmla="*/ 107 h 264"/>
                <a:gd name="T38" fmla="*/ 84 w 114"/>
                <a:gd name="T39" fmla="*/ 105 h 264"/>
                <a:gd name="T40" fmla="*/ 82 w 114"/>
                <a:gd name="T41" fmla="*/ 104 h 264"/>
                <a:gd name="T42" fmla="*/ 79 w 114"/>
                <a:gd name="T43" fmla="*/ 102 h 264"/>
                <a:gd name="T44" fmla="*/ 77 w 114"/>
                <a:gd name="T45" fmla="*/ 101 h 264"/>
                <a:gd name="T46" fmla="*/ 74 w 114"/>
                <a:gd name="T47" fmla="*/ 99 h 264"/>
                <a:gd name="T48" fmla="*/ 73 w 114"/>
                <a:gd name="T49" fmla="*/ 99 h 264"/>
                <a:gd name="T50" fmla="*/ 56 w 114"/>
                <a:gd name="T51" fmla="*/ 94 h 264"/>
                <a:gd name="T52" fmla="*/ 56 w 114"/>
                <a:gd name="T53" fmla="*/ 94 h 264"/>
                <a:gd name="T54" fmla="*/ 59 w 114"/>
                <a:gd name="T55" fmla="*/ 90 h 264"/>
                <a:gd name="T56" fmla="*/ 59 w 114"/>
                <a:gd name="T57" fmla="*/ 90 h 264"/>
                <a:gd name="T58" fmla="*/ 62 w 114"/>
                <a:gd name="T59" fmla="*/ 86 h 264"/>
                <a:gd name="T60" fmla="*/ 62 w 114"/>
                <a:gd name="T61" fmla="*/ 86 h 264"/>
                <a:gd name="T62" fmla="*/ 64 w 114"/>
                <a:gd name="T63" fmla="*/ 82 h 264"/>
                <a:gd name="T64" fmla="*/ 65 w 114"/>
                <a:gd name="T65" fmla="*/ 81 h 264"/>
                <a:gd name="T66" fmla="*/ 66 w 114"/>
                <a:gd name="T67" fmla="*/ 77 h 264"/>
                <a:gd name="T68" fmla="*/ 67 w 114"/>
                <a:gd name="T69" fmla="*/ 76 h 264"/>
                <a:gd name="T70" fmla="*/ 68 w 114"/>
                <a:gd name="T71" fmla="*/ 72 h 264"/>
                <a:gd name="T72" fmla="*/ 68 w 114"/>
                <a:gd name="T73" fmla="*/ 70 h 264"/>
                <a:gd name="T74" fmla="*/ 69 w 114"/>
                <a:gd name="T75" fmla="*/ 67 h 264"/>
                <a:gd name="T76" fmla="*/ 69 w 114"/>
                <a:gd name="T77" fmla="*/ 64 h 264"/>
                <a:gd name="T78" fmla="*/ 70 w 114"/>
                <a:gd name="T79" fmla="*/ 62 h 264"/>
                <a:gd name="T80" fmla="*/ 70 w 114"/>
                <a:gd name="T81" fmla="*/ 56 h 264"/>
                <a:gd name="T82" fmla="*/ 70 w 114"/>
                <a:gd name="T83" fmla="*/ 48 h 264"/>
                <a:gd name="T84" fmla="*/ 65 w 114"/>
                <a:gd name="T85" fmla="*/ 33 h 264"/>
                <a:gd name="T86" fmla="*/ 65 w 114"/>
                <a:gd name="T87" fmla="*/ 32 h 264"/>
                <a:gd name="T88" fmla="*/ 28 w 114"/>
                <a:gd name="T89" fmla="*/ 0 h 264"/>
                <a:gd name="T90" fmla="*/ 0 w 114"/>
                <a:gd name="T91" fmla="*/ 9 h 264"/>
                <a:gd name="T92" fmla="*/ 23 w 114"/>
                <a:gd name="T93" fmla="*/ 78 h 264"/>
                <a:gd name="T94" fmla="*/ 0 w 114"/>
                <a:gd name="T95" fmla="*/ 100 h 264"/>
                <a:gd name="T96" fmla="*/ 48 w 114"/>
                <a:gd name="T97" fmla="*/ 249 h 264"/>
                <a:gd name="T98" fmla="*/ 37 w 114"/>
                <a:gd name="T99" fmla="*/ 264 h 264"/>
                <a:gd name="T100" fmla="*/ 44 w 114"/>
                <a:gd name="T101" fmla="*/ 264 h 264"/>
                <a:gd name="T102" fmla="*/ 114 w 114"/>
                <a:gd name="T103" fmla="*/ 163 h 264"/>
                <a:gd name="T104" fmla="*/ 113 w 114"/>
                <a:gd name="T105" fmla="*/ 15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264">
                  <a:moveTo>
                    <a:pt x="113" y="156"/>
                  </a:moveTo>
                  <a:cubicBezTo>
                    <a:pt x="113" y="155"/>
                    <a:pt x="113" y="154"/>
                    <a:pt x="113" y="153"/>
                  </a:cubicBezTo>
                  <a:cubicBezTo>
                    <a:pt x="113" y="152"/>
                    <a:pt x="113" y="151"/>
                    <a:pt x="112" y="149"/>
                  </a:cubicBezTo>
                  <a:cubicBezTo>
                    <a:pt x="112" y="148"/>
                    <a:pt x="112" y="147"/>
                    <a:pt x="112" y="146"/>
                  </a:cubicBezTo>
                  <a:cubicBezTo>
                    <a:pt x="111" y="145"/>
                    <a:pt x="111" y="144"/>
                    <a:pt x="111" y="143"/>
                  </a:cubicBezTo>
                  <a:cubicBezTo>
                    <a:pt x="111" y="142"/>
                    <a:pt x="110" y="141"/>
                    <a:pt x="110" y="140"/>
                  </a:cubicBezTo>
                  <a:cubicBezTo>
                    <a:pt x="110" y="139"/>
                    <a:pt x="109" y="138"/>
                    <a:pt x="109" y="137"/>
                  </a:cubicBezTo>
                  <a:cubicBezTo>
                    <a:pt x="108" y="136"/>
                    <a:pt x="108" y="135"/>
                    <a:pt x="108" y="134"/>
                  </a:cubicBezTo>
                  <a:cubicBezTo>
                    <a:pt x="107" y="133"/>
                    <a:pt x="107" y="132"/>
                    <a:pt x="106" y="131"/>
                  </a:cubicBezTo>
                  <a:cubicBezTo>
                    <a:pt x="106" y="130"/>
                    <a:pt x="105" y="129"/>
                    <a:pt x="105" y="128"/>
                  </a:cubicBezTo>
                  <a:cubicBezTo>
                    <a:pt x="104" y="127"/>
                    <a:pt x="104" y="126"/>
                    <a:pt x="103" y="125"/>
                  </a:cubicBezTo>
                  <a:cubicBezTo>
                    <a:pt x="103" y="124"/>
                    <a:pt x="102" y="123"/>
                    <a:pt x="101" y="123"/>
                  </a:cubicBezTo>
                  <a:cubicBezTo>
                    <a:pt x="101" y="122"/>
                    <a:pt x="100" y="121"/>
                    <a:pt x="100" y="120"/>
                  </a:cubicBezTo>
                  <a:cubicBezTo>
                    <a:pt x="99" y="119"/>
                    <a:pt x="98" y="118"/>
                    <a:pt x="98" y="117"/>
                  </a:cubicBezTo>
                  <a:cubicBezTo>
                    <a:pt x="97" y="117"/>
                    <a:pt x="97" y="116"/>
                    <a:pt x="96" y="115"/>
                  </a:cubicBezTo>
                  <a:cubicBezTo>
                    <a:pt x="95" y="114"/>
                    <a:pt x="94" y="114"/>
                    <a:pt x="94" y="113"/>
                  </a:cubicBezTo>
                  <a:cubicBezTo>
                    <a:pt x="93" y="112"/>
                    <a:pt x="92" y="112"/>
                    <a:pt x="92" y="111"/>
                  </a:cubicBezTo>
                  <a:cubicBezTo>
                    <a:pt x="91" y="110"/>
                    <a:pt x="90" y="109"/>
                    <a:pt x="89" y="109"/>
                  </a:cubicBezTo>
                  <a:cubicBezTo>
                    <a:pt x="88" y="108"/>
                    <a:pt x="88" y="108"/>
                    <a:pt x="87" y="107"/>
                  </a:cubicBezTo>
                  <a:cubicBezTo>
                    <a:pt x="86" y="106"/>
                    <a:pt x="85" y="106"/>
                    <a:pt x="84" y="105"/>
                  </a:cubicBezTo>
                  <a:cubicBezTo>
                    <a:pt x="84" y="104"/>
                    <a:pt x="83" y="104"/>
                    <a:pt x="82" y="104"/>
                  </a:cubicBezTo>
                  <a:cubicBezTo>
                    <a:pt x="81" y="103"/>
                    <a:pt x="80" y="102"/>
                    <a:pt x="79" y="102"/>
                  </a:cubicBezTo>
                  <a:cubicBezTo>
                    <a:pt x="78" y="101"/>
                    <a:pt x="78" y="101"/>
                    <a:pt x="77" y="101"/>
                  </a:cubicBezTo>
                  <a:cubicBezTo>
                    <a:pt x="76" y="100"/>
                    <a:pt x="75" y="99"/>
                    <a:pt x="74" y="99"/>
                  </a:cubicBezTo>
                  <a:cubicBezTo>
                    <a:pt x="73" y="99"/>
                    <a:pt x="73" y="99"/>
                    <a:pt x="73" y="99"/>
                  </a:cubicBezTo>
                  <a:cubicBezTo>
                    <a:pt x="68" y="96"/>
                    <a:pt x="62" y="95"/>
                    <a:pt x="56" y="94"/>
                  </a:cubicBezTo>
                  <a:cubicBezTo>
                    <a:pt x="56" y="94"/>
                    <a:pt x="56" y="94"/>
                    <a:pt x="56" y="94"/>
                  </a:cubicBezTo>
                  <a:cubicBezTo>
                    <a:pt x="57" y="93"/>
                    <a:pt x="58" y="92"/>
                    <a:pt x="59" y="90"/>
                  </a:cubicBezTo>
                  <a:cubicBezTo>
                    <a:pt x="59" y="90"/>
                    <a:pt x="59" y="90"/>
                    <a:pt x="59" y="90"/>
                  </a:cubicBezTo>
                  <a:cubicBezTo>
                    <a:pt x="60" y="89"/>
                    <a:pt x="61" y="87"/>
                    <a:pt x="62" y="86"/>
                  </a:cubicBezTo>
                  <a:cubicBezTo>
                    <a:pt x="62" y="86"/>
                    <a:pt x="62" y="86"/>
                    <a:pt x="62" y="86"/>
                  </a:cubicBezTo>
                  <a:cubicBezTo>
                    <a:pt x="63" y="84"/>
                    <a:pt x="64" y="83"/>
                    <a:pt x="64" y="82"/>
                  </a:cubicBezTo>
                  <a:cubicBezTo>
                    <a:pt x="65" y="81"/>
                    <a:pt x="65" y="81"/>
                    <a:pt x="65" y="81"/>
                  </a:cubicBezTo>
                  <a:cubicBezTo>
                    <a:pt x="65" y="80"/>
                    <a:pt x="66" y="78"/>
                    <a:pt x="66" y="77"/>
                  </a:cubicBezTo>
                  <a:cubicBezTo>
                    <a:pt x="66" y="77"/>
                    <a:pt x="67" y="76"/>
                    <a:pt x="67" y="76"/>
                  </a:cubicBezTo>
                  <a:cubicBezTo>
                    <a:pt x="67" y="75"/>
                    <a:pt x="67" y="73"/>
                    <a:pt x="68" y="72"/>
                  </a:cubicBezTo>
                  <a:cubicBezTo>
                    <a:pt x="68" y="71"/>
                    <a:pt x="68" y="71"/>
                    <a:pt x="68" y="70"/>
                  </a:cubicBezTo>
                  <a:cubicBezTo>
                    <a:pt x="69" y="69"/>
                    <a:pt x="69" y="68"/>
                    <a:pt x="69" y="67"/>
                  </a:cubicBezTo>
                  <a:cubicBezTo>
                    <a:pt x="69" y="66"/>
                    <a:pt x="69" y="65"/>
                    <a:pt x="69" y="64"/>
                  </a:cubicBezTo>
                  <a:cubicBezTo>
                    <a:pt x="70" y="63"/>
                    <a:pt x="70" y="62"/>
                    <a:pt x="70" y="62"/>
                  </a:cubicBezTo>
                  <a:cubicBezTo>
                    <a:pt x="70" y="60"/>
                    <a:pt x="70" y="58"/>
                    <a:pt x="70" y="56"/>
                  </a:cubicBezTo>
                  <a:cubicBezTo>
                    <a:pt x="70" y="53"/>
                    <a:pt x="70" y="51"/>
                    <a:pt x="70" y="48"/>
                  </a:cubicBezTo>
                  <a:cubicBezTo>
                    <a:pt x="69" y="43"/>
                    <a:pt x="67" y="38"/>
                    <a:pt x="65" y="33"/>
                  </a:cubicBezTo>
                  <a:cubicBezTo>
                    <a:pt x="65" y="32"/>
                    <a:pt x="65" y="32"/>
                    <a:pt x="65" y="32"/>
                  </a:cubicBezTo>
                  <a:cubicBezTo>
                    <a:pt x="58" y="16"/>
                    <a:pt x="45" y="4"/>
                    <a:pt x="28" y="0"/>
                  </a:cubicBezTo>
                  <a:cubicBezTo>
                    <a:pt x="0" y="9"/>
                    <a:pt x="0" y="9"/>
                    <a:pt x="0" y="9"/>
                  </a:cubicBezTo>
                  <a:cubicBezTo>
                    <a:pt x="26" y="23"/>
                    <a:pt x="44" y="38"/>
                    <a:pt x="23" y="78"/>
                  </a:cubicBezTo>
                  <a:cubicBezTo>
                    <a:pt x="17" y="90"/>
                    <a:pt x="4" y="96"/>
                    <a:pt x="0" y="100"/>
                  </a:cubicBezTo>
                  <a:cubicBezTo>
                    <a:pt x="78" y="113"/>
                    <a:pt x="84" y="190"/>
                    <a:pt x="48" y="249"/>
                  </a:cubicBezTo>
                  <a:cubicBezTo>
                    <a:pt x="44" y="254"/>
                    <a:pt x="41" y="259"/>
                    <a:pt x="37" y="264"/>
                  </a:cubicBezTo>
                  <a:cubicBezTo>
                    <a:pt x="44" y="264"/>
                    <a:pt x="44" y="264"/>
                    <a:pt x="44" y="264"/>
                  </a:cubicBezTo>
                  <a:cubicBezTo>
                    <a:pt x="89" y="264"/>
                    <a:pt x="114" y="201"/>
                    <a:pt x="114" y="163"/>
                  </a:cubicBezTo>
                  <a:cubicBezTo>
                    <a:pt x="114" y="160"/>
                    <a:pt x="113" y="158"/>
                    <a:pt x="113" y="156"/>
                  </a:cubicBezTo>
                  <a:close/>
                </a:path>
              </a:pathLst>
            </a:custGeom>
            <a:solidFill>
              <a:srgbClr val="81982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3" name="Freeform 141"/>
            <p:cNvSpPr/>
            <p:nvPr/>
          </p:nvSpPr>
          <p:spPr bwMode="auto">
            <a:xfrm>
              <a:off x="6107113" y="1719263"/>
              <a:ext cx="1160463" cy="595313"/>
            </a:xfrm>
            <a:custGeom>
              <a:avLst/>
              <a:gdLst>
                <a:gd name="T0" fmla="*/ 15 w 341"/>
                <a:gd name="T1" fmla="*/ 5 h 175"/>
                <a:gd name="T2" fmla="*/ 55 w 341"/>
                <a:gd name="T3" fmla="*/ 80 h 175"/>
                <a:gd name="T4" fmla="*/ 182 w 341"/>
                <a:gd name="T5" fmla="*/ 76 h 175"/>
                <a:gd name="T6" fmla="*/ 222 w 341"/>
                <a:gd name="T7" fmla="*/ 89 h 175"/>
                <a:gd name="T8" fmla="*/ 258 w 341"/>
                <a:gd name="T9" fmla="*/ 138 h 175"/>
                <a:gd name="T10" fmla="*/ 260 w 341"/>
                <a:gd name="T11" fmla="*/ 60 h 175"/>
                <a:gd name="T12" fmla="*/ 311 w 341"/>
                <a:gd name="T13" fmla="*/ 61 h 175"/>
                <a:gd name="T14" fmla="*/ 341 w 341"/>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75">
                  <a:moveTo>
                    <a:pt x="15" y="5"/>
                  </a:moveTo>
                  <a:cubicBezTo>
                    <a:pt x="15" y="5"/>
                    <a:pt x="0" y="75"/>
                    <a:pt x="55" y="80"/>
                  </a:cubicBezTo>
                  <a:cubicBezTo>
                    <a:pt x="110" y="85"/>
                    <a:pt x="130" y="115"/>
                    <a:pt x="182" y="76"/>
                  </a:cubicBezTo>
                  <a:cubicBezTo>
                    <a:pt x="234" y="37"/>
                    <a:pt x="237" y="71"/>
                    <a:pt x="222" y="89"/>
                  </a:cubicBezTo>
                  <a:cubicBezTo>
                    <a:pt x="182" y="136"/>
                    <a:pt x="238" y="175"/>
                    <a:pt x="258" y="138"/>
                  </a:cubicBezTo>
                  <a:cubicBezTo>
                    <a:pt x="278" y="101"/>
                    <a:pt x="241" y="76"/>
                    <a:pt x="260" y="60"/>
                  </a:cubicBezTo>
                  <a:cubicBezTo>
                    <a:pt x="279" y="43"/>
                    <a:pt x="290" y="62"/>
                    <a:pt x="311" y="61"/>
                  </a:cubicBezTo>
                  <a:cubicBezTo>
                    <a:pt x="336" y="60"/>
                    <a:pt x="340" y="34"/>
                    <a:pt x="341" y="0"/>
                  </a:cubicBezTo>
                </a:path>
              </a:pathLst>
            </a:custGeom>
            <a:solidFill>
              <a:srgbClr val="88A226"/>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4" name="Freeform 142"/>
            <p:cNvSpPr/>
            <p:nvPr/>
          </p:nvSpPr>
          <p:spPr bwMode="auto">
            <a:xfrm>
              <a:off x="6056313" y="1701800"/>
              <a:ext cx="1201738" cy="577850"/>
            </a:xfrm>
            <a:custGeom>
              <a:avLst/>
              <a:gdLst>
                <a:gd name="T0" fmla="*/ 15 w 353"/>
                <a:gd name="T1" fmla="*/ 0 h 170"/>
                <a:gd name="T2" fmla="*/ 55 w 353"/>
                <a:gd name="T3" fmla="*/ 75 h 170"/>
                <a:gd name="T4" fmla="*/ 182 w 353"/>
                <a:gd name="T5" fmla="*/ 71 h 170"/>
                <a:gd name="T6" fmla="*/ 222 w 353"/>
                <a:gd name="T7" fmla="*/ 84 h 170"/>
                <a:gd name="T8" fmla="*/ 258 w 353"/>
                <a:gd name="T9" fmla="*/ 133 h 170"/>
                <a:gd name="T10" fmla="*/ 260 w 353"/>
                <a:gd name="T11" fmla="*/ 54 h 170"/>
                <a:gd name="T12" fmla="*/ 311 w 353"/>
                <a:gd name="T13" fmla="*/ 55 h 170"/>
                <a:gd name="T14" fmla="*/ 353 w 353"/>
                <a:gd name="T15" fmla="*/ 1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3" h="170">
                  <a:moveTo>
                    <a:pt x="15" y="0"/>
                  </a:moveTo>
                  <a:cubicBezTo>
                    <a:pt x="15" y="0"/>
                    <a:pt x="0" y="69"/>
                    <a:pt x="55" y="75"/>
                  </a:cubicBezTo>
                  <a:cubicBezTo>
                    <a:pt x="110" y="80"/>
                    <a:pt x="130" y="110"/>
                    <a:pt x="182" y="71"/>
                  </a:cubicBezTo>
                  <a:cubicBezTo>
                    <a:pt x="234" y="32"/>
                    <a:pt x="237" y="66"/>
                    <a:pt x="222" y="84"/>
                  </a:cubicBezTo>
                  <a:cubicBezTo>
                    <a:pt x="182" y="131"/>
                    <a:pt x="238" y="170"/>
                    <a:pt x="258" y="133"/>
                  </a:cubicBezTo>
                  <a:cubicBezTo>
                    <a:pt x="278" y="96"/>
                    <a:pt x="241" y="71"/>
                    <a:pt x="260" y="54"/>
                  </a:cubicBezTo>
                  <a:cubicBezTo>
                    <a:pt x="279" y="37"/>
                    <a:pt x="291" y="50"/>
                    <a:pt x="311" y="55"/>
                  </a:cubicBezTo>
                  <a:cubicBezTo>
                    <a:pt x="332" y="61"/>
                    <a:pt x="352" y="44"/>
                    <a:pt x="353" y="10"/>
                  </a:cubicBezTo>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5" name="Freeform 143"/>
            <p:cNvSpPr/>
            <p:nvPr/>
          </p:nvSpPr>
          <p:spPr bwMode="auto">
            <a:xfrm>
              <a:off x="6294438" y="885825"/>
              <a:ext cx="788988" cy="377825"/>
            </a:xfrm>
            <a:custGeom>
              <a:avLst/>
              <a:gdLst>
                <a:gd name="T0" fmla="*/ 164 w 232"/>
                <a:gd name="T1" fmla="*/ 46 h 111"/>
                <a:gd name="T2" fmla="*/ 116 w 232"/>
                <a:gd name="T3" fmla="*/ 0 h 111"/>
                <a:gd name="T4" fmla="*/ 68 w 232"/>
                <a:gd name="T5" fmla="*/ 46 h 111"/>
                <a:gd name="T6" fmla="*/ 5 w 232"/>
                <a:gd name="T7" fmla="*/ 111 h 111"/>
                <a:gd name="T8" fmla="*/ 116 w 232"/>
                <a:gd name="T9" fmla="*/ 103 h 111"/>
                <a:gd name="T10" fmla="*/ 227 w 232"/>
                <a:gd name="T11" fmla="*/ 111 h 111"/>
                <a:gd name="T12" fmla="*/ 164 w 232"/>
                <a:gd name="T13" fmla="*/ 46 h 111"/>
              </a:gdLst>
              <a:ahLst/>
              <a:cxnLst>
                <a:cxn ang="0">
                  <a:pos x="T0" y="T1"/>
                </a:cxn>
                <a:cxn ang="0">
                  <a:pos x="T2" y="T3"/>
                </a:cxn>
                <a:cxn ang="0">
                  <a:pos x="T4" y="T5"/>
                </a:cxn>
                <a:cxn ang="0">
                  <a:pos x="T6" y="T7"/>
                </a:cxn>
                <a:cxn ang="0">
                  <a:pos x="T8" y="T9"/>
                </a:cxn>
                <a:cxn ang="0">
                  <a:pos x="T10" y="T11"/>
                </a:cxn>
                <a:cxn ang="0">
                  <a:pos x="T12" y="T13"/>
                </a:cxn>
              </a:cxnLst>
              <a:rect l="0" t="0" r="r" b="b"/>
              <a:pathLst>
                <a:path w="232" h="111">
                  <a:moveTo>
                    <a:pt x="164" y="46"/>
                  </a:moveTo>
                  <a:cubicBezTo>
                    <a:pt x="127" y="26"/>
                    <a:pt x="116" y="0"/>
                    <a:pt x="116" y="0"/>
                  </a:cubicBezTo>
                  <a:cubicBezTo>
                    <a:pt x="116" y="0"/>
                    <a:pt x="105" y="26"/>
                    <a:pt x="68" y="46"/>
                  </a:cubicBezTo>
                  <a:cubicBezTo>
                    <a:pt x="31" y="66"/>
                    <a:pt x="0" y="68"/>
                    <a:pt x="5" y="111"/>
                  </a:cubicBezTo>
                  <a:cubicBezTo>
                    <a:pt x="116" y="103"/>
                    <a:pt x="116" y="103"/>
                    <a:pt x="116" y="103"/>
                  </a:cubicBezTo>
                  <a:cubicBezTo>
                    <a:pt x="227" y="111"/>
                    <a:pt x="227" y="111"/>
                    <a:pt x="227" y="111"/>
                  </a:cubicBezTo>
                  <a:cubicBezTo>
                    <a:pt x="232" y="68"/>
                    <a:pt x="201" y="66"/>
                    <a:pt x="164" y="46"/>
                  </a:cubicBezTo>
                  <a:close/>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6" name="Freeform 144"/>
            <p:cNvSpPr/>
            <p:nvPr/>
          </p:nvSpPr>
          <p:spPr bwMode="auto">
            <a:xfrm>
              <a:off x="6205538" y="1231900"/>
              <a:ext cx="960438" cy="306388"/>
            </a:xfrm>
            <a:custGeom>
              <a:avLst/>
              <a:gdLst>
                <a:gd name="T0" fmla="*/ 282 w 282"/>
                <a:gd name="T1" fmla="*/ 45 h 90"/>
                <a:gd name="T2" fmla="*/ 246 w 282"/>
                <a:gd name="T3" fmla="*/ 90 h 90"/>
                <a:gd name="T4" fmla="*/ 36 w 282"/>
                <a:gd name="T5" fmla="*/ 90 h 90"/>
                <a:gd name="T6" fmla="*/ 0 w 282"/>
                <a:gd name="T7" fmla="*/ 45 h 90"/>
                <a:gd name="T8" fmla="*/ 36 w 282"/>
                <a:gd name="T9" fmla="*/ 0 h 90"/>
                <a:gd name="T10" fmla="*/ 246 w 282"/>
                <a:gd name="T11" fmla="*/ 0 h 90"/>
                <a:gd name="T12" fmla="*/ 282 w 282"/>
                <a:gd name="T13" fmla="*/ 45 h 90"/>
              </a:gdLst>
              <a:ahLst/>
              <a:cxnLst>
                <a:cxn ang="0">
                  <a:pos x="T0" y="T1"/>
                </a:cxn>
                <a:cxn ang="0">
                  <a:pos x="T2" y="T3"/>
                </a:cxn>
                <a:cxn ang="0">
                  <a:pos x="T4" y="T5"/>
                </a:cxn>
                <a:cxn ang="0">
                  <a:pos x="T6" y="T7"/>
                </a:cxn>
                <a:cxn ang="0">
                  <a:pos x="T8" y="T9"/>
                </a:cxn>
                <a:cxn ang="0">
                  <a:pos x="T10" y="T11"/>
                </a:cxn>
                <a:cxn ang="0">
                  <a:pos x="T12" y="T13"/>
                </a:cxn>
              </a:cxnLst>
              <a:rect l="0" t="0" r="r" b="b"/>
              <a:pathLst>
                <a:path w="282" h="90">
                  <a:moveTo>
                    <a:pt x="282" y="45"/>
                  </a:moveTo>
                  <a:cubicBezTo>
                    <a:pt x="282" y="70"/>
                    <a:pt x="266" y="90"/>
                    <a:pt x="246" y="90"/>
                  </a:cubicBezTo>
                  <a:cubicBezTo>
                    <a:pt x="36" y="90"/>
                    <a:pt x="36" y="90"/>
                    <a:pt x="36" y="90"/>
                  </a:cubicBezTo>
                  <a:cubicBezTo>
                    <a:pt x="16" y="90"/>
                    <a:pt x="0" y="70"/>
                    <a:pt x="0" y="45"/>
                  </a:cubicBezTo>
                  <a:cubicBezTo>
                    <a:pt x="0" y="20"/>
                    <a:pt x="16" y="0"/>
                    <a:pt x="36" y="0"/>
                  </a:cubicBezTo>
                  <a:cubicBezTo>
                    <a:pt x="246" y="0"/>
                    <a:pt x="246" y="0"/>
                    <a:pt x="246" y="0"/>
                  </a:cubicBezTo>
                  <a:cubicBezTo>
                    <a:pt x="266" y="0"/>
                    <a:pt x="282" y="20"/>
                    <a:pt x="282" y="45"/>
                  </a:cubicBezTo>
                  <a:close/>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7" name="Freeform 145"/>
            <p:cNvSpPr/>
            <p:nvPr/>
          </p:nvSpPr>
          <p:spPr bwMode="auto">
            <a:xfrm>
              <a:off x="6107113" y="1487488"/>
              <a:ext cx="1160463" cy="366713"/>
            </a:xfrm>
            <a:custGeom>
              <a:avLst/>
              <a:gdLst>
                <a:gd name="T0" fmla="*/ 341 w 341"/>
                <a:gd name="T1" fmla="*/ 54 h 108"/>
                <a:gd name="T2" fmla="*/ 274 w 341"/>
                <a:gd name="T3" fmla="*/ 95 h 108"/>
                <a:gd name="T4" fmla="*/ 43 w 341"/>
                <a:gd name="T5" fmla="*/ 108 h 108"/>
                <a:gd name="T6" fmla="*/ 0 w 341"/>
                <a:gd name="T7" fmla="*/ 54 h 108"/>
                <a:gd name="T8" fmla="*/ 43 w 341"/>
                <a:gd name="T9" fmla="*/ 0 h 108"/>
                <a:gd name="T10" fmla="*/ 297 w 341"/>
                <a:gd name="T11" fmla="*/ 0 h 108"/>
                <a:gd name="T12" fmla="*/ 341 w 341"/>
                <a:gd name="T13" fmla="*/ 54 h 108"/>
              </a:gdLst>
              <a:ahLst/>
              <a:cxnLst>
                <a:cxn ang="0">
                  <a:pos x="T0" y="T1"/>
                </a:cxn>
                <a:cxn ang="0">
                  <a:pos x="T2" y="T3"/>
                </a:cxn>
                <a:cxn ang="0">
                  <a:pos x="T4" y="T5"/>
                </a:cxn>
                <a:cxn ang="0">
                  <a:pos x="T6" y="T7"/>
                </a:cxn>
                <a:cxn ang="0">
                  <a:pos x="T8" y="T9"/>
                </a:cxn>
                <a:cxn ang="0">
                  <a:pos x="T10" y="T11"/>
                </a:cxn>
                <a:cxn ang="0">
                  <a:pos x="T12" y="T13"/>
                </a:cxn>
              </a:cxnLst>
              <a:rect l="0" t="0" r="r" b="b"/>
              <a:pathLst>
                <a:path w="341" h="108">
                  <a:moveTo>
                    <a:pt x="341" y="54"/>
                  </a:moveTo>
                  <a:cubicBezTo>
                    <a:pt x="341" y="84"/>
                    <a:pt x="298" y="95"/>
                    <a:pt x="274" y="95"/>
                  </a:cubicBezTo>
                  <a:cubicBezTo>
                    <a:pt x="43" y="108"/>
                    <a:pt x="43" y="108"/>
                    <a:pt x="43" y="108"/>
                  </a:cubicBezTo>
                  <a:cubicBezTo>
                    <a:pt x="19" y="108"/>
                    <a:pt x="0" y="84"/>
                    <a:pt x="0" y="54"/>
                  </a:cubicBezTo>
                  <a:cubicBezTo>
                    <a:pt x="0" y="24"/>
                    <a:pt x="19" y="0"/>
                    <a:pt x="43" y="0"/>
                  </a:cubicBezTo>
                  <a:cubicBezTo>
                    <a:pt x="297" y="0"/>
                    <a:pt x="297" y="0"/>
                    <a:pt x="297" y="0"/>
                  </a:cubicBezTo>
                  <a:cubicBezTo>
                    <a:pt x="321" y="0"/>
                    <a:pt x="341" y="24"/>
                    <a:pt x="341" y="54"/>
                  </a:cubicBezTo>
                </a:path>
              </a:pathLst>
            </a:custGeom>
            <a:solidFill>
              <a:srgbClr val="FFF13A"/>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8" name="Freeform 146"/>
            <p:cNvSpPr/>
            <p:nvPr/>
          </p:nvSpPr>
          <p:spPr bwMode="auto">
            <a:xfrm>
              <a:off x="6119813" y="892175"/>
              <a:ext cx="1147763" cy="1000125"/>
            </a:xfrm>
            <a:custGeom>
              <a:avLst/>
              <a:gdLst>
                <a:gd name="T0" fmla="*/ 298 w 337"/>
                <a:gd name="T1" fmla="*/ 175 h 294"/>
                <a:gd name="T2" fmla="*/ 307 w 337"/>
                <a:gd name="T3" fmla="*/ 145 h 294"/>
                <a:gd name="T4" fmla="*/ 278 w 337"/>
                <a:gd name="T5" fmla="*/ 101 h 294"/>
                <a:gd name="T6" fmla="*/ 215 w 337"/>
                <a:gd name="T7" fmla="*/ 44 h 294"/>
                <a:gd name="T8" fmla="*/ 168 w 337"/>
                <a:gd name="T9" fmla="*/ 0 h 294"/>
                <a:gd name="T10" fmla="*/ 170 w 337"/>
                <a:gd name="T11" fmla="*/ 11 h 294"/>
                <a:gd name="T12" fmla="*/ 173 w 337"/>
                <a:gd name="T13" fmla="*/ 11 h 294"/>
                <a:gd name="T14" fmla="*/ 173 w 337"/>
                <a:gd name="T15" fmla="*/ 24 h 294"/>
                <a:gd name="T16" fmla="*/ 189 w 337"/>
                <a:gd name="T17" fmla="*/ 54 h 294"/>
                <a:gd name="T18" fmla="*/ 191 w 337"/>
                <a:gd name="T19" fmla="*/ 79 h 294"/>
                <a:gd name="T20" fmla="*/ 184 w 337"/>
                <a:gd name="T21" fmla="*/ 85 h 294"/>
                <a:gd name="T22" fmla="*/ 174 w 337"/>
                <a:gd name="T23" fmla="*/ 87 h 294"/>
                <a:gd name="T24" fmla="*/ 173 w 337"/>
                <a:gd name="T25" fmla="*/ 87 h 294"/>
                <a:gd name="T26" fmla="*/ 173 w 337"/>
                <a:gd name="T27" fmla="*/ 89 h 294"/>
                <a:gd name="T28" fmla="*/ 162 w 337"/>
                <a:gd name="T29" fmla="*/ 89 h 294"/>
                <a:gd name="T30" fmla="*/ 56 w 337"/>
                <a:gd name="T31" fmla="*/ 99 h 294"/>
                <a:gd name="T32" fmla="*/ 56 w 337"/>
                <a:gd name="T33" fmla="*/ 101 h 294"/>
                <a:gd name="T34" fmla="*/ 29 w 337"/>
                <a:gd name="T35" fmla="*/ 124 h 294"/>
                <a:gd name="T36" fmla="*/ 219 w 337"/>
                <a:gd name="T37" fmla="*/ 124 h 294"/>
                <a:gd name="T38" fmla="*/ 219 w 337"/>
                <a:gd name="T39" fmla="*/ 125 h 294"/>
                <a:gd name="T40" fmla="*/ 231 w 337"/>
                <a:gd name="T41" fmla="*/ 125 h 294"/>
                <a:gd name="T42" fmla="*/ 231 w 337"/>
                <a:gd name="T43" fmla="*/ 125 h 294"/>
                <a:gd name="T44" fmla="*/ 244 w 337"/>
                <a:gd name="T45" fmla="*/ 130 h 294"/>
                <a:gd name="T46" fmla="*/ 245 w 337"/>
                <a:gd name="T47" fmla="*/ 131 h 294"/>
                <a:gd name="T48" fmla="*/ 245 w 337"/>
                <a:gd name="T49" fmla="*/ 131 h 294"/>
                <a:gd name="T50" fmla="*/ 251 w 337"/>
                <a:gd name="T51" fmla="*/ 151 h 294"/>
                <a:gd name="T52" fmla="*/ 227 w 337"/>
                <a:gd name="T53" fmla="*/ 175 h 294"/>
                <a:gd name="T54" fmla="*/ 217 w 337"/>
                <a:gd name="T55" fmla="*/ 175 h 294"/>
                <a:gd name="T56" fmla="*/ 34 w 337"/>
                <a:gd name="T57" fmla="*/ 175 h 294"/>
                <a:gd name="T58" fmla="*/ 0 w 337"/>
                <a:gd name="T59" fmla="*/ 206 h 294"/>
                <a:gd name="T60" fmla="*/ 241 w 337"/>
                <a:gd name="T61" fmla="*/ 206 h 294"/>
                <a:gd name="T62" fmla="*/ 247 w 337"/>
                <a:gd name="T63" fmla="*/ 205 h 294"/>
                <a:gd name="T64" fmla="*/ 252 w 337"/>
                <a:gd name="T65" fmla="*/ 206 h 294"/>
                <a:gd name="T66" fmla="*/ 274 w 337"/>
                <a:gd name="T67" fmla="*/ 220 h 294"/>
                <a:gd name="T68" fmla="*/ 269 w 337"/>
                <a:gd name="T69" fmla="*/ 272 h 294"/>
                <a:gd name="T70" fmla="*/ 261 w 337"/>
                <a:gd name="T71" fmla="*/ 283 h 294"/>
                <a:gd name="T72" fmla="*/ 295 w 337"/>
                <a:gd name="T73" fmla="*/ 294 h 294"/>
                <a:gd name="T74" fmla="*/ 337 w 337"/>
                <a:gd name="T75" fmla="*/ 229 h 294"/>
                <a:gd name="T76" fmla="*/ 298 w 337"/>
                <a:gd name="T77" fmla="*/ 1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7" h="294">
                  <a:moveTo>
                    <a:pt x="298" y="175"/>
                  </a:moveTo>
                  <a:cubicBezTo>
                    <a:pt x="304" y="167"/>
                    <a:pt x="307" y="157"/>
                    <a:pt x="307" y="145"/>
                  </a:cubicBezTo>
                  <a:cubicBezTo>
                    <a:pt x="307" y="123"/>
                    <a:pt x="295" y="105"/>
                    <a:pt x="278" y="101"/>
                  </a:cubicBezTo>
                  <a:cubicBezTo>
                    <a:pt x="279" y="66"/>
                    <a:pt x="250" y="63"/>
                    <a:pt x="215" y="44"/>
                  </a:cubicBezTo>
                  <a:cubicBezTo>
                    <a:pt x="184" y="28"/>
                    <a:pt x="171" y="6"/>
                    <a:pt x="168" y="0"/>
                  </a:cubicBezTo>
                  <a:cubicBezTo>
                    <a:pt x="169" y="3"/>
                    <a:pt x="169" y="7"/>
                    <a:pt x="170" y="11"/>
                  </a:cubicBezTo>
                  <a:cubicBezTo>
                    <a:pt x="173" y="11"/>
                    <a:pt x="173" y="11"/>
                    <a:pt x="173" y="11"/>
                  </a:cubicBezTo>
                  <a:cubicBezTo>
                    <a:pt x="173" y="24"/>
                    <a:pt x="173" y="24"/>
                    <a:pt x="173" y="24"/>
                  </a:cubicBezTo>
                  <a:cubicBezTo>
                    <a:pt x="176" y="35"/>
                    <a:pt x="181" y="45"/>
                    <a:pt x="189" y="54"/>
                  </a:cubicBezTo>
                  <a:cubicBezTo>
                    <a:pt x="197" y="62"/>
                    <a:pt x="196" y="72"/>
                    <a:pt x="191" y="79"/>
                  </a:cubicBezTo>
                  <a:cubicBezTo>
                    <a:pt x="189" y="81"/>
                    <a:pt x="187" y="83"/>
                    <a:pt x="184" y="85"/>
                  </a:cubicBezTo>
                  <a:cubicBezTo>
                    <a:pt x="181" y="86"/>
                    <a:pt x="178" y="87"/>
                    <a:pt x="174" y="87"/>
                  </a:cubicBezTo>
                  <a:cubicBezTo>
                    <a:pt x="173" y="87"/>
                    <a:pt x="173" y="87"/>
                    <a:pt x="173" y="87"/>
                  </a:cubicBezTo>
                  <a:cubicBezTo>
                    <a:pt x="173" y="89"/>
                    <a:pt x="173" y="89"/>
                    <a:pt x="173" y="89"/>
                  </a:cubicBezTo>
                  <a:cubicBezTo>
                    <a:pt x="162" y="89"/>
                    <a:pt x="162" y="89"/>
                    <a:pt x="162" y="89"/>
                  </a:cubicBezTo>
                  <a:cubicBezTo>
                    <a:pt x="127" y="94"/>
                    <a:pt x="92" y="98"/>
                    <a:pt x="56" y="99"/>
                  </a:cubicBezTo>
                  <a:cubicBezTo>
                    <a:pt x="56" y="99"/>
                    <a:pt x="56" y="100"/>
                    <a:pt x="56" y="101"/>
                  </a:cubicBezTo>
                  <a:cubicBezTo>
                    <a:pt x="44" y="103"/>
                    <a:pt x="35" y="112"/>
                    <a:pt x="29" y="124"/>
                  </a:cubicBezTo>
                  <a:cubicBezTo>
                    <a:pt x="219" y="124"/>
                    <a:pt x="219" y="124"/>
                    <a:pt x="219" y="124"/>
                  </a:cubicBezTo>
                  <a:cubicBezTo>
                    <a:pt x="219" y="125"/>
                    <a:pt x="219" y="125"/>
                    <a:pt x="219" y="125"/>
                  </a:cubicBezTo>
                  <a:cubicBezTo>
                    <a:pt x="223" y="124"/>
                    <a:pt x="227" y="123"/>
                    <a:pt x="231" y="125"/>
                  </a:cubicBezTo>
                  <a:cubicBezTo>
                    <a:pt x="231" y="125"/>
                    <a:pt x="231" y="125"/>
                    <a:pt x="231" y="125"/>
                  </a:cubicBezTo>
                  <a:cubicBezTo>
                    <a:pt x="236" y="125"/>
                    <a:pt x="240" y="127"/>
                    <a:pt x="244" y="130"/>
                  </a:cubicBezTo>
                  <a:cubicBezTo>
                    <a:pt x="245" y="131"/>
                    <a:pt x="245" y="131"/>
                    <a:pt x="245" y="131"/>
                  </a:cubicBezTo>
                  <a:cubicBezTo>
                    <a:pt x="245" y="131"/>
                    <a:pt x="245" y="131"/>
                    <a:pt x="245" y="131"/>
                  </a:cubicBezTo>
                  <a:cubicBezTo>
                    <a:pt x="250" y="136"/>
                    <a:pt x="252" y="144"/>
                    <a:pt x="251" y="151"/>
                  </a:cubicBezTo>
                  <a:cubicBezTo>
                    <a:pt x="248" y="163"/>
                    <a:pt x="239" y="173"/>
                    <a:pt x="227" y="175"/>
                  </a:cubicBezTo>
                  <a:cubicBezTo>
                    <a:pt x="223" y="176"/>
                    <a:pt x="220" y="176"/>
                    <a:pt x="217" y="175"/>
                  </a:cubicBezTo>
                  <a:cubicBezTo>
                    <a:pt x="34" y="175"/>
                    <a:pt x="34" y="175"/>
                    <a:pt x="34" y="175"/>
                  </a:cubicBezTo>
                  <a:cubicBezTo>
                    <a:pt x="19" y="177"/>
                    <a:pt x="6" y="190"/>
                    <a:pt x="0" y="206"/>
                  </a:cubicBezTo>
                  <a:cubicBezTo>
                    <a:pt x="241" y="206"/>
                    <a:pt x="241" y="206"/>
                    <a:pt x="241" y="206"/>
                  </a:cubicBezTo>
                  <a:cubicBezTo>
                    <a:pt x="243" y="206"/>
                    <a:pt x="244" y="205"/>
                    <a:pt x="247" y="205"/>
                  </a:cubicBezTo>
                  <a:cubicBezTo>
                    <a:pt x="249" y="205"/>
                    <a:pt x="251" y="206"/>
                    <a:pt x="252" y="206"/>
                  </a:cubicBezTo>
                  <a:cubicBezTo>
                    <a:pt x="261" y="205"/>
                    <a:pt x="271" y="209"/>
                    <a:pt x="274" y="220"/>
                  </a:cubicBezTo>
                  <a:cubicBezTo>
                    <a:pt x="278" y="237"/>
                    <a:pt x="279" y="257"/>
                    <a:pt x="269" y="272"/>
                  </a:cubicBezTo>
                  <a:cubicBezTo>
                    <a:pt x="267" y="276"/>
                    <a:pt x="264" y="280"/>
                    <a:pt x="261" y="283"/>
                  </a:cubicBezTo>
                  <a:cubicBezTo>
                    <a:pt x="295" y="294"/>
                    <a:pt x="295" y="294"/>
                    <a:pt x="295" y="294"/>
                  </a:cubicBezTo>
                  <a:cubicBezTo>
                    <a:pt x="329" y="294"/>
                    <a:pt x="337" y="259"/>
                    <a:pt x="337" y="229"/>
                  </a:cubicBezTo>
                  <a:cubicBezTo>
                    <a:pt x="337" y="201"/>
                    <a:pt x="320" y="178"/>
                    <a:pt x="298" y="175"/>
                  </a:cubicBezTo>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49" name="Freeform 147"/>
            <p:cNvSpPr/>
            <p:nvPr/>
          </p:nvSpPr>
          <p:spPr bwMode="auto">
            <a:xfrm>
              <a:off x="6689726" y="895350"/>
              <a:ext cx="577850" cy="1006475"/>
            </a:xfrm>
            <a:custGeom>
              <a:avLst/>
              <a:gdLst>
                <a:gd name="T0" fmla="*/ 169 w 170"/>
                <a:gd name="T1" fmla="*/ 221 h 296"/>
                <a:gd name="T2" fmla="*/ 168 w 170"/>
                <a:gd name="T3" fmla="*/ 215 h 296"/>
                <a:gd name="T4" fmla="*/ 167 w 170"/>
                <a:gd name="T5" fmla="*/ 210 h 296"/>
                <a:gd name="T6" fmla="*/ 166 w 170"/>
                <a:gd name="T7" fmla="*/ 205 h 296"/>
                <a:gd name="T8" fmla="*/ 164 w 170"/>
                <a:gd name="T9" fmla="*/ 201 h 296"/>
                <a:gd name="T10" fmla="*/ 161 w 170"/>
                <a:gd name="T11" fmla="*/ 197 h 296"/>
                <a:gd name="T12" fmla="*/ 159 w 170"/>
                <a:gd name="T13" fmla="*/ 193 h 296"/>
                <a:gd name="T14" fmla="*/ 156 w 170"/>
                <a:gd name="T15" fmla="*/ 189 h 296"/>
                <a:gd name="T16" fmla="*/ 153 w 170"/>
                <a:gd name="T17" fmla="*/ 186 h 296"/>
                <a:gd name="T18" fmla="*/ 150 w 170"/>
                <a:gd name="T19" fmla="*/ 183 h 296"/>
                <a:gd name="T20" fmla="*/ 146 w 170"/>
                <a:gd name="T21" fmla="*/ 180 h 296"/>
                <a:gd name="T22" fmla="*/ 143 w 170"/>
                <a:gd name="T23" fmla="*/ 178 h 296"/>
                <a:gd name="T24" fmla="*/ 131 w 170"/>
                <a:gd name="T25" fmla="*/ 174 h 296"/>
                <a:gd name="T26" fmla="*/ 131 w 170"/>
                <a:gd name="T27" fmla="*/ 174 h 296"/>
                <a:gd name="T28" fmla="*/ 133 w 170"/>
                <a:gd name="T29" fmla="*/ 171 h 296"/>
                <a:gd name="T30" fmla="*/ 135 w 170"/>
                <a:gd name="T31" fmla="*/ 167 h 296"/>
                <a:gd name="T32" fmla="*/ 136 w 170"/>
                <a:gd name="T33" fmla="*/ 164 h 296"/>
                <a:gd name="T34" fmla="*/ 138 w 170"/>
                <a:gd name="T35" fmla="*/ 160 h 296"/>
                <a:gd name="T36" fmla="*/ 139 w 170"/>
                <a:gd name="T37" fmla="*/ 155 h 296"/>
                <a:gd name="T38" fmla="*/ 140 w 170"/>
                <a:gd name="T39" fmla="*/ 150 h 296"/>
                <a:gd name="T40" fmla="*/ 140 w 170"/>
                <a:gd name="T41" fmla="*/ 144 h 296"/>
                <a:gd name="T42" fmla="*/ 140 w 170"/>
                <a:gd name="T43" fmla="*/ 138 h 296"/>
                <a:gd name="T44" fmla="*/ 139 w 170"/>
                <a:gd name="T45" fmla="*/ 134 h 296"/>
                <a:gd name="T46" fmla="*/ 138 w 170"/>
                <a:gd name="T47" fmla="*/ 130 h 296"/>
                <a:gd name="T48" fmla="*/ 137 w 170"/>
                <a:gd name="T49" fmla="*/ 126 h 296"/>
                <a:gd name="T50" fmla="*/ 136 w 170"/>
                <a:gd name="T51" fmla="*/ 122 h 296"/>
                <a:gd name="T52" fmla="*/ 134 w 170"/>
                <a:gd name="T53" fmla="*/ 119 h 296"/>
                <a:gd name="T54" fmla="*/ 132 w 170"/>
                <a:gd name="T55" fmla="*/ 115 h 296"/>
                <a:gd name="T56" fmla="*/ 129 w 170"/>
                <a:gd name="T57" fmla="*/ 111 h 296"/>
                <a:gd name="T58" fmla="*/ 126 w 170"/>
                <a:gd name="T59" fmla="*/ 109 h 296"/>
                <a:gd name="T60" fmla="*/ 124 w 170"/>
                <a:gd name="T61" fmla="*/ 106 h 296"/>
                <a:gd name="T62" fmla="*/ 121 w 170"/>
                <a:gd name="T63" fmla="*/ 104 h 296"/>
                <a:gd name="T64" fmla="*/ 118 w 170"/>
                <a:gd name="T65" fmla="*/ 102 h 296"/>
                <a:gd name="T66" fmla="*/ 115 w 170"/>
                <a:gd name="T67" fmla="*/ 101 h 296"/>
                <a:gd name="T68" fmla="*/ 66 w 170"/>
                <a:gd name="T69" fmla="*/ 52 h 296"/>
                <a:gd name="T70" fmla="*/ 60 w 170"/>
                <a:gd name="T71" fmla="*/ 49 h 296"/>
                <a:gd name="T72" fmla="*/ 54 w 170"/>
                <a:gd name="T73" fmla="*/ 46 h 296"/>
                <a:gd name="T74" fmla="*/ 42 w 170"/>
                <a:gd name="T75" fmla="*/ 40 h 296"/>
                <a:gd name="T76" fmla="*/ 36 w 170"/>
                <a:gd name="T77" fmla="*/ 36 h 296"/>
                <a:gd name="T78" fmla="*/ 31 w 170"/>
                <a:gd name="T79" fmla="*/ 32 h 296"/>
                <a:gd name="T80" fmla="*/ 26 w 170"/>
                <a:gd name="T81" fmla="*/ 28 h 296"/>
                <a:gd name="T82" fmla="*/ 21 w 170"/>
                <a:gd name="T83" fmla="*/ 24 h 296"/>
                <a:gd name="T84" fmla="*/ 17 w 170"/>
                <a:gd name="T85" fmla="*/ 20 h 296"/>
                <a:gd name="T86" fmla="*/ 13 w 170"/>
                <a:gd name="T87" fmla="*/ 16 h 296"/>
                <a:gd name="T88" fmla="*/ 11 w 170"/>
                <a:gd name="T89" fmla="*/ 13 h 296"/>
                <a:gd name="T90" fmla="*/ 8 w 170"/>
                <a:gd name="T91" fmla="*/ 10 h 296"/>
                <a:gd name="T92" fmla="*/ 6 w 170"/>
                <a:gd name="T93" fmla="*/ 7 h 296"/>
                <a:gd name="T94" fmla="*/ 4 w 170"/>
                <a:gd name="T95" fmla="*/ 4 h 296"/>
                <a:gd name="T96" fmla="*/ 3 w 170"/>
                <a:gd name="T97" fmla="*/ 2 h 296"/>
                <a:gd name="T98" fmla="*/ 2 w 170"/>
                <a:gd name="T99" fmla="*/ 0 h 296"/>
                <a:gd name="T100" fmla="*/ 33 w 170"/>
                <a:gd name="T101" fmla="*/ 45 h 296"/>
                <a:gd name="T102" fmla="*/ 96 w 170"/>
                <a:gd name="T103" fmla="*/ 109 h 296"/>
                <a:gd name="T104" fmla="*/ 99 w 170"/>
                <a:gd name="T105" fmla="*/ 179 h 296"/>
                <a:gd name="T106" fmla="*/ 119 w 170"/>
                <a:gd name="T107" fmla="*/ 274 h 296"/>
                <a:gd name="T108" fmla="*/ 128 w 170"/>
                <a:gd name="T109" fmla="*/ 293 h 296"/>
                <a:gd name="T110" fmla="*/ 169 w 170"/>
                <a:gd name="T111" fmla="*/ 2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 h="296">
                  <a:moveTo>
                    <a:pt x="169" y="223"/>
                  </a:moveTo>
                  <a:cubicBezTo>
                    <a:pt x="169" y="222"/>
                    <a:pt x="169" y="221"/>
                    <a:pt x="169" y="221"/>
                  </a:cubicBezTo>
                  <a:cubicBezTo>
                    <a:pt x="169" y="220"/>
                    <a:pt x="169" y="219"/>
                    <a:pt x="169" y="217"/>
                  </a:cubicBezTo>
                  <a:cubicBezTo>
                    <a:pt x="169" y="217"/>
                    <a:pt x="168" y="216"/>
                    <a:pt x="168" y="215"/>
                  </a:cubicBezTo>
                  <a:cubicBezTo>
                    <a:pt x="168" y="214"/>
                    <a:pt x="168" y="213"/>
                    <a:pt x="168" y="212"/>
                  </a:cubicBezTo>
                  <a:cubicBezTo>
                    <a:pt x="168" y="212"/>
                    <a:pt x="167" y="211"/>
                    <a:pt x="167" y="210"/>
                  </a:cubicBezTo>
                  <a:cubicBezTo>
                    <a:pt x="167" y="209"/>
                    <a:pt x="167" y="208"/>
                    <a:pt x="166" y="208"/>
                  </a:cubicBezTo>
                  <a:cubicBezTo>
                    <a:pt x="166" y="207"/>
                    <a:pt x="166" y="206"/>
                    <a:pt x="166" y="205"/>
                  </a:cubicBezTo>
                  <a:cubicBezTo>
                    <a:pt x="165" y="205"/>
                    <a:pt x="165" y="204"/>
                    <a:pt x="165" y="203"/>
                  </a:cubicBezTo>
                  <a:cubicBezTo>
                    <a:pt x="164" y="202"/>
                    <a:pt x="164" y="201"/>
                    <a:pt x="164" y="201"/>
                  </a:cubicBezTo>
                  <a:cubicBezTo>
                    <a:pt x="163" y="200"/>
                    <a:pt x="163" y="199"/>
                    <a:pt x="163" y="199"/>
                  </a:cubicBezTo>
                  <a:cubicBezTo>
                    <a:pt x="162" y="198"/>
                    <a:pt x="162" y="197"/>
                    <a:pt x="161" y="197"/>
                  </a:cubicBezTo>
                  <a:cubicBezTo>
                    <a:pt x="161" y="196"/>
                    <a:pt x="161" y="195"/>
                    <a:pt x="160" y="195"/>
                  </a:cubicBezTo>
                  <a:cubicBezTo>
                    <a:pt x="160" y="194"/>
                    <a:pt x="159" y="193"/>
                    <a:pt x="159" y="193"/>
                  </a:cubicBezTo>
                  <a:cubicBezTo>
                    <a:pt x="158" y="192"/>
                    <a:pt x="158" y="191"/>
                    <a:pt x="158" y="191"/>
                  </a:cubicBezTo>
                  <a:cubicBezTo>
                    <a:pt x="157" y="190"/>
                    <a:pt x="157" y="189"/>
                    <a:pt x="156" y="189"/>
                  </a:cubicBezTo>
                  <a:cubicBezTo>
                    <a:pt x="156" y="188"/>
                    <a:pt x="155" y="188"/>
                    <a:pt x="155" y="187"/>
                  </a:cubicBezTo>
                  <a:cubicBezTo>
                    <a:pt x="154" y="187"/>
                    <a:pt x="154" y="186"/>
                    <a:pt x="153" y="186"/>
                  </a:cubicBezTo>
                  <a:cubicBezTo>
                    <a:pt x="153" y="185"/>
                    <a:pt x="152" y="185"/>
                    <a:pt x="152" y="184"/>
                  </a:cubicBezTo>
                  <a:cubicBezTo>
                    <a:pt x="151" y="184"/>
                    <a:pt x="150" y="183"/>
                    <a:pt x="150" y="183"/>
                  </a:cubicBezTo>
                  <a:cubicBezTo>
                    <a:pt x="149" y="182"/>
                    <a:pt x="149" y="182"/>
                    <a:pt x="148" y="181"/>
                  </a:cubicBezTo>
                  <a:cubicBezTo>
                    <a:pt x="148" y="181"/>
                    <a:pt x="147" y="180"/>
                    <a:pt x="146" y="180"/>
                  </a:cubicBezTo>
                  <a:cubicBezTo>
                    <a:pt x="146" y="180"/>
                    <a:pt x="145" y="179"/>
                    <a:pt x="145" y="179"/>
                  </a:cubicBezTo>
                  <a:cubicBezTo>
                    <a:pt x="144" y="179"/>
                    <a:pt x="143" y="178"/>
                    <a:pt x="143" y="178"/>
                  </a:cubicBezTo>
                  <a:cubicBezTo>
                    <a:pt x="142" y="177"/>
                    <a:pt x="142" y="177"/>
                    <a:pt x="142" y="177"/>
                  </a:cubicBezTo>
                  <a:cubicBezTo>
                    <a:pt x="138" y="176"/>
                    <a:pt x="135" y="175"/>
                    <a:pt x="131" y="174"/>
                  </a:cubicBezTo>
                  <a:cubicBezTo>
                    <a:pt x="131" y="174"/>
                    <a:pt x="131" y="174"/>
                    <a:pt x="131" y="174"/>
                  </a:cubicBezTo>
                  <a:cubicBezTo>
                    <a:pt x="131" y="174"/>
                    <a:pt x="131" y="174"/>
                    <a:pt x="131" y="174"/>
                  </a:cubicBezTo>
                  <a:cubicBezTo>
                    <a:pt x="132" y="173"/>
                    <a:pt x="132" y="172"/>
                    <a:pt x="133" y="171"/>
                  </a:cubicBezTo>
                  <a:cubicBezTo>
                    <a:pt x="133" y="171"/>
                    <a:pt x="133" y="171"/>
                    <a:pt x="133" y="171"/>
                  </a:cubicBezTo>
                  <a:cubicBezTo>
                    <a:pt x="134" y="170"/>
                    <a:pt x="134" y="169"/>
                    <a:pt x="135" y="168"/>
                  </a:cubicBezTo>
                  <a:cubicBezTo>
                    <a:pt x="135" y="167"/>
                    <a:pt x="135" y="167"/>
                    <a:pt x="135" y="167"/>
                  </a:cubicBezTo>
                  <a:cubicBezTo>
                    <a:pt x="135" y="166"/>
                    <a:pt x="136" y="165"/>
                    <a:pt x="136" y="164"/>
                  </a:cubicBezTo>
                  <a:cubicBezTo>
                    <a:pt x="136" y="164"/>
                    <a:pt x="136" y="164"/>
                    <a:pt x="136" y="164"/>
                  </a:cubicBezTo>
                  <a:cubicBezTo>
                    <a:pt x="137" y="163"/>
                    <a:pt x="137" y="162"/>
                    <a:pt x="138" y="161"/>
                  </a:cubicBezTo>
                  <a:cubicBezTo>
                    <a:pt x="138" y="160"/>
                    <a:pt x="138" y="160"/>
                    <a:pt x="138" y="160"/>
                  </a:cubicBezTo>
                  <a:cubicBezTo>
                    <a:pt x="138" y="159"/>
                    <a:pt x="138" y="158"/>
                    <a:pt x="139" y="157"/>
                  </a:cubicBezTo>
                  <a:cubicBezTo>
                    <a:pt x="139" y="156"/>
                    <a:pt x="139" y="156"/>
                    <a:pt x="139" y="155"/>
                  </a:cubicBezTo>
                  <a:cubicBezTo>
                    <a:pt x="139" y="154"/>
                    <a:pt x="139" y="154"/>
                    <a:pt x="140" y="153"/>
                  </a:cubicBezTo>
                  <a:cubicBezTo>
                    <a:pt x="140" y="152"/>
                    <a:pt x="140" y="151"/>
                    <a:pt x="140" y="150"/>
                  </a:cubicBezTo>
                  <a:cubicBezTo>
                    <a:pt x="140" y="150"/>
                    <a:pt x="140" y="149"/>
                    <a:pt x="140" y="148"/>
                  </a:cubicBezTo>
                  <a:cubicBezTo>
                    <a:pt x="140" y="147"/>
                    <a:pt x="140" y="145"/>
                    <a:pt x="140" y="144"/>
                  </a:cubicBezTo>
                  <a:cubicBezTo>
                    <a:pt x="140" y="143"/>
                    <a:pt x="140" y="141"/>
                    <a:pt x="140" y="140"/>
                  </a:cubicBezTo>
                  <a:cubicBezTo>
                    <a:pt x="140" y="139"/>
                    <a:pt x="140" y="139"/>
                    <a:pt x="140" y="138"/>
                  </a:cubicBezTo>
                  <a:cubicBezTo>
                    <a:pt x="140" y="137"/>
                    <a:pt x="140" y="136"/>
                    <a:pt x="140" y="135"/>
                  </a:cubicBezTo>
                  <a:cubicBezTo>
                    <a:pt x="139" y="135"/>
                    <a:pt x="139" y="134"/>
                    <a:pt x="139" y="134"/>
                  </a:cubicBezTo>
                  <a:cubicBezTo>
                    <a:pt x="139" y="133"/>
                    <a:pt x="139" y="132"/>
                    <a:pt x="139" y="131"/>
                  </a:cubicBezTo>
                  <a:cubicBezTo>
                    <a:pt x="139" y="131"/>
                    <a:pt x="138" y="130"/>
                    <a:pt x="138" y="130"/>
                  </a:cubicBezTo>
                  <a:cubicBezTo>
                    <a:pt x="138" y="129"/>
                    <a:pt x="138" y="128"/>
                    <a:pt x="138" y="127"/>
                  </a:cubicBezTo>
                  <a:cubicBezTo>
                    <a:pt x="137" y="127"/>
                    <a:pt x="137" y="126"/>
                    <a:pt x="137" y="126"/>
                  </a:cubicBezTo>
                  <a:cubicBezTo>
                    <a:pt x="137" y="125"/>
                    <a:pt x="137" y="124"/>
                    <a:pt x="136" y="124"/>
                  </a:cubicBezTo>
                  <a:cubicBezTo>
                    <a:pt x="136" y="123"/>
                    <a:pt x="136" y="123"/>
                    <a:pt x="136" y="122"/>
                  </a:cubicBezTo>
                  <a:cubicBezTo>
                    <a:pt x="135" y="121"/>
                    <a:pt x="135" y="121"/>
                    <a:pt x="134" y="120"/>
                  </a:cubicBezTo>
                  <a:cubicBezTo>
                    <a:pt x="134" y="119"/>
                    <a:pt x="134" y="119"/>
                    <a:pt x="134" y="119"/>
                  </a:cubicBezTo>
                  <a:cubicBezTo>
                    <a:pt x="133" y="118"/>
                    <a:pt x="133" y="116"/>
                    <a:pt x="132" y="115"/>
                  </a:cubicBezTo>
                  <a:cubicBezTo>
                    <a:pt x="132" y="115"/>
                    <a:pt x="132" y="115"/>
                    <a:pt x="132" y="115"/>
                  </a:cubicBezTo>
                  <a:cubicBezTo>
                    <a:pt x="131" y="114"/>
                    <a:pt x="131" y="113"/>
                    <a:pt x="130" y="112"/>
                  </a:cubicBezTo>
                  <a:cubicBezTo>
                    <a:pt x="129" y="111"/>
                    <a:pt x="129" y="111"/>
                    <a:pt x="129" y="111"/>
                  </a:cubicBezTo>
                  <a:cubicBezTo>
                    <a:pt x="128" y="111"/>
                    <a:pt x="128" y="110"/>
                    <a:pt x="127" y="110"/>
                  </a:cubicBezTo>
                  <a:cubicBezTo>
                    <a:pt x="126" y="109"/>
                    <a:pt x="126" y="109"/>
                    <a:pt x="126" y="109"/>
                  </a:cubicBezTo>
                  <a:cubicBezTo>
                    <a:pt x="126" y="108"/>
                    <a:pt x="125" y="108"/>
                    <a:pt x="125" y="107"/>
                  </a:cubicBezTo>
                  <a:cubicBezTo>
                    <a:pt x="124" y="107"/>
                    <a:pt x="124" y="107"/>
                    <a:pt x="124" y="106"/>
                  </a:cubicBezTo>
                  <a:cubicBezTo>
                    <a:pt x="123" y="106"/>
                    <a:pt x="123" y="105"/>
                    <a:pt x="122" y="105"/>
                  </a:cubicBezTo>
                  <a:cubicBezTo>
                    <a:pt x="122" y="105"/>
                    <a:pt x="121" y="104"/>
                    <a:pt x="121" y="104"/>
                  </a:cubicBezTo>
                  <a:cubicBezTo>
                    <a:pt x="120" y="104"/>
                    <a:pt x="120" y="103"/>
                    <a:pt x="119" y="103"/>
                  </a:cubicBezTo>
                  <a:cubicBezTo>
                    <a:pt x="119" y="103"/>
                    <a:pt x="118" y="103"/>
                    <a:pt x="118" y="102"/>
                  </a:cubicBezTo>
                  <a:cubicBezTo>
                    <a:pt x="117" y="102"/>
                    <a:pt x="116" y="102"/>
                    <a:pt x="116" y="101"/>
                  </a:cubicBezTo>
                  <a:cubicBezTo>
                    <a:pt x="115" y="101"/>
                    <a:pt x="115" y="101"/>
                    <a:pt x="115" y="101"/>
                  </a:cubicBezTo>
                  <a:cubicBezTo>
                    <a:pt x="114" y="101"/>
                    <a:pt x="113" y="100"/>
                    <a:pt x="111" y="100"/>
                  </a:cubicBezTo>
                  <a:cubicBezTo>
                    <a:pt x="112" y="71"/>
                    <a:pt x="92" y="64"/>
                    <a:pt x="66" y="52"/>
                  </a:cubicBezTo>
                  <a:cubicBezTo>
                    <a:pt x="64" y="51"/>
                    <a:pt x="63" y="51"/>
                    <a:pt x="62" y="50"/>
                  </a:cubicBezTo>
                  <a:cubicBezTo>
                    <a:pt x="61" y="50"/>
                    <a:pt x="61" y="50"/>
                    <a:pt x="60" y="49"/>
                  </a:cubicBezTo>
                  <a:cubicBezTo>
                    <a:pt x="58" y="48"/>
                    <a:pt x="57" y="48"/>
                    <a:pt x="55" y="47"/>
                  </a:cubicBezTo>
                  <a:cubicBezTo>
                    <a:pt x="54" y="46"/>
                    <a:pt x="54" y="46"/>
                    <a:pt x="54" y="46"/>
                  </a:cubicBezTo>
                  <a:cubicBezTo>
                    <a:pt x="52" y="45"/>
                    <a:pt x="50" y="44"/>
                    <a:pt x="48" y="43"/>
                  </a:cubicBezTo>
                  <a:cubicBezTo>
                    <a:pt x="46" y="42"/>
                    <a:pt x="44" y="41"/>
                    <a:pt x="42" y="40"/>
                  </a:cubicBezTo>
                  <a:cubicBezTo>
                    <a:pt x="41" y="39"/>
                    <a:pt x="41" y="39"/>
                    <a:pt x="40" y="39"/>
                  </a:cubicBezTo>
                  <a:cubicBezTo>
                    <a:pt x="39" y="38"/>
                    <a:pt x="37" y="37"/>
                    <a:pt x="36" y="36"/>
                  </a:cubicBezTo>
                  <a:cubicBezTo>
                    <a:pt x="35" y="36"/>
                    <a:pt x="35" y="35"/>
                    <a:pt x="34" y="35"/>
                  </a:cubicBezTo>
                  <a:cubicBezTo>
                    <a:pt x="33" y="34"/>
                    <a:pt x="32" y="33"/>
                    <a:pt x="31" y="32"/>
                  </a:cubicBezTo>
                  <a:cubicBezTo>
                    <a:pt x="30" y="32"/>
                    <a:pt x="30" y="31"/>
                    <a:pt x="29" y="31"/>
                  </a:cubicBezTo>
                  <a:cubicBezTo>
                    <a:pt x="28" y="30"/>
                    <a:pt x="27" y="29"/>
                    <a:pt x="26" y="28"/>
                  </a:cubicBezTo>
                  <a:cubicBezTo>
                    <a:pt x="25" y="28"/>
                    <a:pt x="25" y="28"/>
                    <a:pt x="25" y="27"/>
                  </a:cubicBezTo>
                  <a:cubicBezTo>
                    <a:pt x="23" y="26"/>
                    <a:pt x="22" y="25"/>
                    <a:pt x="21" y="24"/>
                  </a:cubicBezTo>
                  <a:cubicBezTo>
                    <a:pt x="20" y="24"/>
                    <a:pt x="20" y="24"/>
                    <a:pt x="20" y="24"/>
                  </a:cubicBezTo>
                  <a:cubicBezTo>
                    <a:pt x="19" y="22"/>
                    <a:pt x="18" y="21"/>
                    <a:pt x="17" y="20"/>
                  </a:cubicBezTo>
                  <a:cubicBezTo>
                    <a:pt x="16" y="19"/>
                    <a:pt x="16" y="19"/>
                    <a:pt x="16" y="19"/>
                  </a:cubicBezTo>
                  <a:cubicBezTo>
                    <a:pt x="15" y="18"/>
                    <a:pt x="14" y="17"/>
                    <a:pt x="13" y="16"/>
                  </a:cubicBezTo>
                  <a:cubicBezTo>
                    <a:pt x="13" y="16"/>
                    <a:pt x="13" y="16"/>
                    <a:pt x="13" y="15"/>
                  </a:cubicBezTo>
                  <a:cubicBezTo>
                    <a:pt x="12" y="15"/>
                    <a:pt x="11" y="14"/>
                    <a:pt x="11" y="13"/>
                  </a:cubicBezTo>
                  <a:cubicBezTo>
                    <a:pt x="10" y="12"/>
                    <a:pt x="10" y="12"/>
                    <a:pt x="10" y="12"/>
                  </a:cubicBezTo>
                  <a:cubicBezTo>
                    <a:pt x="9" y="11"/>
                    <a:pt x="9" y="11"/>
                    <a:pt x="8" y="10"/>
                  </a:cubicBezTo>
                  <a:cubicBezTo>
                    <a:pt x="7" y="9"/>
                    <a:pt x="7" y="9"/>
                    <a:pt x="7" y="9"/>
                  </a:cubicBezTo>
                  <a:cubicBezTo>
                    <a:pt x="7" y="8"/>
                    <a:pt x="6" y="7"/>
                    <a:pt x="6" y="7"/>
                  </a:cubicBezTo>
                  <a:cubicBezTo>
                    <a:pt x="5" y="6"/>
                    <a:pt x="5" y="6"/>
                    <a:pt x="5" y="6"/>
                  </a:cubicBezTo>
                  <a:cubicBezTo>
                    <a:pt x="5" y="5"/>
                    <a:pt x="4" y="4"/>
                    <a:pt x="4" y="4"/>
                  </a:cubicBezTo>
                  <a:cubicBezTo>
                    <a:pt x="4" y="3"/>
                    <a:pt x="3" y="3"/>
                    <a:pt x="3" y="3"/>
                  </a:cubicBezTo>
                  <a:cubicBezTo>
                    <a:pt x="3" y="2"/>
                    <a:pt x="3" y="2"/>
                    <a:pt x="3" y="2"/>
                  </a:cubicBezTo>
                  <a:cubicBezTo>
                    <a:pt x="2" y="1"/>
                    <a:pt x="2" y="1"/>
                    <a:pt x="2" y="0"/>
                  </a:cubicBezTo>
                  <a:cubicBezTo>
                    <a:pt x="2" y="0"/>
                    <a:pt x="2" y="0"/>
                    <a:pt x="2" y="0"/>
                  </a:cubicBezTo>
                  <a:cubicBezTo>
                    <a:pt x="2" y="1"/>
                    <a:pt x="2" y="1"/>
                    <a:pt x="2" y="1"/>
                  </a:cubicBezTo>
                  <a:cubicBezTo>
                    <a:pt x="0" y="19"/>
                    <a:pt x="20" y="34"/>
                    <a:pt x="33" y="45"/>
                  </a:cubicBezTo>
                  <a:cubicBezTo>
                    <a:pt x="49" y="57"/>
                    <a:pt x="66" y="68"/>
                    <a:pt x="83" y="78"/>
                  </a:cubicBezTo>
                  <a:cubicBezTo>
                    <a:pt x="96" y="85"/>
                    <a:pt x="99" y="98"/>
                    <a:pt x="96" y="109"/>
                  </a:cubicBezTo>
                  <a:cubicBezTo>
                    <a:pt x="97" y="110"/>
                    <a:pt x="97" y="110"/>
                    <a:pt x="98" y="111"/>
                  </a:cubicBezTo>
                  <a:cubicBezTo>
                    <a:pt x="109" y="134"/>
                    <a:pt x="114" y="158"/>
                    <a:pt x="99" y="179"/>
                  </a:cubicBezTo>
                  <a:cubicBezTo>
                    <a:pt x="100" y="180"/>
                    <a:pt x="101" y="180"/>
                    <a:pt x="102" y="181"/>
                  </a:cubicBezTo>
                  <a:cubicBezTo>
                    <a:pt x="130" y="204"/>
                    <a:pt x="143" y="243"/>
                    <a:pt x="119" y="274"/>
                  </a:cubicBezTo>
                  <a:cubicBezTo>
                    <a:pt x="116" y="279"/>
                    <a:pt x="112" y="283"/>
                    <a:pt x="109" y="287"/>
                  </a:cubicBezTo>
                  <a:cubicBezTo>
                    <a:pt x="128" y="293"/>
                    <a:pt x="128" y="293"/>
                    <a:pt x="128" y="293"/>
                  </a:cubicBezTo>
                  <a:cubicBezTo>
                    <a:pt x="162" y="296"/>
                    <a:pt x="170" y="258"/>
                    <a:pt x="170" y="228"/>
                  </a:cubicBezTo>
                  <a:cubicBezTo>
                    <a:pt x="170" y="226"/>
                    <a:pt x="169" y="224"/>
                    <a:pt x="169" y="223"/>
                  </a:cubicBezTo>
                </a:path>
              </a:pathLst>
            </a:custGeom>
            <a:solidFill>
              <a:srgbClr val="D5CB1D"/>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0" name="Oval 148"/>
            <p:cNvSpPr>
              <a:spLocks noChangeArrowheads="1"/>
            </p:cNvSpPr>
            <p:nvPr/>
          </p:nvSpPr>
          <p:spPr bwMode="auto">
            <a:xfrm>
              <a:off x="6818313" y="1738313"/>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1" name="Oval 149"/>
            <p:cNvSpPr>
              <a:spLocks noChangeArrowheads="1"/>
            </p:cNvSpPr>
            <p:nvPr/>
          </p:nvSpPr>
          <p:spPr bwMode="auto">
            <a:xfrm>
              <a:off x="6307138" y="1484313"/>
              <a:ext cx="61913" cy="6350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2" name="Oval 150"/>
            <p:cNvSpPr>
              <a:spLocks noChangeArrowheads="1"/>
            </p:cNvSpPr>
            <p:nvPr/>
          </p:nvSpPr>
          <p:spPr bwMode="auto">
            <a:xfrm>
              <a:off x="6627813" y="1358900"/>
              <a:ext cx="65088" cy="603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3" name="Oval 151"/>
            <p:cNvSpPr>
              <a:spLocks noChangeArrowheads="1"/>
            </p:cNvSpPr>
            <p:nvPr/>
          </p:nvSpPr>
          <p:spPr bwMode="auto">
            <a:xfrm>
              <a:off x="6399213" y="1738313"/>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4" name="Oval 152"/>
            <p:cNvSpPr>
              <a:spLocks noChangeArrowheads="1"/>
            </p:cNvSpPr>
            <p:nvPr/>
          </p:nvSpPr>
          <p:spPr bwMode="auto">
            <a:xfrm>
              <a:off x="6899276" y="1163638"/>
              <a:ext cx="61913" cy="6191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5" name="Oval 153"/>
            <p:cNvSpPr>
              <a:spLocks noChangeArrowheads="1"/>
            </p:cNvSpPr>
            <p:nvPr/>
          </p:nvSpPr>
          <p:spPr bwMode="auto">
            <a:xfrm>
              <a:off x="6488113" y="1857375"/>
              <a:ext cx="44450"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6" name="Oval 154"/>
            <p:cNvSpPr>
              <a:spLocks noChangeArrowheads="1"/>
            </p:cNvSpPr>
            <p:nvPr/>
          </p:nvSpPr>
          <p:spPr bwMode="auto">
            <a:xfrm>
              <a:off x="6300788" y="1377950"/>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7" name="Oval 155"/>
            <p:cNvSpPr>
              <a:spLocks noChangeArrowheads="1"/>
            </p:cNvSpPr>
            <p:nvPr/>
          </p:nvSpPr>
          <p:spPr bwMode="auto">
            <a:xfrm>
              <a:off x="6577013" y="146367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8" name="Oval 156"/>
            <p:cNvSpPr>
              <a:spLocks noChangeArrowheads="1"/>
            </p:cNvSpPr>
            <p:nvPr/>
          </p:nvSpPr>
          <p:spPr bwMode="auto">
            <a:xfrm>
              <a:off x="6838951" y="1500188"/>
              <a:ext cx="44450"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59" name="Oval 157"/>
            <p:cNvSpPr>
              <a:spLocks noChangeArrowheads="1"/>
            </p:cNvSpPr>
            <p:nvPr/>
          </p:nvSpPr>
          <p:spPr bwMode="auto">
            <a:xfrm>
              <a:off x="6621463" y="1062038"/>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0" name="Oval 158"/>
            <p:cNvSpPr>
              <a:spLocks noChangeArrowheads="1"/>
            </p:cNvSpPr>
            <p:nvPr/>
          </p:nvSpPr>
          <p:spPr bwMode="auto">
            <a:xfrm>
              <a:off x="6934201" y="13303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1" name="Oval 159"/>
            <p:cNvSpPr>
              <a:spLocks noChangeArrowheads="1"/>
            </p:cNvSpPr>
            <p:nvPr/>
          </p:nvSpPr>
          <p:spPr bwMode="auto">
            <a:xfrm>
              <a:off x="6600826" y="1606550"/>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2" name="Oval 160"/>
            <p:cNvSpPr>
              <a:spLocks noChangeArrowheads="1"/>
            </p:cNvSpPr>
            <p:nvPr/>
          </p:nvSpPr>
          <p:spPr bwMode="auto">
            <a:xfrm>
              <a:off x="6961188" y="1558925"/>
              <a:ext cx="47625" cy="47625"/>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3" name="Oval 161"/>
            <p:cNvSpPr>
              <a:spLocks noChangeArrowheads="1"/>
            </p:cNvSpPr>
            <p:nvPr/>
          </p:nvSpPr>
          <p:spPr bwMode="auto">
            <a:xfrm>
              <a:off x="6267451" y="1666875"/>
              <a:ext cx="47625"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4" name="Oval 162"/>
            <p:cNvSpPr>
              <a:spLocks noChangeArrowheads="1"/>
            </p:cNvSpPr>
            <p:nvPr/>
          </p:nvSpPr>
          <p:spPr bwMode="auto">
            <a:xfrm>
              <a:off x="6892926" y="1973263"/>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5" name="Oval 163"/>
            <p:cNvSpPr>
              <a:spLocks noChangeArrowheads="1"/>
            </p:cNvSpPr>
            <p:nvPr/>
          </p:nvSpPr>
          <p:spPr bwMode="auto">
            <a:xfrm>
              <a:off x="6767513" y="1627188"/>
              <a:ext cx="30163" cy="26988"/>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6" name="Oval 164"/>
            <p:cNvSpPr>
              <a:spLocks noChangeArrowheads="1"/>
            </p:cNvSpPr>
            <p:nvPr/>
          </p:nvSpPr>
          <p:spPr bwMode="auto">
            <a:xfrm>
              <a:off x="6607176" y="1225550"/>
              <a:ext cx="30163"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7" name="Oval 165"/>
            <p:cNvSpPr>
              <a:spLocks noChangeArrowheads="1"/>
            </p:cNvSpPr>
            <p:nvPr/>
          </p:nvSpPr>
          <p:spPr bwMode="auto">
            <a:xfrm>
              <a:off x="6788151" y="1266825"/>
              <a:ext cx="30163"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8" name="Oval 166"/>
            <p:cNvSpPr>
              <a:spLocks noChangeArrowheads="1"/>
            </p:cNvSpPr>
            <p:nvPr/>
          </p:nvSpPr>
          <p:spPr bwMode="auto">
            <a:xfrm>
              <a:off x="6753226" y="1100138"/>
              <a:ext cx="31750" cy="26988"/>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69" name="Freeform 167"/>
            <p:cNvSpPr/>
            <p:nvPr/>
          </p:nvSpPr>
          <p:spPr bwMode="auto">
            <a:xfrm>
              <a:off x="6383338" y="1246188"/>
              <a:ext cx="33338" cy="33338"/>
            </a:xfrm>
            <a:custGeom>
              <a:avLst/>
              <a:gdLst>
                <a:gd name="T0" fmla="*/ 1 w 10"/>
                <a:gd name="T1" fmla="*/ 3 h 10"/>
                <a:gd name="T2" fmla="*/ 6 w 10"/>
                <a:gd name="T3" fmla="*/ 0 h 10"/>
                <a:gd name="T4" fmla="*/ 9 w 10"/>
                <a:gd name="T5" fmla="*/ 6 h 10"/>
                <a:gd name="T6" fmla="*/ 4 w 10"/>
                <a:gd name="T7" fmla="*/ 9 h 10"/>
                <a:gd name="T8" fmla="*/ 1 w 10"/>
                <a:gd name="T9" fmla="*/ 3 h 10"/>
              </a:gdLst>
              <a:ahLst/>
              <a:cxnLst>
                <a:cxn ang="0">
                  <a:pos x="T0" y="T1"/>
                </a:cxn>
                <a:cxn ang="0">
                  <a:pos x="T2" y="T3"/>
                </a:cxn>
                <a:cxn ang="0">
                  <a:pos x="T4" y="T5"/>
                </a:cxn>
                <a:cxn ang="0">
                  <a:pos x="T6" y="T7"/>
                </a:cxn>
                <a:cxn ang="0">
                  <a:pos x="T8" y="T9"/>
                </a:cxn>
              </a:cxnLst>
              <a:rect l="0" t="0" r="r" b="b"/>
              <a:pathLst>
                <a:path w="10" h="10">
                  <a:moveTo>
                    <a:pt x="1" y="3"/>
                  </a:moveTo>
                  <a:cubicBezTo>
                    <a:pt x="2" y="1"/>
                    <a:pt x="4" y="0"/>
                    <a:pt x="6" y="0"/>
                  </a:cubicBezTo>
                  <a:cubicBezTo>
                    <a:pt x="9" y="1"/>
                    <a:pt x="10" y="4"/>
                    <a:pt x="9" y="6"/>
                  </a:cubicBezTo>
                  <a:cubicBezTo>
                    <a:pt x="9" y="8"/>
                    <a:pt x="6" y="10"/>
                    <a:pt x="4" y="9"/>
                  </a:cubicBezTo>
                  <a:cubicBezTo>
                    <a:pt x="2" y="8"/>
                    <a:pt x="0" y="6"/>
                    <a:pt x="1" y="3"/>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0" name="Freeform 168"/>
            <p:cNvSpPr/>
            <p:nvPr/>
          </p:nvSpPr>
          <p:spPr bwMode="auto">
            <a:xfrm>
              <a:off x="6723063" y="1470025"/>
              <a:ext cx="30163" cy="30163"/>
            </a:xfrm>
            <a:custGeom>
              <a:avLst/>
              <a:gdLst>
                <a:gd name="T0" fmla="*/ 0 w 9"/>
                <a:gd name="T1" fmla="*/ 3 h 9"/>
                <a:gd name="T2" fmla="*/ 6 w 9"/>
                <a:gd name="T3" fmla="*/ 0 h 9"/>
                <a:gd name="T4" fmla="*/ 9 w 9"/>
                <a:gd name="T5" fmla="*/ 6 h 9"/>
                <a:gd name="T6" fmla="*/ 3 w 9"/>
                <a:gd name="T7" fmla="*/ 9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1" y="1"/>
                    <a:pt x="3" y="0"/>
                    <a:pt x="6" y="0"/>
                  </a:cubicBezTo>
                  <a:cubicBezTo>
                    <a:pt x="8" y="1"/>
                    <a:pt x="9" y="3"/>
                    <a:pt x="9" y="6"/>
                  </a:cubicBezTo>
                  <a:cubicBezTo>
                    <a:pt x="8" y="8"/>
                    <a:pt x="6" y="9"/>
                    <a:pt x="3" y="9"/>
                  </a:cubicBezTo>
                  <a:cubicBezTo>
                    <a:pt x="1" y="8"/>
                    <a:pt x="0" y="5"/>
                    <a:pt x="0" y="3"/>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1" name="Freeform 169"/>
            <p:cNvSpPr/>
            <p:nvPr/>
          </p:nvSpPr>
          <p:spPr bwMode="auto">
            <a:xfrm>
              <a:off x="7019926" y="1452563"/>
              <a:ext cx="30163" cy="34925"/>
            </a:xfrm>
            <a:custGeom>
              <a:avLst/>
              <a:gdLst>
                <a:gd name="T0" fmla="*/ 0 w 9"/>
                <a:gd name="T1" fmla="*/ 4 h 10"/>
                <a:gd name="T2" fmla="*/ 6 w 9"/>
                <a:gd name="T3" fmla="*/ 1 h 10"/>
                <a:gd name="T4" fmla="*/ 9 w 9"/>
                <a:gd name="T5" fmla="*/ 6 h 10"/>
                <a:gd name="T6" fmla="*/ 3 w 9"/>
                <a:gd name="T7" fmla="*/ 9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1" y="1"/>
                    <a:pt x="3" y="0"/>
                    <a:pt x="6" y="1"/>
                  </a:cubicBezTo>
                  <a:cubicBezTo>
                    <a:pt x="8" y="2"/>
                    <a:pt x="9" y="4"/>
                    <a:pt x="9" y="6"/>
                  </a:cubicBezTo>
                  <a:cubicBezTo>
                    <a:pt x="8" y="9"/>
                    <a:pt x="6" y="10"/>
                    <a:pt x="3" y="9"/>
                  </a:cubicBezTo>
                  <a:cubicBezTo>
                    <a:pt x="1" y="9"/>
                    <a:pt x="0" y="6"/>
                    <a:pt x="0" y="4"/>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2" name="Freeform 170"/>
            <p:cNvSpPr/>
            <p:nvPr/>
          </p:nvSpPr>
          <p:spPr bwMode="auto">
            <a:xfrm>
              <a:off x="6954838" y="1657350"/>
              <a:ext cx="33338" cy="33338"/>
            </a:xfrm>
            <a:custGeom>
              <a:avLst/>
              <a:gdLst>
                <a:gd name="T0" fmla="*/ 1 w 10"/>
                <a:gd name="T1" fmla="*/ 4 h 10"/>
                <a:gd name="T2" fmla="*/ 6 w 10"/>
                <a:gd name="T3" fmla="*/ 1 h 10"/>
                <a:gd name="T4" fmla="*/ 9 w 10"/>
                <a:gd name="T5" fmla="*/ 6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1" y="1"/>
                    <a:pt x="4" y="0"/>
                    <a:pt x="6" y="1"/>
                  </a:cubicBezTo>
                  <a:cubicBezTo>
                    <a:pt x="8" y="2"/>
                    <a:pt x="10" y="4"/>
                    <a:pt x="9" y="6"/>
                  </a:cubicBezTo>
                  <a:cubicBezTo>
                    <a:pt x="8" y="9"/>
                    <a:pt x="6" y="10"/>
                    <a:pt x="4" y="9"/>
                  </a:cubicBezTo>
                  <a:cubicBezTo>
                    <a:pt x="1" y="9"/>
                    <a:pt x="0" y="6"/>
                    <a:pt x="1" y="4"/>
                  </a:cubicBezTo>
                  <a:close/>
                </a:path>
              </a:pathLst>
            </a:cu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3" name="Oval 171"/>
            <p:cNvSpPr>
              <a:spLocks noChangeArrowheads="1"/>
            </p:cNvSpPr>
            <p:nvPr/>
          </p:nvSpPr>
          <p:spPr bwMode="auto">
            <a:xfrm>
              <a:off x="6437313" y="1609725"/>
              <a:ext cx="26988" cy="301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4" name="Oval 172"/>
            <p:cNvSpPr>
              <a:spLocks noChangeArrowheads="1"/>
            </p:cNvSpPr>
            <p:nvPr/>
          </p:nvSpPr>
          <p:spPr bwMode="auto">
            <a:xfrm>
              <a:off x="6311901" y="1806575"/>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5" name="Oval 173"/>
            <p:cNvSpPr>
              <a:spLocks noChangeArrowheads="1"/>
            </p:cNvSpPr>
            <p:nvPr/>
          </p:nvSpPr>
          <p:spPr bwMode="auto">
            <a:xfrm>
              <a:off x="6607176" y="1782763"/>
              <a:ext cx="30163" cy="317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6" name="Oval 174"/>
            <p:cNvSpPr>
              <a:spLocks noChangeArrowheads="1"/>
            </p:cNvSpPr>
            <p:nvPr/>
          </p:nvSpPr>
          <p:spPr bwMode="auto">
            <a:xfrm>
              <a:off x="6450013" y="13811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7" name="Oval 175"/>
            <p:cNvSpPr>
              <a:spLocks noChangeArrowheads="1"/>
            </p:cNvSpPr>
            <p:nvPr/>
          </p:nvSpPr>
          <p:spPr bwMode="auto">
            <a:xfrm>
              <a:off x="6450013" y="1144588"/>
              <a:ext cx="44450" cy="42863"/>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8" name="Oval 176"/>
            <p:cNvSpPr>
              <a:spLocks noChangeArrowheads="1"/>
            </p:cNvSpPr>
            <p:nvPr/>
          </p:nvSpPr>
          <p:spPr bwMode="auto">
            <a:xfrm>
              <a:off x="6838951" y="208597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79" name="Oval 177"/>
            <p:cNvSpPr>
              <a:spLocks noChangeArrowheads="1"/>
            </p:cNvSpPr>
            <p:nvPr/>
          </p:nvSpPr>
          <p:spPr bwMode="auto">
            <a:xfrm>
              <a:off x="6946901" y="1800225"/>
              <a:ext cx="44450" cy="44450"/>
            </a:xfrm>
            <a:prstGeom prst="ellipse">
              <a:avLst/>
            </a:prstGeom>
            <a:solidFill>
              <a:srgbClr val="F0E53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0" name="Freeform 178"/>
            <p:cNvSpPr/>
            <p:nvPr/>
          </p:nvSpPr>
          <p:spPr bwMode="auto">
            <a:xfrm>
              <a:off x="6137276" y="1728788"/>
              <a:ext cx="288925" cy="204788"/>
            </a:xfrm>
            <a:custGeom>
              <a:avLst/>
              <a:gdLst>
                <a:gd name="T0" fmla="*/ 0 w 85"/>
                <a:gd name="T1" fmla="*/ 0 h 60"/>
                <a:gd name="T2" fmla="*/ 11 w 85"/>
                <a:gd name="T3" fmla="*/ 38 h 60"/>
                <a:gd name="T4" fmla="*/ 47 w 85"/>
                <a:gd name="T5" fmla="*/ 55 h 60"/>
                <a:gd name="T6" fmla="*/ 85 w 85"/>
                <a:gd name="T7" fmla="*/ 60 h 60"/>
                <a:gd name="T8" fmla="*/ 37 w 85"/>
                <a:gd name="T9" fmla="*/ 45 h 60"/>
                <a:gd name="T10" fmla="*/ 22 w 85"/>
                <a:gd name="T11" fmla="*/ 32 h 60"/>
                <a:gd name="T12" fmla="*/ 0 w 85"/>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85" h="60">
                  <a:moveTo>
                    <a:pt x="0" y="0"/>
                  </a:moveTo>
                  <a:cubicBezTo>
                    <a:pt x="0" y="0"/>
                    <a:pt x="11" y="19"/>
                    <a:pt x="11" y="38"/>
                  </a:cubicBezTo>
                  <a:cubicBezTo>
                    <a:pt x="11" y="58"/>
                    <a:pt x="28" y="56"/>
                    <a:pt x="47" y="55"/>
                  </a:cubicBezTo>
                  <a:cubicBezTo>
                    <a:pt x="72" y="53"/>
                    <a:pt x="85" y="60"/>
                    <a:pt x="85" y="60"/>
                  </a:cubicBezTo>
                  <a:cubicBezTo>
                    <a:pt x="85" y="60"/>
                    <a:pt x="59" y="40"/>
                    <a:pt x="37" y="45"/>
                  </a:cubicBezTo>
                  <a:cubicBezTo>
                    <a:pt x="37" y="45"/>
                    <a:pt x="24" y="42"/>
                    <a:pt x="22" y="32"/>
                  </a:cubicBezTo>
                  <a:cubicBezTo>
                    <a:pt x="22" y="32"/>
                    <a:pt x="9" y="6"/>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1" name="Oval 179"/>
            <p:cNvSpPr>
              <a:spLocks noChangeArrowheads="1"/>
            </p:cNvSpPr>
            <p:nvPr/>
          </p:nvSpPr>
          <p:spPr bwMode="auto">
            <a:xfrm>
              <a:off x="6800851" y="1728788"/>
              <a:ext cx="61913"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2" name="Oval 180"/>
            <p:cNvSpPr>
              <a:spLocks noChangeArrowheads="1"/>
            </p:cNvSpPr>
            <p:nvPr/>
          </p:nvSpPr>
          <p:spPr bwMode="auto">
            <a:xfrm>
              <a:off x="6291263" y="1476375"/>
              <a:ext cx="60325"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3" name="Oval 181"/>
            <p:cNvSpPr>
              <a:spLocks noChangeArrowheads="1"/>
            </p:cNvSpPr>
            <p:nvPr/>
          </p:nvSpPr>
          <p:spPr bwMode="auto">
            <a:xfrm>
              <a:off x="6610351" y="1347788"/>
              <a:ext cx="65088"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4" name="Oval 182"/>
            <p:cNvSpPr>
              <a:spLocks noChangeArrowheads="1"/>
            </p:cNvSpPr>
            <p:nvPr/>
          </p:nvSpPr>
          <p:spPr bwMode="auto">
            <a:xfrm>
              <a:off x="6383338" y="1728788"/>
              <a:ext cx="60325" cy="61913"/>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5" name="Oval 183"/>
            <p:cNvSpPr>
              <a:spLocks noChangeArrowheads="1"/>
            </p:cNvSpPr>
            <p:nvPr/>
          </p:nvSpPr>
          <p:spPr bwMode="auto">
            <a:xfrm>
              <a:off x="6883401" y="1154113"/>
              <a:ext cx="60325" cy="65088"/>
            </a:xfrm>
            <a:prstGeom prst="ellipse">
              <a:avLst/>
            </a:pr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6" name="Oval 184"/>
            <p:cNvSpPr>
              <a:spLocks noChangeArrowheads="1"/>
            </p:cNvSpPr>
            <p:nvPr/>
          </p:nvSpPr>
          <p:spPr bwMode="auto">
            <a:xfrm>
              <a:off x="6470651" y="1851025"/>
              <a:ext cx="44450"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7" name="Oval 185"/>
            <p:cNvSpPr>
              <a:spLocks noChangeArrowheads="1"/>
            </p:cNvSpPr>
            <p:nvPr/>
          </p:nvSpPr>
          <p:spPr bwMode="auto">
            <a:xfrm>
              <a:off x="6283326" y="1368425"/>
              <a:ext cx="47625"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8" name="Oval 186"/>
            <p:cNvSpPr>
              <a:spLocks noChangeArrowheads="1"/>
            </p:cNvSpPr>
            <p:nvPr/>
          </p:nvSpPr>
          <p:spPr bwMode="auto">
            <a:xfrm>
              <a:off x="6559551" y="1452563"/>
              <a:ext cx="44450"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89" name="Oval 187"/>
            <p:cNvSpPr>
              <a:spLocks noChangeArrowheads="1"/>
            </p:cNvSpPr>
            <p:nvPr/>
          </p:nvSpPr>
          <p:spPr bwMode="auto">
            <a:xfrm>
              <a:off x="6821488" y="1490663"/>
              <a:ext cx="44450"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0" name="Oval 188"/>
            <p:cNvSpPr>
              <a:spLocks noChangeArrowheads="1"/>
            </p:cNvSpPr>
            <p:nvPr/>
          </p:nvSpPr>
          <p:spPr bwMode="auto">
            <a:xfrm>
              <a:off x="7086601" y="1704975"/>
              <a:ext cx="47625" cy="47625"/>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1" name="Oval 189"/>
            <p:cNvSpPr>
              <a:spLocks noChangeArrowheads="1"/>
            </p:cNvSpPr>
            <p:nvPr/>
          </p:nvSpPr>
          <p:spPr bwMode="auto">
            <a:xfrm>
              <a:off x="6604001" y="1052513"/>
              <a:ext cx="47625" cy="44450"/>
            </a:xfrm>
            <a:prstGeom prst="ellipse">
              <a:avLst/>
            </a:prstGeom>
            <a:solidFill>
              <a:srgbClr val="E4007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2" name="Oval 190"/>
            <p:cNvSpPr>
              <a:spLocks noChangeArrowheads="1"/>
            </p:cNvSpPr>
            <p:nvPr/>
          </p:nvSpPr>
          <p:spPr bwMode="auto">
            <a:xfrm>
              <a:off x="6916738" y="1320800"/>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3" name="Freeform 191"/>
            <p:cNvSpPr/>
            <p:nvPr/>
          </p:nvSpPr>
          <p:spPr bwMode="auto">
            <a:xfrm>
              <a:off x="6910388" y="1317625"/>
              <a:ext cx="57150" cy="53975"/>
            </a:xfrm>
            <a:custGeom>
              <a:avLst/>
              <a:gdLst>
                <a:gd name="T0" fmla="*/ 2 w 17"/>
                <a:gd name="T1" fmla="*/ 8 h 16"/>
                <a:gd name="T2" fmla="*/ 3 w 17"/>
                <a:gd name="T3" fmla="*/ 8 h 16"/>
                <a:gd name="T4" fmla="*/ 8 w 17"/>
                <a:gd name="T5" fmla="*/ 3 h 16"/>
                <a:gd name="T6" fmla="*/ 14 w 17"/>
                <a:gd name="T7" fmla="*/ 8 h 16"/>
                <a:gd name="T8" fmla="*/ 8 w 17"/>
                <a:gd name="T9" fmla="*/ 13 h 16"/>
                <a:gd name="T10" fmla="*/ 3 w 17"/>
                <a:gd name="T11" fmla="*/ 8 h 16"/>
                <a:gd name="T12" fmla="*/ 2 w 17"/>
                <a:gd name="T13" fmla="*/ 8 h 16"/>
                <a:gd name="T14" fmla="*/ 0 w 17"/>
                <a:gd name="T15" fmla="*/ 8 h 16"/>
                <a:gd name="T16" fmla="*/ 8 w 17"/>
                <a:gd name="T17" fmla="*/ 16 h 16"/>
                <a:gd name="T18" fmla="*/ 17 w 17"/>
                <a:gd name="T19" fmla="*/ 8 h 16"/>
                <a:gd name="T20" fmla="*/ 8 w 17"/>
                <a:gd name="T21" fmla="*/ 0 h 16"/>
                <a:gd name="T22" fmla="*/ 0 w 17"/>
                <a:gd name="T23" fmla="*/ 8 h 16"/>
                <a:gd name="T24" fmla="*/ 2 w 17"/>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2" y="8"/>
                  </a:moveTo>
                  <a:cubicBezTo>
                    <a:pt x="3" y="8"/>
                    <a:pt x="3" y="8"/>
                    <a:pt x="3" y="8"/>
                  </a:cubicBezTo>
                  <a:cubicBezTo>
                    <a:pt x="3" y="5"/>
                    <a:pt x="6" y="3"/>
                    <a:pt x="8" y="3"/>
                  </a:cubicBezTo>
                  <a:cubicBezTo>
                    <a:pt x="11" y="3"/>
                    <a:pt x="14" y="5"/>
                    <a:pt x="14" y="8"/>
                  </a:cubicBezTo>
                  <a:cubicBezTo>
                    <a:pt x="14" y="11"/>
                    <a:pt x="11" y="13"/>
                    <a:pt x="8" y="13"/>
                  </a:cubicBezTo>
                  <a:cubicBezTo>
                    <a:pt x="6" y="13"/>
                    <a:pt x="3" y="11"/>
                    <a:pt x="3" y="8"/>
                  </a:cubicBezTo>
                  <a:cubicBezTo>
                    <a:pt x="2" y="8"/>
                    <a:pt x="2" y="8"/>
                    <a:pt x="2" y="8"/>
                  </a:cubicBezTo>
                  <a:cubicBezTo>
                    <a:pt x="0" y="8"/>
                    <a:pt x="0" y="8"/>
                    <a:pt x="0" y="8"/>
                  </a:cubicBezTo>
                  <a:cubicBezTo>
                    <a:pt x="0" y="13"/>
                    <a:pt x="4" y="16"/>
                    <a:pt x="8" y="16"/>
                  </a:cubicBezTo>
                  <a:cubicBezTo>
                    <a:pt x="13" y="16"/>
                    <a:pt x="17" y="13"/>
                    <a:pt x="17" y="8"/>
                  </a:cubicBezTo>
                  <a:cubicBezTo>
                    <a:pt x="17" y="4"/>
                    <a:pt x="13" y="0"/>
                    <a:pt x="8" y="0"/>
                  </a:cubicBezTo>
                  <a:cubicBezTo>
                    <a:pt x="4" y="0"/>
                    <a:pt x="0" y="4"/>
                    <a:pt x="0" y="8"/>
                  </a:cubicBezTo>
                  <a:lnTo>
                    <a:pt x="2"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4" name="Oval 192"/>
            <p:cNvSpPr>
              <a:spLocks noChangeArrowheads="1"/>
            </p:cNvSpPr>
            <p:nvPr/>
          </p:nvSpPr>
          <p:spPr bwMode="auto">
            <a:xfrm>
              <a:off x="6583363" y="1595438"/>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5" name="Freeform 193"/>
            <p:cNvSpPr/>
            <p:nvPr/>
          </p:nvSpPr>
          <p:spPr bwMode="auto">
            <a:xfrm>
              <a:off x="6577013" y="1592263"/>
              <a:ext cx="53975" cy="55563"/>
            </a:xfrm>
            <a:custGeom>
              <a:avLst/>
              <a:gdLst>
                <a:gd name="T0" fmla="*/ 2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2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2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2"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2" y="8"/>
                    <a:pt x="2" y="8"/>
                    <a:pt x="2" y="8"/>
                  </a:cubicBezTo>
                  <a:cubicBezTo>
                    <a:pt x="0" y="8"/>
                    <a:pt x="0" y="8"/>
                    <a:pt x="0" y="8"/>
                  </a:cubicBezTo>
                  <a:cubicBezTo>
                    <a:pt x="0" y="12"/>
                    <a:pt x="4" y="16"/>
                    <a:pt x="8" y="16"/>
                  </a:cubicBezTo>
                  <a:cubicBezTo>
                    <a:pt x="13" y="16"/>
                    <a:pt x="16" y="12"/>
                    <a:pt x="16" y="8"/>
                  </a:cubicBezTo>
                  <a:cubicBezTo>
                    <a:pt x="16" y="3"/>
                    <a:pt x="13" y="0"/>
                    <a:pt x="8" y="0"/>
                  </a:cubicBezTo>
                  <a:cubicBezTo>
                    <a:pt x="4" y="0"/>
                    <a:pt x="0" y="3"/>
                    <a:pt x="0" y="8"/>
                  </a:cubicBezTo>
                  <a:lnTo>
                    <a:pt x="2"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6" name="Oval 194"/>
            <p:cNvSpPr>
              <a:spLocks noChangeArrowheads="1"/>
            </p:cNvSpPr>
            <p:nvPr/>
          </p:nvSpPr>
          <p:spPr bwMode="auto">
            <a:xfrm>
              <a:off x="6943726" y="1552575"/>
              <a:ext cx="47625"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7" name="Freeform 195"/>
            <p:cNvSpPr/>
            <p:nvPr/>
          </p:nvSpPr>
          <p:spPr bwMode="auto">
            <a:xfrm>
              <a:off x="6940551" y="1544638"/>
              <a:ext cx="55563" cy="55563"/>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3"/>
                    <a:pt x="4" y="16"/>
                    <a:pt x="8" y="16"/>
                  </a:cubicBezTo>
                  <a:cubicBezTo>
                    <a:pt x="13" y="16"/>
                    <a:pt x="16" y="13"/>
                    <a:pt x="16" y="8"/>
                  </a:cubicBezTo>
                  <a:cubicBezTo>
                    <a:pt x="16" y="4"/>
                    <a:pt x="13" y="0"/>
                    <a:pt x="8" y="0"/>
                  </a:cubicBezTo>
                  <a:cubicBezTo>
                    <a:pt x="4" y="0"/>
                    <a:pt x="0" y="4"/>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8" name="Oval 196"/>
            <p:cNvSpPr>
              <a:spLocks noChangeArrowheads="1"/>
            </p:cNvSpPr>
            <p:nvPr/>
          </p:nvSpPr>
          <p:spPr bwMode="auto">
            <a:xfrm>
              <a:off x="6249988" y="1657350"/>
              <a:ext cx="47625" cy="44450"/>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199" name="Freeform 197"/>
            <p:cNvSpPr/>
            <p:nvPr/>
          </p:nvSpPr>
          <p:spPr bwMode="auto">
            <a:xfrm>
              <a:off x="6246813" y="1651000"/>
              <a:ext cx="53975" cy="57150"/>
            </a:xfrm>
            <a:custGeom>
              <a:avLst/>
              <a:gdLst>
                <a:gd name="T0" fmla="*/ 1 w 16"/>
                <a:gd name="T1" fmla="*/ 9 h 17"/>
                <a:gd name="T2" fmla="*/ 3 w 16"/>
                <a:gd name="T3" fmla="*/ 9 h 17"/>
                <a:gd name="T4" fmla="*/ 8 w 16"/>
                <a:gd name="T5" fmla="*/ 3 h 17"/>
                <a:gd name="T6" fmla="*/ 13 w 16"/>
                <a:gd name="T7" fmla="*/ 9 h 17"/>
                <a:gd name="T8" fmla="*/ 8 w 16"/>
                <a:gd name="T9" fmla="*/ 14 h 17"/>
                <a:gd name="T10" fmla="*/ 3 w 16"/>
                <a:gd name="T11" fmla="*/ 9 h 17"/>
                <a:gd name="T12" fmla="*/ 1 w 16"/>
                <a:gd name="T13" fmla="*/ 9 h 17"/>
                <a:gd name="T14" fmla="*/ 0 w 16"/>
                <a:gd name="T15" fmla="*/ 9 h 17"/>
                <a:gd name="T16" fmla="*/ 8 w 16"/>
                <a:gd name="T17" fmla="*/ 17 h 17"/>
                <a:gd name="T18" fmla="*/ 16 w 16"/>
                <a:gd name="T19" fmla="*/ 9 h 17"/>
                <a:gd name="T20" fmla="*/ 8 w 16"/>
                <a:gd name="T21" fmla="*/ 0 h 17"/>
                <a:gd name="T22" fmla="*/ 0 w 16"/>
                <a:gd name="T23" fmla="*/ 9 h 17"/>
                <a:gd name="T24" fmla="*/ 1 w 1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9"/>
                  </a:moveTo>
                  <a:cubicBezTo>
                    <a:pt x="3" y="9"/>
                    <a:pt x="3" y="9"/>
                    <a:pt x="3" y="9"/>
                  </a:cubicBezTo>
                  <a:cubicBezTo>
                    <a:pt x="3" y="6"/>
                    <a:pt x="5" y="3"/>
                    <a:pt x="8" y="3"/>
                  </a:cubicBezTo>
                  <a:cubicBezTo>
                    <a:pt x="11" y="3"/>
                    <a:pt x="13" y="6"/>
                    <a:pt x="13" y="9"/>
                  </a:cubicBezTo>
                  <a:cubicBezTo>
                    <a:pt x="13" y="12"/>
                    <a:pt x="11" y="14"/>
                    <a:pt x="8" y="14"/>
                  </a:cubicBezTo>
                  <a:cubicBezTo>
                    <a:pt x="5" y="14"/>
                    <a:pt x="3" y="12"/>
                    <a:pt x="3" y="9"/>
                  </a:cubicBezTo>
                  <a:cubicBezTo>
                    <a:pt x="1" y="9"/>
                    <a:pt x="1" y="9"/>
                    <a:pt x="1" y="9"/>
                  </a:cubicBezTo>
                  <a:cubicBezTo>
                    <a:pt x="0" y="9"/>
                    <a:pt x="0" y="9"/>
                    <a:pt x="0" y="9"/>
                  </a:cubicBezTo>
                  <a:cubicBezTo>
                    <a:pt x="0" y="13"/>
                    <a:pt x="4" y="17"/>
                    <a:pt x="8" y="17"/>
                  </a:cubicBezTo>
                  <a:cubicBezTo>
                    <a:pt x="13" y="17"/>
                    <a:pt x="16" y="13"/>
                    <a:pt x="16" y="9"/>
                  </a:cubicBezTo>
                  <a:cubicBezTo>
                    <a:pt x="16" y="4"/>
                    <a:pt x="13" y="0"/>
                    <a:pt x="8" y="0"/>
                  </a:cubicBezTo>
                  <a:cubicBezTo>
                    <a:pt x="4" y="0"/>
                    <a:pt x="0" y="4"/>
                    <a:pt x="0" y="9"/>
                  </a:cubicBezTo>
                  <a:lnTo>
                    <a:pt x="1" y="9"/>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0" name="Oval 198"/>
            <p:cNvSpPr>
              <a:spLocks noChangeArrowheads="1"/>
            </p:cNvSpPr>
            <p:nvPr/>
          </p:nvSpPr>
          <p:spPr bwMode="auto">
            <a:xfrm>
              <a:off x="6875463" y="1963738"/>
              <a:ext cx="31750"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1" name="Oval 199"/>
            <p:cNvSpPr>
              <a:spLocks noChangeArrowheads="1"/>
            </p:cNvSpPr>
            <p:nvPr/>
          </p:nvSpPr>
          <p:spPr bwMode="auto">
            <a:xfrm>
              <a:off x="6750051" y="1616075"/>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2" name="Oval 200"/>
            <p:cNvSpPr>
              <a:spLocks noChangeArrowheads="1"/>
            </p:cNvSpPr>
            <p:nvPr/>
          </p:nvSpPr>
          <p:spPr bwMode="auto">
            <a:xfrm>
              <a:off x="6589713" y="1219200"/>
              <a:ext cx="31750" cy="26988"/>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3" name="Oval 201"/>
            <p:cNvSpPr>
              <a:spLocks noChangeArrowheads="1"/>
            </p:cNvSpPr>
            <p:nvPr/>
          </p:nvSpPr>
          <p:spPr bwMode="auto">
            <a:xfrm>
              <a:off x="7097713" y="1565275"/>
              <a:ext cx="26988"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4" name="Oval 202"/>
            <p:cNvSpPr>
              <a:spLocks noChangeArrowheads="1"/>
            </p:cNvSpPr>
            <p:nvPr/>
          </p:nvSpPr>
          <p:spPr bwMode="auto">
            <a:xfrm>
              <a:off x="6770688" y="1255713"/>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5" name="Oval 203"/>
            <p:cNvSpPr>
              <a:spLocks noChangeArrowheads="1"/>
            </p:cNvSpPr>
            <p:nvPr/>
          </p:nvSpPr>
          <p:spPr bwMode="auto">
            <a:xfrm>
              <a:off x="6737351" y="1089025"/>
              <a:ext cx="30163" cy="31750"/>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6" name="Freeform 204"/>
            <p:cNvSpPr/>
            <p:nvPr/>
          </p:nvSpPr>
          <p:spPr bwMode="auto">
            <a:xfrm>
              <a:off x="6365876" y="1235075"/>
              <a:ext cx="33338" cy="34925"/>
            </a:xfrm>
            <a:custGeom>
              <a:avLst/>
              <a:gdLst>
                <a:gd name="T0" fmla="*/ 1 w 10"/>
                <a:gd name="T1" fmla="*/ 4 h 10"/>
                <a:gd name="T2" fmla="*/ 6 w 10"/>
                <a:gd name="T3" fmla="*/ 1 h 10"/>
                <a:gd name="T4" fmla="*/ 9 w 10"/>
                <a:gd name="T5" fmla="*/ 6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2" y="1"/>
                    <a:pt x="4" y="0"/>
                    <a:pt x="6" y="1"/>
                  </a:cubicBezTo>
                  <a:cubicBezTo>
                    <a:pt x="9" y="1"/>
                    <a:pt x="10" y="4"/>
                    <a:pt x="9" y="6"/>
                  </a:cubicBezTo>
                  <a:cubicBezTo>
                    <a:pt x="9" y="8"/>
                    <a:pt x="6" y="10"/>
                    <a:pt x="4" y="9"/>
                  </a:cubicBezTo>
                  <a:cubicBezTo>
                    <a:pt x="2" y="8"/>
                    <a:pt x="0" y="6"/>
                    <a:pt x="1"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7" name="Freeform 206"/>
            <p:cNvSpPr/>
            <p:nvPr/>
          </p:nvSpPr>
          <p:spPr bwMode="auto">
            <a:xfrm>
              <a:off x="6705601" y="1460500"/>
              <a:ext cx="31750" cy="33338"/>
            </a:xfrm>
            <a:custGeom>
              <a:avLst/>
              <a:gdLst>
                <a:gd name="T0" fmla="*/ 0 w 9"/>
                <a:gd name="T1" fmla="*/ 3 h 10"/>
                <a:gd name="T2" fmla="*/ 6 w 9"/>
                <a:gd name="T3" fmla="*/ 0 h 10"/>
                <a:gd name="T4" fmla="*/ 9 w 9"/>
                <a:gd name="T5" fmla="*/ 6 h 10"/>
                <a:gd name="T6" fmla="*/ 3 w 9"/>
                <a:gd name="T7" fmla="*/ 9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cubicBezTo>
                    <a:pt x="1" y="1"/>
                    <a:pt x="3" y="0"/>
                    <a:pt x="6" y="0"/>
                  </a:cubicBezTo>
                  <a:cubicBezTo>
                    <a:pt x="8" y="1"/>
                    <a:pt x="9" y="4"/>
                    <a:pt x="9" y="6"/>
                  </a:cubicBezTo>
                  <a:cubicBezTo>
                    <a:pt x="8" y="8"/>
                    <a:pt x="5" y="10"/>
                    <a:pt x="3" y="9"/>
                  </a:cubicBezTo>
                  <a:cubicBezTo>
                    <a:pt x="1" y="8"/>
                    <a:pt x="0" y="6"/>
                    <a:pt x="0" y="3"/>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8" name="Freeform 207"/>
            <p:cNvSpPr/>
            <p:nvPr/>
          </p:nvSpPr>
          <p:spPr bwMode="auto">
            <a:xfrm>
              <a:off x="7002463" y="1443038"/>
              <a:ext cx="30163" cy="33338"/>
            </a:xfrm>
            <a:custGeom>
              <a:avLst/>
              <a:gdLst>
                <a:gd name="T0" fmla="*/ 0 w 9"/>
                <a:gd name="T1" fmla="*/ 4 h 10"/>
                <a:gd name="T2" fmla="*/ 6 w 9"/>
                <a:gd name="T3" fmla="*/ 1 h 10"/>
                <a:gd name="T4" fmla="*/ 9 w 9"/>
                <a:gd name="T5" fmla="*/ 7 h 10"/>
                <a:gd name="T6" fmla="*/ 3 w 9"/>
                <a:gd name="T7" fmla="*/ 9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1" y="2"/>
                    <a:pt x="3" y="0"/>
                    <a:pt x="6" y="1"/>
                  </a:cubicBezTo>
                  <a:cubicBezTo>
                    <a:pt x="8" y="2"/>
                    <a:pt x="9" y="4"/>
                    <a:pt x="9" y="7"/>
                  </a:cubicBezTo>
                  <a:cubicBezTo>
                    <a:pt x="8" y="9"/>
                    <a:pt x="6" y="10"/>
                    <a:pt x="3" y="9"/>
                  </a:cubicBezTo>
                  <a:cubicBezTo>
                    <a:pt x="1" y="9"/>
                    <a:pt x="0" y="6"/>
                    <a:pt x="0"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09" name="Freeform 208"/>
            <p:cNvSpPr/>
            <p:nvPr/>
          </p:nvSpPr>
          <p:spPr bwMode="auto">
            <a:xfrm>
              <a:off x="6937376" y="1647825"/>
              <a:ext cx="34925" cy="33338"/>
            </a:xfrm>
            <a:custGeom>
              <a:avLst/>
              <a:gdLst>
                <a:gd name="T0" fmla="*/ 1 w 10"/>
                <a:gd name="T1" fmla="*/ 4 h 10"/>
                <a:gd name="T2" fmla="*/ 6 w 10"/>
                <a:gd name="T3" fmla="*/ 1 h 10"/>
                <a:gd name="T4" fmla="*/ 9 w 10"/>
                <a:gd name="T5" fmla="*/ 7 h 10"/>
                <a:gd name="T6" fmla="*/ 4 w 10"/>
                <a:gd name="T7" fmla="*/ 9 h 10"/>
                <a:gd name="T8" fmla="*/ 1 w 10"/>
                <a:gd name="T9" fmla="*/ 4 h 10"/>
              </a:gdLst>
              <a:ahLst/>
              <a:cxnLst>
                <a:cxn ang="0">
                  <a:pos x="T0" y="T1"/>
                </a:cxn>
                <a:cxn ang="0">
                  <a:pos x="T2" y="T3"/>
                </a:cxn>
                <a:cxn ang="0">
                  <a:pos x="T4" y="T5"/>
                </a:cxn>
                <a:cxn ang="0">
                  <a:pos x="T6" y="T7"/>
                </a:cxn>
                <a:cxn ang="0">
                  <a:pos x="T8" y="T9"/>
                </a:cxn>
              </a:cxnLst>
              <a:rect l="0" t="0" r="r" b="b"/>
              <a:pathLst>
                <a:path w="10" h="10">
                  <a:moveTo>
                    <a:pt x="1" y="4"/>
                  </a:moveTo>
                  <a:cubicBezTo>
                    <a:pt x="1" y="2"/>
                    <a:pt x="4" y="0"/>
                    <a:pt x="6" y="1"/>
                  </a:cubicBezTo>
                  <a:cubicBezTo>
                    <a:pt x="8" y="2"/>
                    <a:pt x="10" y="4"/>
                    <a:pt x="9" y="7"/>
                  </a:cubicBezTo>
                  <a:cubicBezTo>
                    <a:pt x="8" y="9"/>
                    <a:pt x="6" y="10"/>
                    <a:pt x="4" y="9"/>
                  </a:cubicBezTo>
                  <a:cubicBezTo>
                    <a:pt x="1" y="9"/>
                    <a:pt x="0" y="6"/>
                    <a:pt x="1" y="4"/>
                  </a:cubicBezTo>
                  <a:close/>
                </a:path>
              </a:pathLst>
            </a:cu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0" name="Oval 209"/>
            <p:cNvSpPr>
              <a:spLocks noChangeArrowheads="1"/>
            </p:cNvSpPr>
            <p:nvPr/>
          </p:nvSpPr>
          <p:spPr bwMode="auto">
            <a:xfrm>
              <a:off x="6419851" y="1600200"/>
              <a:ext cx="26988"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1" name="Oval 210"/>
            <p:cNvSpPr>
              <a:spLocks noChangeArrowheads="1"/>
            </p:cNvSpPr>
            <p:nvPr/>
          </p:nvSpPr>
          <p:spPr bwMode="auto">
            <a:xfrm>
              <a:off x="6294438" y="1797050"/>
              <a:ext cx="30163" cy="30163"/>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2" name="Oval 211"/>
            <p:cNvSpPr>
              <a:spLocks noChangeArrowheads="1"/>
            </p:cNvSpPr>
            <p:nvPr/>
          </p:nvSpPr>
          <p:spPr bwMode="auto">
            <a:xfrm>
              <a:off x="6589713" y="1776413"/>
              <a:ext cx="31750" cy="26988"/>
            </a:xfrm>
            <a:prstGeom prst="ellipse">
              <a:avLst/>
            </a:prstGeom>
            <a:solidFill>
              <a:srgbClr val="71BA2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3" name="Oval 212"/>
            <p:cNvSpPr>
              <a:spLocks noChangeArrowheads="1"/>
            </p:cNvSpPr>
            <p:nvPr/>
          </p:nvSpPr>
          <p:spPr bwMode="auto">
            <a:xfrm>
              <a:off x="6434138" y="1371600"/>
              <a:ext cx="44450" cy="47625"/>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4" name="Freeform 213"/>
            <p:cNvSpPr/>
            <p:nvPr/>
          </p:nvSpPr>
          <p:spPr bwMode="auto">
            <a:xfrm>
              <a:off x="6430963" y="1368425"/>
              <a:ext cx="53975" cy="53975"/>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3"/>
                    <a:pt x="3" y="16"/>
                    <a:pt x="8" y="16"/>
                  </a:cubicBezTo>
                  <a:cubicBezTo>
                    <a:pt x="12" y="16"/>
                    <a:pt x="16" y="13"/>
                    <a:pt x="16" y="8"/>
                  </a:cubicBezTo>
                  <a:cubicBezTo>
                    <a:pt x="16" y="3"/>
                    <a:pt x="12" y="0"/>
                    <a:pt x="8" y="0"/>
                  </a:cubicBezTo>
                  <a:cubicBezTo>
                    <a:pt x="3" y="0"/>
                    <a:pt x="0" y="3"/>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5" name="Oval 214"/>
            <p:cNvSpPr>
              <a:spLocks noChangeArrowheads="1"/>
            </p:cNvSpPr>
            <p:nvPr/>
          </p:nvSpPr>
          <p:spPr bwMode="auto">
            <a:xfrm>
              <a:off x="6434138" y="1133475"/>
              <a:ext cx="44450" cy="44450"/>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6" name="Freeform 215"/>
            <p:cNvSpPr/>
            <p:nvPr/>
          </p:nvSpPr>
          <p:spPr bwMode="auto">
            <a:xfrm>
              <a:off x="6430963" y="1127125"/>
              <a:ext cx="53975" cy="57150"/>
            </a:xfrm>
            <a:custGeom>
              <a:avLst/>
              <a:gdLst>
                <a:gd name="T0" fmla="*/ 1 w 16"/>
                <a:gd name="T1" fmla="*/ 8 h 17"/>
                <a:gd name="T2" fmla="*/ 3 w 16"/>
                <a:gd name="T3" fmla="*/ 8 h 17"/>
                <a:gd name="T4" fmla="*/ 8 w 16"/>
                <a:gd name="T5" fmla="*/ 3 h 17"/>
                <a:gd name="T6" fmla="*/ 13 w 16"/>
                <a:gd name="T7" fmla="*/ 8 h 17"/>
                <a:gd name="T8" fmla="*/ 8 w 16"/>
                <a:gd name="T9" fmla="*/ 14 h 17"/>
                <a:gd name="T10" fmla="*/ 3 w 16"/>
                <a:gd name="T11" fmla="*/ 8 h 17"/>
                <a:gd name="T12" fmla="*/ 1 w 16"/>
                <a:gd name="T13" fmla="*/ 8 h 17"/>
                <a:gd name="T14" fmla="*/ 0 w 16"/>
                <a:gd name="T15" fmla="*/ 8 h 17"/>
                <a:gd name="T16" fmla="*/ 8 w 16"/>
                <a:gd name="T17" fmla="*/ 17 h 17"/>
                <a:gd name="T18" fmla="*/ 16 w 16"/>
                <a:gd name="T19" fmla="*/ 8 h 17"/>
                <a:gd name="T20" fmla="*/ 8 w 16"/>
                <a:gd name="T21" fmla="*/ 0 h 17"/>
                <a:gd name="T22" fmla="*/ 0 w 16"/>
                <a:gd name="T23" fmla="*/ 8 h 17"/>
                <a:gd name="T24" fmla="*/ 1 w 16"/>
                <a:gd name="T2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8"/>
                  </a:moveTo>
                  <a:cubicBezTo>
                    <a:pt x="3" y="8"/>
                    <a:pt x="3" y="8"/>
                    <a:pt x="3" y="8"/>
                  </a:cubicBezTo>
                  <a:cubicBezTo>
                    <a:pt x="3" y="6"/>
                    <a:pt x="5" y="3"/>
                    <a:pt x="8" y="3"/>
                  </a:cubicBezTo>
                  <a:cubicBezTo>
                    <a:pt x="11" y="3"/>
                    <a:pt x="13" y="6"/>
                    <a:pt x="13" y="8"/>
                  </a:cubicBezTo>
                  <a:cubicBezTo>
                    <a:pt x="13" y="11"/>
                    <a:pt x="11" y="14"/>
                    <a:pt x="8" y="14"/>
                  </a:cubicBezTo>
                  <a:cubicBezTo>
                    <a:pt x="5" y="14"/>
                    <a:pt x="3" y="11"/>
                    <a:pt x="3" y="8"/>
                  </a:cubicBezTo>
                  <a:cubicBezTo>
                    <a:pt x="1" y="8"/>
                    <a:pt x="1" y="8"/>
                    <a:pt x="1" y="8"/>
                  </a:cubicBezTo>
                  <a:cubicBezTo>
                    <a:pt x="0" y="8"/>
                    <a:pt x="0" y="8"/>
                    <a:pt x="0" y="8"/>
                  </a:cubicBezTo>
                  <a:cubicBezTo>
                    <a:pt x="0" y="13"/>
                    <a:pt x="3" y="17"/>
                    <a:pt x="8" y="17"/>
                  </a:cubicBezTo>
                  <a:cubicBezTo>
                    <a:pt x="12" y="17"/>
                    <a:pt x="16" y="13"/>
                    <a:pt x="16" y="8"/>
                  </a:cubicBezTo>
                  <a:cubicBezTo>
                    <a:pt x="16" y="4"/>
                    <a:pt x="12" y="0"/>
                    <a:pt x="8" y="0"/>
                  </a:cubicBezTo>
                  <a:cubicBezTo>
                    <a:pt x="3" y="0"/>
                    <a:pt x="0" y="4"/>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7" name="Oval 216"/>
            <p:cNvSpPr>
              <a:spLocks noChangeArrowheads="1"/>
            </p:cNvSpPr>
            <p:nvPr/>
          </p:nvSpPr>
          <p:spPr bwMode="auto">
            <a:xfrm>
              <a:off x="6821488" y="2076450"/>
              <a:ext cx="44450"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8" name="Freeform 217"/>
            <p:cNvSpPr/>
            <p:nvPr/>
          </p:nvSpPr>
          <p:spPr bwMode="auto">
            <a:xfrm>
              <a:off x="6818313" y="2071688"/>
              <a:ext cx="53975" cy="55563"/>
            </a:xfrm>
            <a:custGeom>
              <a:avLst/>
              <a:gdLst>
                <a:gd name="T0" fmla="*/ 1 w 16"/>
                <a:gd name="T1" fmla="*/ 8 h 16"/>
                <a:gd name="T2" fmla="*/ 3 w 16"/>
                <a:gd name="T3" fmla="*/ 8 h 16"/>
                <a:gd name="T4" fmla="*/ 8 w 16"/>
                <a:gd name="T5" fmla="*/ 3 h 16"/>
                <a:gd name="T6" fmla="*/ 13 w 16"/>
                <a:gd name="T7" fmla="*/ 8 h 16"/>
                <a:gd name="T8" fmla="*/ 8 w 16"/>
                <a:gd name="T9" fmla="*/ 13 h 16"/>
                <a:gd name="T10" fmla="*/ 3 w 16"/>
                <a:gd name="T11" fmla="*/ 8 h 16"/>
                <a:gd name="T12" fmla="*/ 1 w 16"/>
                <a:gd name="T13" fmla="*/ 8 h 16"/>
                <a:gd name="T14" fmla="*/ 0 w 16"/>
                <a:gd name="T15" fmla="*/ 8 h 16"/>
                <a:gd name="T16" fmla="*/ 8 w 16"/>
                <a:gd name="T17" fmla="*/ 16 h 16"/>
                <a:gd name="T18" fmla="*/ 16 w 16"/>
                <a:gd name="T19" fmla="*/ 8 h 16"/>
                <a:gd name="T20" fmla="*/ 8 w 16"/>
                <a:gd name="T21" fmla="*/ 0 h 16"/>
                <a:gd name="T22" fmla="*/ 0 w 16"/>
                <a:gd name="T23" fmla="*/ 8 h 16"/>
                <a:gd name="T24" fmla="*/ 1 w 16"/>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6">
                  <a:moveTo>
                    <a:pt x="1" y="8"/>
                  </a:moveTo>
                  <a:cubicBezTo>
                    <a:pt x="3" y="8"/>
                    <a:pt x="3" y="8"/>
                    <a:pt x="3" y="8"/>
                  </a:cubicBezTo>
                  <a:cubicBezTo>
                    <a:pt x="3" y="5"/>
                    <a:pt x="5" y="3"/>
                    <a:pt x="8" y="3"/>
                  </a:cubicBezTo>
                  <a:cubicBezTo>
                    <a:pt x="11" y="3"/>
                    <a:pt x="13" y="5"/>
                    <a:pt x="13" y="8"/>
                  </a:cubicBezTo>
                  <a:cubicBezTo>
                    <a:pt x="13" y="11"/>
                    <a:pt x="11" y="13"/>
                    <a:pt x="8" y="13"/>
                  </a:cubicBezTo>
                  <a:cubicBezTo>
                    <a:pt x="5" y="13"/>
                    <a:pt x="3" y="11"/>
                    <a:pt x="3" y="8"/>
                  </a:cubicBezTo>
                  <a:cubicBezTo>
                    <a:pt x="1" y="8"/>
                    <a:pt x="1" y="8"/>
                    <a:pt x="1" y="8"/>
                  </a:cubicBezTo>
                  <a:cubicBezTo>
                    <a:pt x="0" y="8"/>
                    <a:pt x="0" y="8"/>
                    <a:pt x="0" y="8"/>
                  </a:cubicBezTo>
                  <a:cubicBezTo>
                    <a:pt x="0" y="12"/>
                    <a:pt x="3" y="16"/>
                    <a:pt x="8" y="16"/>
                  </a:cubicBezTo>
                  <a:cubicBezTo>
                    <a:pt x="12" y="16"/>
                    <a:pt x="16" y="12"/>
                    <a:pt x="16" y="8"/>
                  </a:cubicBezTo>
                  <a:cubicBezTo>
                    <a:pt x="16" y="3"/>
                    <a:pt x="12" y="0"/>
                    <a:pt x="8" y="0"/>
                  </a:cubicBezTo>
                  <a:cubicBezTo>
                    <a:pt x="3" y="0"/>
                    <a:pt x="0" y="3"/>
                    <a:pt x="0" y="8"/>
                  </a:cubicBezTo>
                  <a:lnTo>
                    <a:pt x="1" y="8"/>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19" name="Oval 218"/>
            <p:cNvSpPr>
              <a:spLocks noChangeArrowheads="1"/>
            </p:cNvSpPr>
            <p:nvPr/>
          </p:nvSpPr>
          <p:spPr bwMode="auto">
            <a:xfrm>
              <a:off x="6931026" y="1790700"/>
              <a:ext cx="44450" cy="42863"/>
            </a:xfrm>
            <a:prstGeom prst="ellipse">
              <a:avLst/>
            </a:pr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0" name="Freeform 219"/>
            <p:cNvSpPr/>
            <p:nvPr/>
          </p:nvSpPr>
          <p:spPr bwMode="auto">
            <a:xfrm>
              <a:off x="6927851" y="1782763"/>
              <a:ext cx="53975" cy="58738"/>
            </a:xfrm>
            <a:custGeom>
              <a:avLst/>
              <a:gdLst>
                <a:gd name="T0" fmla="*/ 1 w 16"/>
                <a:gd name="T1" fmla="*/ 9 h 17"/>
                <a:gd name="T2" fmla="*/ 3 w 16"/>
                <a:gd name="T3" fmla="*/ 9 h 17"/>
                <a:gd name="T4" fmla="*/ 8 w 16"/>
                <a:gd name="T5" fmla="*/ 3 h 17"/>
                <a:gd name="T6" fmla="*/ 13 w 16"/>
                <a:gd name="T7" fmla="*/ 9 h 17"/>
                <a:gd name="T8" fmla="*/ 8 w 16"/>
                <a:gd name="T9" fmla="*/ 14 h 17"/>
                <a:gd name="T10" fmla="*/ 3 w 16"/>
                <a:gd name="T11" fmla="*/ 9 h 17"/>
                <a:gd name="T12" fmla="*/ 1 w 16"/>
                <a:gd name="T13" fmla="*/ 9 h 17"/>
                <a:gd name="T14" fmla="*/ 0 w 16"/>
                <a:gd name="T15" fmla="*/ 9 h 17"/>
                <a:gd name="T16" fmla="*/ 8 w 16"/>
                <a:gd name="T17" fmla="*/ 17 h 17"/>
                <a:gd name="T18" fmla="*/ 16 w 16"/>
                <a:gd name="T19" fmla="*/ 9 h 17"/>
                <a:gd name="T20" fmla="*/ 8 w 16"/>
                <a:gd name="T21" fmla="*/ 0 h 17"/>
                <a:gd name="T22" fmla="*/ 0 w 16"/>
                <a:gd name="T23" fmla="*/ 9 h 17"/>
                <a:gd name="T24" fmla="*/ 1 w 1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 y="9"/>
                  </a:moveTo>
                  <a:cubicBezTo>
                    <a:pt x="3" y="9"/>
                    <a:pt x="3" y="9"/>
                    <a:pt x="3" y="9"/>
                  </a:cubicBezTo>
                  <a:cubicBezTo>
                    <a:pt x="3" y="6"/>
                    <a:pt x="5" y="3"/>
                    <a:pt x="8" y="3"/>
                  </a:cubicBezTo>
                  <a:cubicBezTo>
                    <a:pt x="11" y="3"/>
                    <a:pt x="13" y="6"/>
                    <a:pt x="13" y="9"/>
                  </a:cubicBezTo>
                  <a:cubicBezTo>
                    <a:pt x="13" y="11"/>
                    <a:pt x="11" y="14"/>
                    <a:pt x="8" y="14"/>
                  </a:cubicBezTo>
                  <a:cubicBezTo>
                    <a:pt x="5" y="14"/>
                    <a:pt x="3" y="11"/>
                    <a:pt x="3" y="9"/>
                  </a:cubicBezTo>
                  <a:cubicBezTo>
                    <a:pt x="1" y="9"/>
                    <a:pt x="1" y="9"/>
                    <a:pt x="1" y="9"/>
                  </a:cubicBezTo>
                  <a:cubicBezTo>
                    <a:pt x="0" y="9"/>
                    <a:pt x="0" y="9"/>
                    <a:pt x="0" y="9"/>
                  </a:cubicBezTo>
                  <a:cubicBezTo>
                    <a:pt x="0" y="13"/>
                    <a:pt x="3" y="17"/>
                    <a:pt x="8" y="17"/>
                  </a:cubicBezTo>
                  <a:cubicBezTo>
                    <a:pt x="12" y="17"/>
                    <a:pt x="16" y="13"/>
                    <a:pt x="16" y="9"/>
                  </a:cubicBezTo>
                  <a:cubicBezTo>
                    <a:pt x="16" y="4"/>
                    <a:pt x="12" y="0"/>
                    <a:pt x="8" y="0"/>
                  </a:cubicBezTo>
                  <a:cubicBezTo>
                    <a:pt x="3" y="0"/>
                    <a:pt x="0" y="4"/>
                    <a:pt x="0" y="9"/>
                  </a:cubicBezTo>
                  <a:lnTo>
                    <a:pt x="1" y="9"/>
                  </a:lnTo>
                  <a:close/>
                </a:path>
              </a:pathLst>
            </a:custGeom>
            <a:solidFill>
              <a:srgbClr val="72C9F2"/>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1" name="Freeform 220"/>
            <p:cNvSpPr/>
            <p:nvPr/>
          </p:nvSpPr>
          <p:spPr bwMode="auto">
            <a:xfrm>
              <a:off x="5881688" y="2466975"/>
              <a:ext cx="287338" cy="207963"/>
            </a:xfrm>
            <a:custGeom>
              <a:avLst/>
              <a:gdLst>
                <a:gd name="T0" fmla="*/ 0 w 84"/>
                <a:gd name="T1" fmla="*/ 0 h 61"/>
                <a:gd name="T2" fmla="*/ 53 w 84"/>
                <a:gd name="T3" fmla="*/ 59 h 61"/>
                <a:gd name="T4" fmla="*/ 84 w 84"/>
                <a:gd name="T5" fmla="*/ 51 h 61"/>
                <a:gd name="T6" fmla="*/ 0 w 84"/>
                <a:gd name="T7" fmla="*/ 0 h 61"/>
              </a:gdLst>
              <a:ahLst/>
              <a:cxnLst>
                <a:cxn ang="0">
                  <a:pos x="T0" y="T1"/>
                </a:cxn>
                <a:cxn ang="0">
                  <a:pos x="T2" y="T3"/>
                </a:cxn>
                <a:cxn ang="0">
                  <a:pos x="T4" y="T5"/>
                </a:cxn>
                <a:cxn ang="0">
                  <a:pos x="T6" y="T7"/>
                </a:cxn>
              </a:cxnLst>
              <a:rect l="0" t="0" r="r" b="b"/>
              <a:pathLst>
                <a:path w="84" h="61">
                  <a:moveTo>
                    <a:pt x="0" y="0"/>
                  </a:moveTo>
                  <a:cubicBezTo>
                    <a:pt x="0" y="0"/>
                    <a:pt x="2" y="48"/>
                    <a:pt x="53" y="59"/>
                  </a:cubicBezTo>
                  <a:cubicBezTo>
                    <a:pt x="53" y="59"/>
                    <a:pt x="78" y="61"/>
                    <a:pt x="84" y="51"/>
                  </a:cubicBezTo>
                  <a:cubicBezTo>
                    <a:pt x="84" y="51"/>
                    <a:pt x="19" y="55"/>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2" name="Freeform 221"/>
            <p:cNvSpPr/>
            <p:nvPr/>
          </p:nvSpPr>
          <p:spPr bwMode="auto">
            <a:xfrm>
              <a:off x="6359526" y="2905125"/>
              <a:ext cx="142875" cy="180975"/>
            </a:xfrm>
            <a:custGeom>
              <a:avLst/>
              <a:gdLst>
                <a:gd name="T0" fmla="*/ 0 w 42"/>
                <a:gd name="T1" fmla="*/ 0 h 53"/>
                <a:gd name="T2" fmla="*/ 26 w 42"/>
                <a:gd name="T3" fmla="*/ 49 h 53"/>
                <a:gd name="T4" fmla="*/ 42 w 42"/>
                <a:gd name="T5" fmla="*/ 42 h 53"/>
                <a:gd name="T6" fmla="*/ 0 w 42"/>
                <a:gd name="T7" fmla="*/ 0 h 53"/>
              </a:gdLst>
              <a:ahLst/>
              <a:cxnLst>
                <a:cxn ang="0">
                  <a:pos x="T0" y="T1"/>
                </a:cxn>
                <a:cxn ang="0">
                  <a:pos x="T2" y="T3"/>
                </a:cxn>
                <a:cxn ang="0">
                  <a:pos x="T4" y="T5"/>
                </a:cxn>
                <a:cxn ang="0">
                  <a:pos x="T6" y="T7"/>
                </a:cxn>
              </a:cxnLst>
              <a:rect l="0" t="0" r="r" b="b"/>
              <a:pathLst>
                <a:path w="42" h="53">
                  <a:moveTo>
                    <a:pt x="0" y="0"/>
                  </a:moveTo>
                  <a:cubicBezTo>
                    <a:pt x="0" y="0"/>
                    <a:pt x="1" y="43"/>
                    <a:pt x="26" y="49"/>
                  </a:cubicBezTo>
                  <a:cubicBezTo>
                    <a:pt x="26" y="49"/>
                    <a:pt x="36" y="53"/>
                    <a:pt x="42" y="42"/>
                  </a:cubicBezTo>
                  <a:cubicBezTo>
                    <a:pt x="42" y="42"/>
                    <a:pt x="14" y="48"/>
                    <a:pt x="0" y="0"/>
                  </a:cubicBezTo>
                  <a:close/>
                </a:path>
              </a:pathLst>
            </a:custGeom>
            <a:solidFill>
              <a:srgbClr val="FFFDE8"/>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3" name="Freeform 223"/>
            <p:cNvSpPr/>
            <p:nvPr/>
          </p:nvSpPr>
          <p:spPr bwMode="auto">
            <a:xfrm>
              <a:off x="7277101" y="1511300"/>
              <a:ext cx="100013" cy="139700"/>
            </a:xfrm>
            <a:custGeom>
              <a:avLst/>
              <a:gdLst>
                <a:gd name="T0" fmla="*/ 63 w 63"/>
                <a:gd name="T1" fmla="*/ 0 h 88"/>
                <a:gd name="T2" fmla="*/ 39 w 63"/>
                <a:gd name="T3" fmla="*/ 4 h 88"/>
                <a:gd name="T4" fmla="*/ 0 w 63"/>
                <a:gd name="T5" fmla="*/ 88 h 88"/>
                <a:gd name="T6" fmla="*/ 5 w 63"/>
                <a:gd name="T7" fmla="*/ 88 h 88"/>
                <a:gd name="T8" fmla="*/ 7 w 63"/>
                <a:gd name="T9" fmla="*/ 86 h 88"/>
                <a:gd name="T10" fmla="*/ 63 w 63"/>
                <a:gd name="T11" fmla="*/ 0 h 88"/>
              </a:gdLst>
              <a:ahLst/>
              <a:cxnLst>
                <a:cxn ang="0">
                  <a:pos x="T0" y="T1"/>
                </a:cxn>
                <a:cxn ang="0">
                  <a:pos x="T2" y="T3"/>
                </a:cxn>
                <a:cxn ang="0">
                  <a:pos x="T4" y="T5"/>
                </a:cxn>
                <a:cxn ang="0">
                  <a:pos x="T6" y="T7"/>
                </a:cxn>
                <a:cxn ang="0">
                  <a:pos x="T8" y="T9"/>
                </a:cxn>
                <a:cxn ang="0">
                  <a:pos x="T10" y="T11"/>
                </a:cxn>
              </a:cxnLst>
              <a:rect l="0" t="0" r="r" b="b"/>
              <a:pathLst>
                <a:path w="63" h="88">
                  <a:moveTo>
                    <a:pt x="63" y="0"/>
                  </a:moveTo>
                  <a:lnTo>
                    <a:pt x="39" y="4"/>
                  </a:lnTo>
                  <a:lnTo>
                    <a:pt x="0" y="88"/>
                  </a:lnTo>
                  <a:lnTo>
                    <a:pt x="5" y="88"/>
                  </a:lnTo>
                  <a:lnTo>
                    <a:pt x="7" y="86"/>
                  </a:lnTo>
                  <a:lnTo>
                    <a:pt x="63"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4" name="Freeform 224"/>
            <p:cNvSpPr/>
            <p:nvPr/>
          </p:nvSpPr>
          <p:spPr bwMode="auto">
            <a:xfrm>
              <a:off x="7277101" y="1511300"/>
              <a:ext cx="100013" cy="139700"/>
            </a:xfrm>
            <a:custGeom>
              <a:avLst/>
              <a:gdLst>
                <a:gd name="T0" fmla="*/ 63 w 63"/>
                <a:gd name="T1" fmla="*/ 0 h 88"/>
                <a:gd name="T2" fmla="*/ 39 w 63"/>
                <a:gd name="T3" fmla="*/ 4 h 88"/>
                <a:gd name="T4" fmla="*/ 0 w 63"/>
                <a:gd name="T5" fmla="*/ 88 h 88"/>
                <a:gd name="T6" fmla="*/ 5 w 63"/>
                <a:gd name="T7" fmla="*/ 88 h 88"/>
                <a:gd name="T8" fmla="*/ 7 w 63"/>
                <a:gd name="T9" fmla="*/ 86 h 88"/>
                <a:gd name="T10" fmla="*/ 63 w 63"/>
                <a:gd name="T11" fmla="*/ 0 h 88"/>
              </a:gdLst>
              <a:ahLst/>
              <a:cxnLst>
                <a:cxn ang="0">
                  <a:pos x="T0" y="T1"/>
                </a:cxn>
                <a:cxn ang="0">
                  <a:pos x="T2" y="T3"/>
                </a:cxn>
                <a:cxn ang="0">
                  <a:pos x="T4" y="T5"/>
                </a:cxn>
                <a:cxn ang="0">
                  <a:pos x="T6" y="T7"/>
                </a:cxn>
                <a:cxn ang="0">
                  <a:pos x="T8" y="T9"/>
                </a:cxn>
                <a:cxn ang="0">
                  <a:pos x="T10" y="T11"/>
                </a:cxn>
              </a:cxnLst>
              <a:rect l="0" t="0" r="r" b="b"/>
              <a:pathLst>
                <a:path w="63" h="88">
                  <a:moveTo>
                    <a:pt x="63" y="0"/>
                  </a:moveTo>
                  <a:lnTo>
                    <a:pt x="39" y="4"/>
                  </a:lnTo>
                  <a:lnTo>
                    <a:pt x="0" y="88"/>
                  </a:lnTo>
                  <a:lnTo>
                    <a:pt x="5" y="88"/>
                  </a:lnTo>
                  <a:lnTo>
                    <a:pt x="7" y="86"/>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5" name="Freeform 225"/>
            <p:cNvSpPr/>
            <p:nvPr/>
          </p:nvSpPr>
          <p:spPr bwMode="auto">
            <a:xfrm>
              <a:off x="7386638" y="1252538"/>
              <a:ext cx="160338" cy="152400"/>
            </a:xfrm>
            <a:custGeom>
              <a:avLst/>
              <a:gdLst>
                <a:gd name="T0" fmla="*/ 101 w 101"/>
                <a:gd name="T1" fmla="*/ 0 h 96"/>
                <a:gd name="T2" fmla="*/ 39 w 101"/>
                <a:gd name="T3" fmla="*/ 13 h 96"/>
                <a:gd name="T4" fmla="*/ 0 w 101"/>
                <a:gd name="T5" fmla="*/ 96 h 96"/>
                <a:gd name="T6" fmla="*/ 43 w 101"/>
                <a:gd name="T7" fmla="*/ 88 h 96"/>
                <a:gd name="T8" fmla="*/ 101 w 101"/>
                <a:gd name="T9" fmla="*/ 0 h 96"/>
              </a:gdLst>
              <a:ahLst/>
              <a:cxnLst>
                <a:cxn ang="0">
                  <a:pos x="T0" y="T1"/>
                </a:cxn>
                <a:cxn ang="0">
                  <a:pos x="T2" y="T3"/>
                </a:cxn>
                <a:cxn ang="0">
                  <a:pos x="T4" y="T5"/>
                </a:cxn>
                <a:cxn ang="0">
                  <a:pos x="T6" y="T7"/>
                </a:cxn>
                <a:cxn ang="0">
                  <a:pos x="T8" y="T9"/>
                </a:cxn>
              </a:cxnLst>
              <a:rect l="0" t="0" r="r" b="b"/>
              <a:pathLst>
                <a:path w="101" h="96">
                  <a:moveTo>
                    <a:pt x="101" y="0"/>
                  </a:moveTo>
                  <a:lnTo>
                    <a:pt x="39" y="13"/>
                  </a:lnTo>
                  <a:lnTo>
                    <a:pt x="0" y="96"/>
                  </a:lnTo>
                  <a:lnTo>
                    <a:pt x="43" y="88"/>
                  </a:lnTo>
                  <a:lnTo>
                    <a:pt x="101"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6" name="Freeform 226"/>
            <p:cNvSpPr/>
            <p:nvPr/>
          </p:nvSpPr>
          <p:spPr bwMode="auto">
            <a:xfrm>
              <a:off x="7386638" y="1252538"/>
              <a:ext cx="160338" cy="152400"/>
            </a:xfrm>
            <a:custGeom>
              <a:avLst/>
              <a:gdLst>
                <a:gd name="T0" fmla="*/ 101 w 101"/>
                <a:gd name="T1" fmla="*/ 0 h 96"/>
                <a:gd name="T2" fmla="*/ 39 w 101"/>
                <a:gd name="T3" fmla="*/ 13 h 96"/>
                <a:gd name="T4" fmla="*/ 0 w 101"/>
                <a:gd name="T5" fmla="*/ 96 h 96"/>
                <a:gd name="T6" fmla="*/ 43 w 101"/>
                <a:gd name="T7" fmla="*/ 88 h 96"/>
                <a:gd name="T8" fmla="*/ 101 w 101"/>
                <a:gd name="T9" fmla="*/ 0 h 96"/>
              </a:gdLst>
              <a:ahLst/>
              <a:cxnLst>
                <a:cxn ang="0">
                  <a:pos x="T0" y="T1"/>
                </a:cxn>
                <a:cxn ang="0">
                  <a:pos x="T2" y="T3"/>
                </a:cxn>
                <a:cxn ang="0">
                  <a:pos x="T4" y="T5"/>
                </a:cxn>
                <a:cxn ang="0">
                  <a:pos x="T6" y="T7"/>
                </a:cxn>
                <a:cxn ang="0">
                  <a:pos x="T8" y="T9"/>
                </a:cxn>
              </a:cxnLst>
              <a:rect l="0" t="0" r="r" b="b"/>
              <a:pathLst>
                <a:path w="101" h="96">
                  <a:moveTo>
                    <a:pt x="101" y="0"/>
                  </a:moveTo>
                  <a:lnTo>
                    <a:pt x="39" y="13"/>
                  </a:lnTo>
                  <a:lnTo>
                    <a:pt x="0" y="96"/>
                  </a:lnTo>
                  <a:lnTo>
                    <a:pt x="43" y="88"/>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7" name="Freeform 227"/>
            <p:cNvSpPr/>
            <p:nvPr/>
          </p:nvSpPr>
          <p:spPr bwMode="auto">
            <a:xfrm>
              <a:off x="7267576" y="1651000"/>
              <a:ext cx="17463" cy="26988"/>
            </a:xfrm>
            <a:custGeom>
              <a:avLst/>
              <a:gdLst>
                <a:gd name="T0" fmla="*/ 11 w 11"/>
                <a:gd name="T1" fmla="*/ 0 h 17"/>
                <a:gd name="T2" fmla="*/ 6 w 11"/>
                <a:gd name="T3" fmla="*/ 0 h 17"/>
                <a:gd name="T4" fmla="*/ 0 w 11"/>
                <a:gd name="T5" fmla="*/ 17 h 17"/>
                <a:gd name="T6" fmla="*/ 11 w 11"/>
                <a:gd name="T7" fmla="*/ 0 h 17"/>
              </a:gdLst>
              <a:ahLst/>
              <a:cxnLst>
                <a:cxn ang="0">
                  <a:pos x="T0" y="T1"/>
                </a:cxn>
                <a:cxn ang="0">
                  <a:pos x="T2" y="T3"/>
                </a:cxn>
                <a:cxn ang="0">
                  <a:pos x="T4" y="T5"/>
                </a:cxn>
                <a:cxn ang="0">
                  <a:pos x="T6" y="T7"/>
                </a:cxn>
              </a:cxnLst>
              <a:rect l="0" t="0" r="r" b="b"/>
              <a:pathLst>
                <a:path w="11" h="17">
                  <a:moveTo>
                    <a:pt x="11" y="0"/>
                  </a:moveTo>
                  <a:lnTo>
                    <a:pt x="6" y="0"/>
                  </a:lnTo>
                  <a:lnTo>
                    <a:pt x="0" y="17"/>
                  </a:lnTo>
                  <a:lnTo>
                    <a:pt x="11" y="0"/>
                  </a:lnTo>
                  <a:close/>
                </a:path>
              </a:pathLst>
            </a:custGeom>
            <a:solidFill>
              <a:srgbClr val="D6AA75"/>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8" name="Freeform 228"/>
            <p:cNvSpPr/>
            <p:nvPr/>
          </p:nvSpPr>
          <p:spPr bwMode="auto">
            <a:xfrm>
              <a:off x="7267576" y="1651000"/>
              <a:ext cx="17463" cy="26988"/>
            </a:xfrm>
            <a:custGeom>
              <a:avLst/>
              <a:gdLst>
                <a:gd name="T0" fmla="*/ 11 w 11"/>
                <a:gd name="T1" fmla="*/ 0 h 17"/>
                <a:gd name="T2" fmla="*/ 6 w 11"/>
                <a:gd name="T3" fmla="*/ 0 h 17"/>
                <a:gd name="T4" fmla="*/ 0 w 11"/>
                <a:gd name="T5" fmla="*/ 17 h 17"/>
                <a:gd name="T6" fmla="*/ 11 w 11"/>
                <a:gd name="T7" fmla="*/ 0 h 17"/>
              </a:gdLst>
              <a:ahLst/>
              <a:cxnLst>
                <a:cxn ang="0">
                  <a:pos x="T0" y="T1"/>
                </a:cxn>
                <a:cxn ang="0">
                  <a:pos x="T2" y="T3"/>
                </a:cxn>
                <a:cxn ang="0">
                  <a:pos x="T4" y="T5"/>
                </a:cxn>
                <a:cxn ang="0">
                  <a:pos x="T6" y="T7"/>
                </a:cxn>
              </a:cxnLst>
              <a:rect l="0" t="0" r="r" b="b"/>
              <a:pathLst>
                <a:path w="11" h="17">
                  <a:moveTo>
                    <a:pt x="11" y="0"/>
                  </a:moveTo>
                  <a:lnTo>
                    <a:pt x="6" y="0"/>
                  </a:lnTo>
                  <a:lnTo>
                    <a:pt x="0" y="1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29" name="Freeform 229"/>
            <p:cNvSpPr/>
            <p:nvPr/>
          </p:nvSpPr>
          <p:spPr bwMode="auto">
            <a:xfrm>
              <a:off x="7339013" y="1392238"/>
              <a:ext cx="115888" cy="125413"/>
            </a:xfrm>
            <a:custGeom>
              <a:avLst/>
              <a:gdLst>
                <a:gd name="T0" fmla="*/ 73 w 73"/>
                <a:gd name="T1" fmla="*/ 0 h 79"/>
                <a:gd name="T2" fmla="*/ 30 w 73"/>
                <a:gd name="T3" fmla="*/ 8 h 79"/>
                <a:gd name="T4" fmla="*/ 0 w 73"/>
                <a:gd name="T5" fmla="*/ 79 h 79"/>
                <a:gd name="T6" fmla="*/ 24 w 73"/>
                <a:gd name="T7" fmla="*/ 75 h 79"/>
                <a:gd name="T8" fmla="*/ 64 w 73"/>
                <a:gd name="T9" fmla="*/ 15 h 79"/>
                <a:gd name="T10" fmla="*/ 73 w 73"/>
                <a:gd name="T11" fmla="*/ 0 h 79"/>
              </a:gdLst>
              <a:ahLst/>
              <a:cxnLst>
                <a:cxn ang="0">
                  <a:pos x="T0" y="T1"/>
                </a:cxn>
                <a:cxn ang="0">
                  <a:pos x="T2" y="T3"/>
                </a:cxn>
                <a:cxn ang="0">
                  <a:pos x="T4" y="T5"/>
                </a:cxn>
                <a:cxn ang="0">
                  <a:pos x="T6" y="T7"/>
                </a:cxn>
                <a:cxn ang="0">
                  <a:pos x="T8" y="T9"/>
                </a:cxn>
                <a:cxn ang="0">
                  <a:pos x="T10" y="T11"/>
                </a:cxn>
              </a:cxnLst>
              <a:rect l="0" t="0" r="r" b="b"/>
              <a:pathLst>
                <a:path w="73" h="79">
                  <a:moveTo>
                    <a:pt x="73" y="0"/>
                  </a:moveTo>
                  <a:lnTo>
                    <a:pt x="30" y="8"/>
                  </a:lnTo>
                  <a:lnTo>
                    <a:pt x="0" y="79"/>
                  </a:lnTo>
                  <a:lnTo>
                    <a:pt x="24" y="75"/>
                  </a:lnTo>
                  <a:lnTo>
                    <a:pt x="64" y="15"/>
                  </a:lnTo>
                  <a:lnTo>
                    <a:pt x="73"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0" name="Freeform 230"/>
            <p:cNvSpPr/>
            <p:nvPr/>
          </p:nvSpPr>
          <p:spPr bwMode="auto">
            <a:xfrm>
              <a:off x="7339013" y="1392238"/>
              <a:ext cx="115888" cy="125413"/>
            </a:xfrm>
            <a:custGeom>
              <a:avLst/>
              <a:gdLst>
                <a:gd name="T0" fmla="*/ 73 w 73"/>
                <a:gd name="T1" fmla="*/ 0 h 79"/>
                <a:gd name="T2" fmla="*/ 30 w 73"/>
                <a:gd name="T3" fmla="*/ 8 h 79"/>
                <a:gd name="T4" fmla="*/ 0 w 73"/>
                <a:gd name="T5" fmla="*/ 79 h 79"/>
                <a:gd name="T6" fmla="*/ 24 w 73"/>
                <a:gd name="T7" fmla="*/ 75 h 79"/>
                <a:gd name="T8" fmla="*/ 64 w 73"/>
                <a:gd name="T9" fmla="*/ 15 h 79"/>
                <a:gd name="T10" fmla="*/ 73 w 73"/>
                <a:gd name="T11" fmla="*/ 0 h 79"/>
              </a:gdLst>
              <a:ahLst/>
              <a:cxnLst>
                <a:cxn ang="0">
                  <a:pos x="T0" y="T1"/>
                </a:cxn>
                <a:cxn ang="0">
                  <a:pos x="T2" y="T3"/>
                </a:cxn>
                <a:cxn ang="0">
                  <a:pos x="T4" y="T5"/>
                </a:cxn>
                <a:cxn ang="0">
                  <a:pos x="T6" y="T7"/>
                </a:cxn>
                <a:cxn ang="0">
                  <a:pos x="T8" y="T9"/>
                </a:cxn>
                <a:cxn ang="0">
                  <a:pos x="T10" y="T11"/>
                </a:cxn>
              </a:cxnLst>
              <a:rect l="0" t="0" r="r" b="b"/>
              <a:pathLst>
                <a:path w="73" h="79">
                  <a:moveTo>
                    <a:pt x="73" y="0"/>
                  </a:moveTo>
                  <a:lnTo>
                    <a:pt x="30" y="8"/>
                  </a:lnTo>
                  <a:lnTo>
                    <a:pt x="0" y="79"/>
                  </a:lnTo>
                  <a:lnTo>
                    <a:pt x="24" y="75"/>
                  </a:lnTo>
                  <a:lnTo>
                    <a:pt x="64" y="15"/>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1" name="Freeform 231"/>
            <p:cNvSpPr/>
            <p:nvPr/>
          </p:nvSpPr>
          <p:spPr bwMode="auto">
            <a:xfrm>
              <a:off x="7496176" y="993775"/>
              <a:ext cx="220663" cy="166688"/>
            </a:xfrm>
            <a:custGeom>
              <a:avLst/>
              <a:gdLst>
                <a:gd name="T0" fmla="*/ 139 w 139"/>
                <a:gd name="T1" fmla="*/ 0 h 105"/>
                <a:gd name="T2" fmla="*/ 126 w 139"/>
                <a:gd name="T3" fmla="*/ 2 h 105"/>
                <a:gd name="T4" fmla="*/ 38 w 139"/>
                <a:gd name="T5" fmla="*/ 22 h 105"/>
                <a:gd name="T6" fmla="*/ 0 w 139"/>
                <a:gd name="T7" fmla="*/ 105 h 105"/>
                <a:gd name="T8" fmla="*/ 81 w 139"/>
                <a:gd name="T9" fmla="*/ 88 h 105"/>
                <a:gd name="T10" fmla="*/ 98 w 139"/>
                <a:gd name="T11" fmla="*/ 65 h 105"/>
                <a:gd name="T12" fmla="*/ 139 w 13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39" h="105">
                  <a:moveTo>
                    <a:pt x="139" y="0"/>
                  </a:moveTo>
                  <a:lnTo>
                    <a:pt x="126" y="2"/>
                  </a:lnTo>
                  <a:lnTo>
                    <a:pt x="38" y="22"/>
                  </a:lnTo>
                  <a:lnTo>
                    <a:pt x="0" y="105"/>
                  </a:lnTo>
                  <a:lnTo>
                    <a:pt x="81" y="88"/>
                  </a:lnTo>
                  <a:lnTo>
                    <a:pt x="98" y="65"/>
                  </a:lnTo>
                  <a:lnTo>
                    <a:pt x="139"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2" name="Freeform 232"/>
            <p:cNvSpPr/>
            <p:nvPr/>
          </p:nvSpPr>
          <p:spPr bwMode="auto">
            <a:xfrm>
              <a:off x="7496176" y="993775"/>
              <a:ext cx="220663" cy="166688"/>
            </a:xfrm>
            <a:custGeom>
              <a:avLst/>
              <a:gdLst>
                <a:gd name="T0" fmla="*/ 139 w 139"/>
                <a:gd name="T1" fmla="*/ 0 h 105"/>
                <a:gd name="T2" fmla="*/ 126 w 139"/>
                <a:gd name="T3" fmla="*/ 2 h 105"/>
                <a:gd name="T4" fmla="*/ 38 w 139"/>
                <a:gd name="T5" fmla="*/ 22 h 105"/>
                <a:gd name="T6" fmla="*/ 0 w 139"/>
                <a:gd name="T7" fmla="*/ 105 h 105"/>
                <a:gd name="T8" fmla="*/ 81 w 139"/>
                <a:gd name="T9" fmla="*/ 88 h 105"/>
                <a:gd name="T10" fmla="*/ 98 w 139"/>
                <a:gd name="T11" fmla="*/ 65 h 105"/>
                <a:gd name="T12" fmla="*/ 139 w 13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39" h="105">
                  <a:moveTo>
                    <a:pt x="139" y="0"/>
                  </a:moveTo>
                  <a:lnTo>
                    <a:pt x="126" y="2"/>
                  </a:lnTo>
                  <a:lnTo>
                    <a:pt x="38" y="22"/>
                  </a:lnTo>
                  <a:lnTo>
                    <a:pt x="0" y="105"/>
                  </a:lnTo>
                  <a:lnTo>
                    <a:pt x="81" y="88"/>
                  </a:lnTo>
                  <a:lnTo>
                    <a:pt x="98" y="65"/>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3" name="Freeform 233"/>
            <p:cNvSpPr/>
            <p:nvPr/>
          </p:nvSpPr>
          <p:spPr bwMode="auto">
            <a:xfrm>
              <a:off x="7556501" y="877888"/>
              <a:ext cx="234950" cy="150813"/>
            </a:xfrm>
            <a:custGeom>
              <a:avLst/>
              <a:gdLst>
                <a:gd name="T0" fmla="*/ 146 w 148"/>
                <a:gd name="T1" fmla="*/ 0 h 95"/>
                <a:gd name="T2" fmla="*/ 30 w 148"/>
                <a:gd name="T3" fmla="*/ 24 h 95"/>
                <a:gd name="T4" fmla="*/ 0 w 148"/>
                <a:gd name="T5" fmla="*/ 95 h 95"/>
                <a:gd name="T6" fmla="*/ 88 w 148"/>
                <a:gd name="T7" fmla="*/ 75 h 95"/>
                <a:gd name="T8" fmla="*/ 101 w 148"/>
                <a:gd name="T9" fmla="*/ 73 h 95"/>
                <a:gd name="T10" fmla="*/ 148 w 148"/>
                <a:gd name="T11" fmla="*/ 0 h 95"/>
                <a:gd name="T12" fmla="*/ 146 w 14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48" h="95">
                  <a:moveTo>
                    <a:pt x="146" y="0"/>
                  </a:moveTo>
                  <a:lnTo>
                    <a:pt x="30" y="24"/>
                  </a:lnTo>
                  <a:lnTo>
                    <a:pt x="0" y="95"/>
                  </a:lnTo>
                  <a:lnTo>
                    <a:pt x="88" y="75"/>
                  </a:lnTo>
                  <a:lnTo>
                    <a:pt x="101" y="73"/>
                  </a:lnTo>
                  <a:lnTo>
                    <a:pt x="148" y="0"/>
                  </a:lnTo>
                  <a:lnTo>
                    <a:pt x="146"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4" name="Freeform 234"/>
            <p:cNvSpPr/>
            <p:nvPr/>
          </p:nvSpPr>
          <p:spPr bwMode="auto">
            <a:xfrm>
              <a:off x="7556501" y="877888"/>
              <a:ext cx="234950" cy="150813"/>
            </a:xfrm>
            <a:custGeom>
              <a:avLst/>
              <a:gdLst>
                <a:gd name="T0" fmla="*/ 146 w 148"/>
                <a:gd name="T1" fmla="*/ 0 h 95"/>
                <a:gd name="T2" fmla="*/ 30 w 148"/>
                <a:gd name="T3" fmla="*/ 24 h 95"/>
                <a:gd name="T4" fmla="*/ 0 w 148"/>
                <a:gd name="T5" fmla="*/ 95 h 95"/>
                <a:gd name="T6" fmla="*/ 88 w 148"/>
                <a:gd name="T7" fmla="*/ 75 h 95"/>
                <a:gd name="T8" fmla="*/ 101 w 148"/>
                <a:gd name="T9" fmla="*/ 73 h 95"/>
                <a:gd name="T10" fmla="*/ 148 w 148"/>
                <a:gd name="T11" fmla="*/ 0 h 95"/>
                <a:gd name="T12" fmla="*/ 146 w 14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48" h="95">
                  <a:moveTo>
                    <a:pt x="146" y="0"/>
                  </a:moveTo>
                  <a:lnTo>
                    <a:pt x="30" y="24"/>
                  </a:lnTo>
                  <a:lnTo>
                    <a:pt x="0" y="95"/>
                  </a:lnTo>
                  <a:lnTo>
                    <a:pt x="88" y="75"/>
                  </a:lnTo>
                  <a:lnTo>
                    <a:pt x="101" y="73"/>
                  </a:lnTo>
                  <a:lnTo>
                    <a:pt x="148" y="0"/>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5" name="Freeform 235"/>
            <p:cNvSpPr/>
            <p:nvPr/>
          </p:nvSpPr>
          <p:spPr bwMode="auto">
            <a:xfrm>
              <a:off x="7604126" y="793750"/>
              <a:ext cx="184150" cy="122238"/>
            </a:xfrm>
            <a:custGeom>
              <a:avLst/>
              <a:gdLst>
                <a:gd name="T0" fmla="*/ 35 w 116"/>
                <a:gd name="T1" fmla="*/ 0 h 77"/>
                <a:gd name="T2" fmla="*/ 35 w 116"/>
                <a:gd name="T3" fmla="*/ 0 h 77"/>
                <a:gd name="T4" fmla="*/ 0 w 116"/>
                <a:gd name="T5" fmla="*/ 77 h 77"/>
                <a:gd name="T6" fmla="*/ 116 w 116"/>
                <a:gd name="T7" fmla="*/ 53 h 77"/>
                <a:gd name="T8" fmla="*/ 35 w 116"/>
                <a:gd name="T9" fmla="*/ 0 h 77"/>
              </a:gdLst>
              <a:ahLst/>
              <a:cxnLst>
                <a:cxn ang="0">
                  <a:pos x="T0" y="T1"/>
                </a:cxn>
                <a:cxn ang="0">
                  <a:pos x="T2" y="T3"/>
                </a:cxn>
                <a:cxn ang="0">
                  <a:pos x="T4" y="T5"/>
                </a:cxn>
                <a:cxn ang="0">
                  <a:pos x="T6" y="T7"/>
                </a:cxn>
                <a:cxn ang="0">
                  <a:pos x="T8" y="T9"/>
                </a:cxn>
              </a:cxnLst>
              <a:rect l="0" t="0" r="r" b="b"/>
              <a:pathLst>
                <a:path w="116" h="77">
                  <a:moveTo>
                    <a:pt x="35" y="0"/>
                  </a:moveTo>
                  <a:lnTo>
                    <a:pt x="35" y="0"/>
                  </a:lnTo>
                  <a:lnTo>
                    <a:pt x="0" y="77"/>
                  </a:lnTo>
                  <a:lnTo>
                    <a:pt x="116" y="53"/>
                  </a:lnTo>
                  <a:lnTo>
                    <a:pt x="35" y="0"/>
                  </a:lnTo>
                  <a:close/>
                </a:path>
              </a:pathLst>
            </a:custGeom>
            <a:solidFill>
              <a:srgbClr val="EBE4CB"/>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6" name="Freeform 236"/>
            <p:cNvSpPr/>
            <p:nvPr/>
          </p:nvSpPr>
          <p:spPr bwMode="auto">
            <a:xfrm>
              <a:off x="7604126" y="793750"/>
              <a:ext cx="184150" cy="122238"/>
            </a:xfrm>
            <a:custGeom>
              <a:avLst/>
              <a:gdLst>
                <a:gd name="T0" fmla="*/ 35 w 116"/>
                <a:gd name="T1" fmla="*/ 0 h 77"/>
                <a:gd name="T2" fmla="*/ 35 w 116"/>
                <a:gd name="T3" fmla="*/ 0 h 77"/>
                <a:gd name="T4" fmla="*/ 0 w 116"/>
                <a:gd name="T5" fmla="*/ 77 h 77"/>
                <a:gd name="T6" fmla="*/ 116 w 116"/>
                <a:gd name="T7" fmla="*/ 53 h 77"/>
                <a:gd name="T8" fmla="*/ 35 w 116"/>
                <a:gd name="T9" fmla="*/ 0 h 77"/>
              </a:gdLst>
              <a:ahLst/>
              <a:cxnLst>
                <a:cxn ang="0">
                  <a:pos x="T0" y="T1"/>
                </a:cxn>
                <a:cxn ang="0">
                  <a:pos x="T2" y="T3"/>
                </a:cxn>
                <a:cxn ang="0">
                  <a:pos x="T4" y="T5"/>
                </a:cxn>
                <a:cxn ang="0">
                  <a:pos x="T6" y="T7"/>
                </a:cxn>
                <a:cxn ang="0">
                  <a:pos x="T8" y="T9"/>
                </a:cxn>
              </a:cxnLst>
              <a:rect l="0" t="0" r="r" b="b"/>
              <a:pathLst>
                <a:path w="116" h="77">
                  <a:moveTo>
                    <a:pt x="35" y="0"/>
                  </a:moveTo>
                  <a:lnTo>
                    <a:pt x="35" y="0"/>
                  </a:lnTo>
                  <a:lnTo>
                    <a:pt x="0" y="77"/>
                  </a:lnTo>
                  <a:lnTo>
                    <a:pt x="116" y="53"/>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7" name="Freeform 237"/>
            <p:cNvSpPr/>
            <p:nvPr/>
          </p:nvSpPr>
          <p:spPr bwMode="auto">
            <a:xfrm>
              <a:off x="7448551" y="1133475"/>
              <a:ext cx="176213" cy="139700"/>
            </a:xfrm>
            <a:custGeom>
              <a:avLst/>
              <a:gdLst>
                <a:gd name="T0" fmla="*/ 111 w 111"/>
                <a:gd name="T1" fmla="*/ 0 h 88"/>
                <a:gd name="T2" fmla="*/ 30 w 111"/>
                <a:gd name="T3" fmla="*/ 17 h 88"/>
                <a:gd name="T4" fmla="*/ 0 w 111"/>
                <a:gd name="T5" fmla="*/ 88 h 88"/>
                <a:gd name="T6" fmla="*/ 62 w 111"/>
                <a:gd name="T7" fmla="*/ 75 h 88"/>
                <a:gd name="T8" fmla="*/ 111 w 111"/>
                <a:gd name="T9" fmla="*/ 0 h 88"/>
              </a:gdLst>
              <a:ahLst/>
              <a:cxnLst>
                <a:cxn ang="0">
                  <a:pos x="T0" y="T1"/>
                </a:cxn>
                <a:cxn ang="0">
                  <a:pos x="T2" y="T3"/>
                </a:cxn>
                <a:cxn ang="0">
                  <a:pos x="T4" y="T5"/>
                </a:cxn>
                <a:cxn ang="0">
                  <a:pos x="T6" y="T7"/>
                </a:cxn>
                <a:cxn ang="0">
                  <a:pos x="T8" y="T9"/>
                </a:cxn>
              </a:cxnLst>
              <a:rect l="0" t="0" r="r" b="b"/>
              <a:pathLst>
                <a:path w="111" h="88">
                  <a:moveTo>
                    <a:pt x="111" y="0"/>
                  </a:moveTo>
                  <a:lnTo>
                    <a:pt x="30" y="17"/>
                  </a:lnTo>
                  <a:lnTo>
                    <a:pt x="0" y="88"/>
                  </a:lnTo>
                  <a:lnTo>
                    <a:pt x="62" y="75"/>
                  </a:lnTo>
                  <a:lnTo>
                    <a:pt x="111" y="0"/>
                  </a:lnTo>
                  <a:close/>
                </a:path>
              </a:pathLst>
            </a:custGeom>
            <a:solidFill>
              <a:srgbClr val="A7BD0F"/>
            </a:solidFill>
            <a:ln>
              <a:noFill/>
            </a:ln>
            <a:extLs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sp>
          <p:nvSpPr>
            <p:cNvPr id="238" name="Freeform 238"/>
            <p:cNvSpPr/>
            <p:nvPr/>
          </p:nvSpPr>
          <p:spPr bwMode="auto">
            <a:xfrm>
              <a:off x="7448551" y="1133475"/>
              <a:ext cx="176213" cy="139700"/>
            </a:xfrm>
            <a:custGeom>
              <a:avLst/>
              <a:gdLst>
                <a:gd name="T0" fmla="*/ 111 w 111"/>
                <a:gd name="T1" fmla="*/ 0 h 88"/>
                <a:gd name="T2" fmla="*/ 30 w 111"/>
                <a:gd name="T3" fmla="*/ 17 h 88"/>
                <a:gd name="T4" fmla="*/ 0 w 111"/>
                <a:gd name="T5" fmla="*/ 88 h 88"/>
                <a:gd name="T6" fmla="*/ 62 w 111"/>
                <a:gd name="T7" fmla="*/ 75 h 88"/>
                <a:gd name="T8" fmla="*/ 111 w 111"/>
                <a:gd name="T9" fmla="*/ 0 h 88"/>
              </a:gdLst>
              <a:ahLst/>
              <a:cxnLst>
                <a:cxn ang="0">
                  <a:pos x="T0" y="T1"/>
                </a:cxn>
                <a:cxn ang="0">
                  <a:pos x="T2" y="T3"/>
                </a:cxn>
                <a:cxn ang="0">
                  <a:pos x="T4" y="T5"/>
                </a:cxn>
                <a:cxn ang="0">
                  <a:pos x="T6" y="T7"/>
                </a:cxn>
                <a:cxn ang="0">
                  <a:pos x="T8" y="T9"/>
                </a:cxn>
              </a:cxnLst>
              <a:rect l="0" t="0" r="r" b="b"/>
              <a:pathLst>
                <a:path w="111" h="88">
                  <a:moveTo>
                    <a:pt x="111" y="0"/>
                  </a:moveTo>
                  <a:lnTo>
                    <a:pt x="30" y="17"/>
                  </a:lnTo>
                  <a:lnTo>
                    <a:pt x="0" y="88"/>
                  </a:lnTo>
                  <a:lnTo>
                    <a:pt x="62" y="75"/>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4612" tIns="52306" rIns="104612" bIns="52306" numCol="1" anchor="t" anchorCtr="0" compatLnSpc="1"/>
            <a:lstStyle/>
            <a:p>
              <a:endParaRPr lang="zh-CN" altLang="en-US" sz="2745">
                <a:latin typeface="Arial" panose="020B0604020202020204" pitchFamily="34" charset="0"/>
                <a:ea typeface="黑体" panose="02010609060101010101" pitchFamily="49" charset="-122"/>
                <a:sym typeface="Arial" panose="020B0604020202020204" pitchFamily="34" charset="0"/>
              </a:endParaRPr>
            </a:p>
          </p:txBody>
        </p:sp>
      </p:grpSp>
      <p:sp>
        <p:nvSpPr>
          <p:cNvPr id="2" name="Title 1"/>
          <p:cNvSpPr>
            <a:spLocks noGrp="1"/>
          </p:cNvSpPr>
          <p:nvPr>
            <p:ph type="ctrTitle"/>
          </p:nvPr>
        </p:nvSpPr>
        <p:spPr>
          <a:xfrm>
            <a:off x="567010" y="2694657"/>
            <a:ext cx="6426112" cy="941925"/>
          </a:xfrm>
        </p:spPr>
        <p:txBody>
          <a:bodyPr anchor="b">
            <a:normAutofit/>
          </a:bodyPr>
          <a:lstStyle>
            <a:lvl1pPr algn="ctr">
              <a:defRPr sz="2745"/>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945016" y="3700579"/>
            <a:ext cx="5670100" cy="741722"/>
          </a:xfrm>
        </p:spPr>
        <p:txBody>
          <a:bodyPr>
            <a:normAutofit/>
          </a:bodyPr>
          <a:lstStyle>
            <a:lvl1pPr marL="0" indent="0" algn="ctr">
              <a:buNone/>
              <a:defRPr sz="2060"/>
            </a:lvl1pPr>
            <a:lvl2pPr marL="300990" indent="0" algn="ctr">
              <a:buNone/>
              <a:defRPr sz="1315"/>
            </a:lvl2pPr>
            <a:lvl3pPr marL="601345" indent="0" algn="ctr">
              <a:buNone/>
              <a:defRPr sz="1185"/>
            </a:lvl3pPr>
            <a:lvl4pPr marL="902335" indent="0" algn="ctr">
              <a:buNone/>
              <a:defRPr sz="1055"/>
            </a:lvl4pPr>
            <a:lvl5pPr marL="1202055" indent="0" algn="ctr">
              <a:buNone/>
              <a:defRPr sz="1055"/>
            </a:lvl5pPr>
            <a:lvl6pPr marL="1503045" indent="0" algn="ctr">
              <a:buNone/>
              <a:defRPr sz="1055"/>
            </a:lvl6pPr>
            <a:lvl7pPr marL="1804035" indent="0" algn="ctr">
              <a:buNone/>
              <a:defRPr sz="1055"/>
            </a:lvl7pPr>
            <a:lvl8pPr marL="2104390" indent="0" algn="ctr">
              <a:buNone/>
              <a:defRPr sz="1055"/>
            </a:lvl8pPr>
            <a:lvl9pPr marL="2405380" indent="0" algn="ctr">
              <a:buNone/>
              <a:defRPr sz="1055"/>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fld>
            <a:endParaRPr lang="zh-CN" altLang="en-US"/>
          </a:p>
        </p:txBody>
      </p:sp>
      <p:cxnSp>
        <p:nvCxnSpPr>
          <p:cNvPr id="241" name="直接连接符 240"/>
          <p:cNvCxnSpPr/>
          <p:nvPr/>
        </p:nvCxnSpPr>
        <p:spPr>
          <a:xfrm>
            <a:off x="482234" y="3678646"/>
            <a:ext cx="655813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821" y="3362958"/>
            <a:ext cx="6520615" cy="1236651"/>
          </a:xfrm>
        </p:spPr>
        <p:txBody>
          <a:bodyPr anchor="b">
            <a:normAutofit/>
          </a:bodyPr>
          <a:lstStyle>
            <a:lvl1pPr algn="ctr">
              <a:defRPr sz="2745"/>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758" y="4730794"/>
            <a:ext cx="6520615" cy="682467"/>
          </a:xfrm>
        </p:spPr>
        <p:txBody>
          <a:bodyPr>
            <a:normAutofit/>
          </a:bodyPr>
          <a:lstStyle>
            <a:lvl1pPr marL="0" indent="0" algn="ctr">
              <a:buNone/>
              <a:defRPr sz="2060">
                <a:solidFill>
                  <a:schemeClr val="tx1"/>
                </a:solidFill>
              </a:defRPr>
            </a:lvl1pPr>
            <a:lvl2pPr marL="300990" indent="0">
              <a:buNone/>
              <a:defRPr sz="1315">
                <a:solidFill>
                  <a:schemeClr val="tx1">
                    <a:tint val="75000"/>
                  </a:schemeClr>
                </a:solidFill>
              </a:defRPr>
            </a:lvl2pPr>
            <a:lvl3pPr marL="601345" indent="0">
              <a:buNone/>
              <a:defRPr sz="1185">
                <a:solidFill>
                  <a:schemeClr val="tx1">
                    <a:tint val="75000"/>
                  </a:schemeClr>
                </a:solidFill>
              </a:defRPr>
            </a:lvl3pPr>
            <a:lvl4pPr marL="902335" indent="0">
              <a:buNone/>
              <a:defRPr sz="1055">
                <a:solidFill>
                  <a:schemeClr val="tx1">
                    <a:tint val="75000"/>
                  </a:schemeClr>
                </a:solidFill>
              </a:defRPr>
            </a:lvl4pPr>
            <a:lvl5pPr marL="1202055" indent="0">
              <a:buNone/>
              <a:defRPr sz="1055">
                <a:solidFill>
                  <a:schemeClr val="tx1">
                    <a:tint val="75000"/>
                  </a:schemeClr>
                </a:solidFill>
              </a:defRPr>
            </a:lvl5pPr>
            <a:lvl6pPr marL="1503045" indent="0">
              <a:buNone/>
              <a:defRPr sz="1055">
                <a:solidFill>
                  <a:schemeClr val="tx1">
                    <a:tint val="75000"/>
                  </a:schemeClr>
                </a:solidFill>
              </a:defRPr>
            </a:lvl6pPr>
            <a:lvl7pPr marL="1804035" indent="0">
              <a:buNone/>
              <a:defRPr sz="1055">
                <a:solidFill>
                  <a:schemeClr val="tx1">
                    <a:tint val="75000"/>
                  </a:schemeClr>
                </a:solidFill>
              </a:defRPr>
            </a:lvl7pPr>
            <a:lvl8pPr marL="2104390" indent="0">
              <a:buNone/>
              <a:defRPr sz="1055">
                <a:solidFill>
                  <a:schemeClr val="tx1">
                    <a:tint val="75000"/>
                  </a:schemeClr>
                </a:solidFill>
              </a:defRPr>
            </a:lvl8pPr>
            <a:lvl9pPr marL="2405380" indent="0">
              <a:buNone/>
              <a:defRPr sz="1055">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cxnSp>
        <p:nvCxnSpPr>
          <p:cNvPr id="7" name="直接连接符 6"/>
          <p:cNvCxnSpPr/>
          <p:nvPr/>
        </p:nvCxnSpPr>
        <p:spPr>
          <a:xfrm>
            <a:off x="840066" y="4654031"/>
            <a:ext cx="5880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758" y="1634042"/>
            <a:ext cx="6520615" cy="397742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519758" y="5786363"/>
            <a:ext cx="6520615" cy="397742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43" y="569246"/>
            <a:ext cx="6520615" cy="908608"/>
          </a:xfrm>
        </p:spPr>
        <p:txBody>
          <a:bodyPr/>
          <a:lstStyle>
            <a:lvl1pPr algn="ct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760" y="1718511"/>
            <a:ext cx="6488658" cy="547676"/>
          </a:xfrm>
        </p:spPr>
        <p:txBody>
          <a:bodyPr anchor="b">
            <a:normAutofit/>
          </a:bodyPr>
          <a:lstStyle>
            <a:lvl1pPr marL="0" indent="0">
              <a:buNone/>
              <a:defRPr sz="2060" b="1"/>
            </a:lvl1pPr>
            <a:lvl2pPr marL="300990" indent="0">
              <a:buNone/>
              <a:defRPr sz="1315" b="1"/>
            </a:lvl2pPr>
            <a:lvl3pPr marL="601345" indent="0">
              <a:buNone/>
              <a:defRPr sz="1185" b="1"/>
            </a:lvl3pPr>
            <a:lvl4pPr marL="902335" indent="0">
              <a:buNone/>
              <a:defRPr sz="1055" b="1"/>
            </a:lvl4pPr>
            <a:lvl5pPr marL="1202055" indent="0">
              <a:buNone/>
              <a:defRPr sz="1055" b="1"/>
            </a:lvl5pPr>
            <a:lvl6pPr marL="1503045" indent="0">
              <a:buNone/>
              <a:defRPr sz="1055" b="1"/>
            </a:lvl6pPr>
            <a:lvl7pPr marL="1804035" indent="0">
              <a:buNone/>
              <a:defRPr sz="1055" b="1"/>
            </a:lvl7pPr>
            <a:lvl8pPr marL="2104390" indent="0">
              <a:buNone/>
              <a:defRPr sz="1055" b="1"/>
            </a:lvl8pPr>
            <a:lvl9pPr marL="2405380" indent="0">
              <a:buNone/>
              <a:defRPr sz="1055"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518774" y="2363318"/>
            <a:ext cx="6465676" cy="322720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519760" y="5795470"/>
            <a:ext cx="6520613" cy="547676"/>
          </a:xfrm>
        </p:spPr>
        <p:txBody>
          <a:bodyPr anchor="b">
            <a:normAutofit/>
          </a:bodyPr>
          <a:lstStyle>
            <a:lvl1pPr marL="0" indent="0">
              <a:buNone/>
              <a:defRPr sz="2060" b="1"/>
            </a:lvl1pPr>
            <a:lvl2pPr marL="300990" indent="0">
              <a:buNone/>
              <a:defRPr sz="1315" b="1"/>
            </a:lvl2pPr>
            <a:lvl3pPr marL="601345" indent="0">
              <a:buNone/>
              <a:defRPr sz="1185" b="1"/>
            </a:lvl3pPr>
            <a:lvl4pPr marL="902335" indent="0">
              <a:buNone/>
              <a:defRPr sz="1055" b="1"/>
            </a:lvl4pPr>
            <a:lvl5pPr marL="1202055" indent="0">
              <a:buNone/>
              <a:defRPr sz="1055" b="1"/>
            </a:lvl5pPr>
            <a:lvl6pPr marL="1503045" indent="0">
              <a:buNone/>
              <a:defRPr sz="1055" b="1"/>
            </a:lvl6pPr>
            <a:lvl7pPr marL="1804035" indent="0">
              <a:buNone/>
              <a:defRPr sz="1055" b="1"/>
            </a:lvl7pPr>
            <a:lvl8pPr marL="2104390" indent="0">
              <a:buNone/>
              <a:defRPr sz="1055" b="1"/>
            </a:lvl8pPr>
            <a:lvl9pPr marL="2405380" indent="0">
              <a:buNone/>
              <a:defRPr sz="1055"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31306" y="6453558"/>
            <a:ext cx="6497519" cy="322720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E85CE2-CEAD-46BB-861E-7D62265DC96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2" name="椭圆 41"/>
          <p:cNvSpPr/>
          <p:nvPr>
            <p:custDataLst>
              <p:tags r:id="rId2"/>
            </p:custDataLst>
          </p:nvPr>
        </p:nvSpPr>
        <p:spPr>
          <a:xfrm>
            <a:off x="2294688" y="3508402"/>
            <a:ext cx="3276877" cy="26075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3" name="椭圆 42"/>
          <p:cNvSpPr/>
          <p:nvPr>
            <p:custDataLst>
              <p:tags r:id="rId3"/>
            </p:custDataLst>
          </p:nvPr>
        </p:nvSpPr>
        <p:spPr>
          <a:xfrm>
            <a:off x="2175642" y="3545242"/>
            <a:ext cx="3208848" cy="2551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5035">
              <a:latin typeface="Broadway BT" panose="04040905080B02020502" pitchFamily="82" charset="0"/>
              <a:ea typeface="汉仪丫丫体简" panose="02010604000101010101" pitchFamily="2" charset="-122"/>
              <a:cs typeface="Verdana" panose="020B0604030504040204" pitchFamily="34" charset="0"/>
            </a:endParaRPr>
          </a:p>
        </p:txBody>
      </p:sp>
      <p:sp>
        <p:nvSpPr>
          <p:cNvPr id="44" name="椭圆 43"/>
          <p:cNvSpPr/>
          <p:nvPr>
            <p:custDataLst>
              <p:tags r:id="rId4"/>
            </p:custDataLst>
          </p:nvPr>
        </p:nvSpPr>
        <p:spPr>
          <a:xfrm>
            <a:off x="6173763" y="3361616"/>
            <a:ext cx="461715" cy="3672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5" name="椭圆 44"/>
          <p:cNvSpPr/>
          <p:nvPr>
            <p:custDataLst>
              <p:tags r:id="rId5"/>
            </p:custDataLst>
          </p:nvPr>
        </p:nvSpPr>
        <p:spPr>
          <a:xfrm>
            <a:off x="4904408" y="2826281"/>
            <a:ext cx="211318" cy="1680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6" name="椭圆 45"/>
          <p:cNvSpPr/>
          <p:nvPr>
            <p:custDataLst>
              <p:tags r:id="rId6"/>
            </p:custDataLst>
          </p:nvPr>
        </p:nvSpPr>
        <p:spPr>
          <a:xfrm>
            <a:off x="1114897" y="5449997"/>
            <a:ext cx="461716" cy="3672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7" name="椭圆 46"/>
          <p:cNvSpPr/>
          <p:nvPr>
            <p:custDataLst>
              <p:tags r:id="rId7"/>
            </p:custDataLst>
          </p:nvPr>
        </p:nvSpPr>
        <p:spPr>
          <a:xfrm>
            <a:off x="2699993" y="6464931"/>
            <a:ext cx="212765" cy="1692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8" name="椭圆 47"/>
          <p:cNvSpPr/>
          <p:nvPr>
            <p:custDataLst>
              <p:tags r:id="rId8"/>
            </p:custDataLst>
          </p:nvPr>
        </p:nvSpPr>
        <p:spPr>
          <a:xfrm>
            <a:off x="6685763" y="5706152"/>
            <a:ext cx="709218" cy="564118"/>
          </a:xfrm>
          <a:prstGeom prst="ellipse">
            <a:avLst/>
          </a:prstGeom>
          <a:solidFill>
            <a:schemeClr val="accent1">
              <a:lumMod val="40000"/>
              <a:lumOff val="6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9" name="椭圆 48"/>
          <p:cNvSpPr/>
          <p:nvPr>
            <p:custDataLst>
              <p:tags r:id="rId9"/>
            </p:custDataLst>
          </p:nvPr>
        </p:nvSpPr>
        <p:spPr>
          <a:xfrm>
            <a:off x="6373128" y="5633623"/>
            <a:ext cx="515269" cy="409849"/>
          </a:xfrm>
          <a:prstGeom prst="ellipse">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50" name="椭圆 49"/>
          <p:cNvSpPr/>
          <p:nvPr>
            <p:custDataLst>
              <p:tags r:id="rId10"/>
            </p:custDataLst>
          </p:nvPr>
        </p:nvSpPr>
        <p:spPr>
          <a:xfrm>
            <a:off x="126767" y="3364956"/>
            <a:ext cx="521926" cy="415143"/>
          </a:xfrm>
          <a:prstGeom prst="ellipse">
            <a:avLst/>
          </a:prstGeom>
          <a:solidFill>
            <a:schemeClr val="accent1">
              <a:lumMod val="60000"/>
              <a:lumOff val="4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51" name="椭圆 50"/>
          <p:cNvSpPr/>
          <p:nvPr>
            <p:custDataLst>
              <p:tags r:id="rId11"/>
            </p:custDataLst>
          </p:nvPr>
        </p:nvSpPr>
        <p:spPr>
          <a:xfrm>
            <a:off x="190599" y="3654613"/>
            <a:ext cx="340133" cy="270544"/>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2" name="Title 1"/>
          <p:cNvSpPr>
            <a:spLocks noGrp="1"/>
          </p:cNvSpPr>
          <p:nvPr>
            <p:ph type="title" hasCustomPrompt="1"/>
          </p:nvPr>
        </p:nvSpPr>
        <p:spPr>
          <a:xfrm>
            <a:off x="2384556" y="3880484"/>
            <a:ext cx="2551545" cy="1936765"/>
          </a:xfrm>
        </p:spPr>
        <p:txBody>
          <a:bodyPr>
            <a:normAutofit/>
          </a:bodyPr>
          <a:lstStyle>
            <a:lvl1pPr>
              <a:defRPr sz="3205">
                <a:solidFill>
                  <a:schemeClr val="tx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03826" y="595801"/>
            <a:ext cx="6115888" cy="1464564"/>
          </a:xfrm>
        </p:spPr>
        <p:txBody>
          <a:bodyPr anchor="b" anchorCtr="0">
            <a:noAutofit/>
          </a:bodyPr>
          <a:lstStyle>
            <a:lvl1pPr algn="ctr">
              <a:defRPr sz="5035"/>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703826" y="3364176"/>
            <a:ext cx="6115886" cy="6486152"/>
          </a:xfrm>
        </p:spPr>
        <p:txBody>
          <a:bodyPr anchor="t"/>
          <a:lstStyle>
            <a:lvl1pPr marL="0" indent="0">
              <a:buNone/>
              <a:defRPr sz="2105"/>
            </a:lvl1pPr>
            <a:lvl2pPr marL="300990" indent="0">
              <a:buNone/>
              <a:defRPr sz="1840"/>
            </a:lvl2pPr>
            <a:lvl3pPr marL="601345" indent="0">
              <a:buNone/>
              <a:defRPr sz="1580"/>
            </a:lvl3pPr>
            <a:lvl4pPr marL="902335" indent="0">
              <a:buNone/>
              <a:defRPr sz="1315"/>
            </a:lvl4pPr>
            <a:lvl5pPr marL="1202055" indent="0">
              <a:buNone/>
              <a:defRPr sz="1315"/>
            </a:lvl5pPr>
            <a:lvl6pPr marL="1503045" indent="0">
              <a:buNone/>
              <a:defRPr sz="1315"/>
            </a:lvl6pPr>
            <a:lvl7pPr marL="1804035" indent="0">
              <a:buNone/>
              <a:defRPr sz="1315"/>
            </a:lvl7pPr>
            <a:lvl8pPr marL="2104390" indent="0">
              <a:buNone/>
              <a:defRPr sz="1315"/>
            </a:lvl8pPr>
            <a:lvl9pPr marL="2405380" indent="0">
              <a:buNone/>
              <a:defRPr sz="1315"/>
            </a:lvl9pPr>
          </a:lstStyle>
          <a:p>
            <a:r>
              <a:rPr lang="zh-CN" altLang="en-US" dirty="0" smtClean="0"/>
              <a:t>单击图标添加图片</a:t>
            </a:r>
            <a:endParaRPr lang="en-US" dirty="0"/>
          </a:p>
        </p:txBody>
      </p:sp>
      <p:sp>
        <p:nvSpPr>
          <p:cNvPr id="4" name="Text Placeholder 3"/>
          <p:cNvSpPr>
            <a:spLocks noGrp="1"/>
          </p:cNvSpPr>
          <p:nvPr>
            <p:ph type="body" sz="half" idx="2"/>
          </p:nvPr>
        </p:nvSpPr>
        <p:spPr>
          <a:xfrm>
            <a:off x="703828" y="2166963"/>
            <a:ext cx="6115885" cy="1090615"/>
          </a:xfrm>
        </p:spPr>
        <p:txBody>
          <a:bodyPr anchor="ctr" anchorCtr="0">
            <a:normAutofit/>
          </a:bodyPr>
          <a:lstStyle>
            <a:lvl1pPr marL="0" indent="0" algn="ctr">
              <a:buNone/>
              <a:defRPr sz="2290"/>
            </a:lvl1pPr>
            <a:lvl2pPr marL="300990" indent="0">
              <a:buNone/>
              <a:defRPr sz="920"/>
            </a:lvl2pPr>
            <a:lvl3pPr marL="601345" indent="0">
              <a:buNone/>
              <a:defRPr sz="790"/>
            </a:lvl3pPr>
            <a:lvl4pPr marL="902335" indent="0">
              <a:buNone/>
              <a:defRPr sz="660"/>
            </a:lvl4pPr>
            <a:lvl5pPr marL="1202055" indent="0">
              <a:buNone/>
              <a:defRPr sz="660"/>
            </a:lvl5pPr>
            <a:lvl6pPr marL="1503045" indent="0">
              <a:buNone/>
              <a:defRPr sz="660"/>
            </a:lvl6pPr>
            <a:lvl7pPr marL="1804035" indent="0">
              <a:buNone/>
              <a:defRPr sz="660"/>
            </a:lvl7pPr>
            <a:lvl8pPr marL="2104390" indent="0">
              <a:buNone/>
              <a:defRPr sz="660"/>
            </a:lvl8pPr>
            <a:lvl9pPr marL="2405380" indent="0">
              <a:buNone/>
              <a:defRPr sz="66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p:txBody>
          <a:bodyPr/>
          <a:lstStyle>
            <a:lvl1pPr>
              <a:defRPr sz="1145"/>
            </a:lvl1pPr>
          </a:lstStyle>
          <a:p>
            <a:fld id="{0D4851DC-CD24-4E20-AC43-84D4817493CE}" type="datetimeFigureOut">
              <a:rPr lang="zh-CN" altLang="en-US" smtClean="0"/>
            </a:fld>
            <a:endParaRPr lang="zh-CN" altLang="en-US"/>
          </a:p>
        </p:txBody>
      </p:sp>
      <p:sp>
        <p:nvSpPr>
          <p:cNvPr id="6" name="Footer Placeholder 5"/>
          <p:cNvSpPr>
            <a:spLocks noGrp="1"/>
          </p:cNvSpPr>
          <p:nvPr>
            <p:ph type="ftr" sz="quarter" idx="11"/>
          </p:nvPr>
        </p:nvSpPr>
        <p:spPr/>
        <p:txBody>
          <a:bodyPr/>
          <a:lstStyle>
            <a:lvl1pPr>
              <a:defRPr sz="1145"/>
            </a:lvl1pPr>
          </a:lstStyle>
          <a:p>
            <a:endParaRPr lang="zh-CN" altLang="en-US"/>
          </a:p>
        </p:txBody>
      </p:sp>
      <p:sp>
        <p:nvSpPr>
          <p:cNvPr id="7" name="Slide Number Placeholder 6"/>
          <p:cNvSpPr>
            <a:spLocks noGrp="1"/>
          </p:cNvSpPr>
          <p:nvPr>
            <p:ph type="sldNum" sz="quarter" idx="12"/>
          </p:nvPr>
        </p:nvSpPr>
        <p:spPr/>
        <p:txBody>
          <a:bodyPr/>
          <a:lstStyle>
            <a:lvl1pPr>
              <a:defRPr sz="1145"/>
            </a:lvl1pPr>
          </a:lstStyle>
          <a:p>
            <a:fld id="{75F1D1A5-9DB9-47CE-AB47-B90B00FE3C9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0221" y="569242"/>
            <a:ext cx="1630154" cy="906085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19760" y="569242"/>
            <a:ext cx="4795959" cy="906085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906490-237C-474C-BA2E-D98840BC1F8F}" type="slidenum">
              <a:rPr lang="zh-CN" altLang="en-US" smtClean="0"/>
            </a:fld>
            <a:endParaRPr lang="zh-CN" altLang="en-US"/>
          </a:p>
        </p:txBody>
      </p:sp>
      <p:sp>
        <p:nvSpPr>
          <p:cNvPr id="7" name="内容占位符 6"/>
          <p:cNvSpPr>
            <a:spLocks noGrp="1"/>
          </p:cNvSpPr>
          <p:nvPr>
            <p:ph sz="quarter" idx="13"/>
          </p:nvPr>
        </p:nvSpPr>
        <p:spPr>
          <a:xfrm>
            <a:off x="520131" y="566865"/>
            <a:ext cx="6520615" cy="9058614"/>
          </a:xfrm>
        </p:spPr>
        <p:txBody>
          <a:bodyPr/>
          <a:lstStyle>
            <a:lvl1pPr>
              <a:defRPr sz="2745"/>
            </a:lvl1pPr>
            <a:lvl2pPr>
              <a:defRPr sz="2290"/>
            </a:lvl2pPr>
            <a:lvl3pPr>
              <a:defRPr sz="2060"/>
            </a:lvl3pPr>
            <a:lvl4pPr>
              <a:defRPr sz="2060"/>
            </a:lvl4pPr>
            <a:lvl5pPr>
              <a:defRPr sz="206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821" y="3362958"/>
            <a:ext cx="6520615" cy="1236651"/>
          </a:xfrm>
        </p:spPr>
        <p:txBody>
          <a:bodyPr anchor="b">
            <a:normAutofit/>
          </a:bodyPr>
          <a:lstStyle>
            <a:lvl1pPr algn="ctr">
              <a:defRPr sz="2745"/>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758" y="4730794"/>
            <a:ext cx="6520615" cy="682467"/>
          </a:xfrm>
        </p:spPr>
        <p:txBody>
          <a:bodyPr>
            <a:normAutofit/>
          </a:bodyPr>
          <a:lstStyle>
            <a:lvl1pPr marL="0" indent="0" algn="ctr">
              <a:buNone/>
              <a:defRPr sz="2060">
                <a:solidFill>
                  <a:schemeClr val="tx1"/>
                </a:solidFill>
              </a:defRPr>
            </a:lvl1pPr>
            <a:lvl2pPr marL="300990" indent="0">
              <a:buNone/>
              <a:defRPr sz="1315">
                <a:solidFill>
                  <a:schemeClr val="tx1">
                    <a:tint val="75000"/>
                  </a:schemeClr>
                </a:solidFill>
              </a:defRPr>
            </a:lvl2pPr>
            <a:lvl3pPr marL="601345" indent="0">
              <a:buNone/>
              <a:defRPr sz="1185">
                <a:solidFill>
                  <a:schemeClr val="tx1">
                    <a:tint val="75000"/>
                  </a:schemeClr>
                </a:solidFill>
              </a:defRPr>
            </a:lvl3pPr>
            <a:lvl4pPr marL="902335" indent="0">
              <a:buNone/>
              <a:defRPr sz="1055">
                <a:solidFill>
                  <a:schemeClr val="tx1">
                    <a:tint val="75000"/>
                  </a:schemeClr>
                </a:solidFill>
              </a:defRPr>
            </a:lvl4pPr>
            <a:lvl5pPr marL="1202055" indent="0">
              <a:buNone/>
              <a:defRPr sz="1055">
                <a:solidFill>
                  <a:schemeClr val="tx1">
                    <a:tint val="75000"/>
                  </a:schemeClr>
                </a:solidFill>
              </a:defRPr>
            </a:lvl5pPr>
            <a:lvl6pPr marL="1503045" indent="0">
              <a:buNone/>
              <a:defRPr sz="1055">
                <a:solidFill>
                  <a:schemeClr val="tx1">
                    <a:tint val="75000"/>
                  </a:schemeClr>
                </a:solidFill>
              </a:defRPr>
            </a:lvl6pPr>
            <a:lvl7pPr marL="1804035" indent="0">
              <a:buNone/>
              <a:defRPr sz="1055">
                <a:solidFill>
                  <a:schemeClr val="tx1">
                    <a:tint val="75000"/>
                  </a:schemeClr>
                </a:solidFill>
              </a:defRPr>
            </a:lvl7pPr>
            <a:lvl8pPr marL="2104390" indent="0">
              <a:buNone/>
              <a:defRPr sz="1055">
                <a:solidFill>
                  <a:schemeClr val="tx1">
                    <a:tint val="75000"/>
                  </a:schemeClr>
                </a:solidFill>
              </a:defRPr>
            </a:lvl8pPr>
            <a:lvl9pPr marL="2405380" indent="0">
              <a:buNone/>
              <a:defRPr sz="1055">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cxnSp>
        <p:nvCxnSpPr>
          <p:cNvPr id="7" name="直接连接符 6"/>
          <p:cNvCxnSpPr/>
          <p:nvPr/>
        </p:nvCxnSpPr>
        <p:spPr>
          <a:xfrm>
            <a:off x="840066" y="4654031"/>
            <a:ext cx="5880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758" y="1634042"/>
            <a:ext cx="6520615" cy="397742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519758" y="5786363"/>
            <a:ext cx="6520615" cy="397742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43" y="569246"/>
            <a:ext cx="6520615" cy="908608"/>
          </a:xfrm>
        </p:spPr>
        <p:txBody>
          <a:bodyPr/>
          <a:lstStyle>
            <a:lvl1pPr algn="ct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760" y="1718511"/>
            <a:ext cx="6488658" cy="547676"/>
          </a:xfrm>
        </p:spPr>
        <p:txBody>
          <a:bodyPr anchor="b">
            <a:normAutofit/>
          </a:bodyPr>
          <a:lstStyle>
            <a:lvl1pPr marL="0" indent="0">
              <a:buNone/>
              <a:defRPr sz="2060" b="1"/>
            </a:lvl1pPr>
            <a:lvl2pPr marL="300990" indent="0">
              <a:buNone/>
              <a:defRPr sz="1315" b="1"/>
            </a:lvl2pPr>
            <a:lvl3pPr marL="601345" indent="0">
              <a:buNone/>
              <a:defRPr sz="1185" b="1"/>
            </a:lvl3pPr>
            <a:lvl4pPr marL="902335" indent="0">
              <a:buNone/>
              <a:defRPr sz="1055" b="1"/>
            </a:lvl4pPr>
            <a:lvl5pPr marL="1202055" indent="0">
              <a:buNone/>
              <a:defRPr sz="1055" b="1"/>
            </a:lvl5pPr>
            <a:lvl6pPr marL="1503045" indent="0">
              <a:buNone/>
              <a:defRPr sz="1055" b="1"/>
            </a:lvl6pPr>
            <a:lvl7pPr marL="1804035" indent="0">
              <a:buNone/>
              <a:defRPr sz="1055" b="1"/>
            </a:lvl7pPr>
            <a:lvl8pPr marL="2104390" indent="0">
              <a:buNone/>
              <a:defRPr sz="1055" b="1"/>
            </a:lvl8pPr>
            <a:lvl9pPr marL="2405380" indent="0">
              <a:buNone/>
              <a:defRPr sz="1055"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518774" y="2363318"/>
            <a:ext cx="6465676" cy="322720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519760" y="5795470"/>
            <a:ext cx="6520613" cy="547676"/>
          </a:xfrm>
        </p:spPr>
        <p:txBody>
          <a:bodyPr anchor="b">
            <a:normAutofit/>
          </a:bodyPr>
          <a:lstStyle>
            <a:lvl1pPr marL="0" indent="0">
              <a:buNone/>
              <a:defRPr sz="2060" b="1"/>
            </a:lvl1pPr>
            <a:lvl2pPr marL="300990" indent="0">
              <a:buNone/>
              <a:defRPr sz="1315" b="1"/>
            </a:lvl2pPr>
            <a:lvl3pPr marL="601345" indent="0">
              <a:buNone/>
              <a:defRPr sz="1185" b="1"/>
            </a:lvl3pPr>
            <a:lvl4pPr marL="902335" indent="0">
              <a:buNone/>
              <a:defRPr sz="1055" b="1"/>
            </a:lvl4pPr>
            <a:lvl5pPr marL="1202055" indent="0">
              <a:buNone/>
              <a:defRPr sz="1055" b="1"/>
            </a:lvl5pPr>
            <a:lvl6pPr marL="1503045" indent="0">
              <a:buNone/>
              <a:defRPr sz="1055" b="1"/>
            </a:lvl6pPr>
            <a:lvl7pPr marL="1804035" indent="0">
              <a:buNone/>
              <a:defRPr sz="1055" b="1"/>
            </a:lvl7pPr>
            <a:lvl8pPr marL="2104390" indent="0">
              <a:buNone/>
              <a:defRPr sz="1055" b="1"/>
            </a:lvl8pPr>
            <a:lvl9pPr marL="2405380" indent="0">
              <a:buNone/>
              <a:defRPr sz="1055"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31306" y="6453558"/>
            <a:ext cx="6497519" cy="322720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E85CE2-CEAD-46BB-861E-7D62265DC96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2" name="椭圆 41"/>
          <p:cNvSpPr/>
          <p:nvPr>
            <p:custDataLst>
              <p:tags r:id="rId2"/>
            </p:custDataLst>
          </p:nvPr>
        </p:nvSpPr>
        <p:spPr>
          <a:xfrm>
            <a:off x="2294688" y="3508402"/>
            <a:ext cx="3276877" cy="26075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3" name="椭圆 42"/>
          <p:cNvSpPr/>
          <p:nvPr>
            <p:custDataLst>
              <p:tags r:id="rId3"/>
            </p:custDataLst>
          </p:nvPr>
        </p:nvSpPr>
        <p:spPr>
          <a:xfrm>
            <a:off x="2175642" y="3545242"/>
            <a:ext cx="3208848" cy="2551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5035">
              <a:latin typeface="Broadway BT" panose="04040905080B02020502" pitchFamily="82" charset="0"/>
              <a:ea typeface="汉仪丫丫体简" panose="02010604000101010101" pitchFamily="2" charset="-122"/>
              <a:cs typeface="Verdana" panose="020B0604030504040204" pitchFamily="34" charset="0"/>
            </a:endParaRPr>
          </a:p>
        </p:txBody>
      </p:sp>
      <p:sp>
        <p:nvSpPr>
          <p:cNvPr id="44" name="椭圆 43"/>
          <p:cNvSpPr/>
          <p:nvPr>
            <p:custDataLst>
              <p:tags r:id="rId4"/>
            </p:custDataLst>
          </p:nvPr>
        </p:nvSpPr>
        <p:spPr>
          <a:xfrm>
            <a:off x="6173763" y="3361616"/>
            <a:ext cx="461715" cy="3672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5" name="椭圆 44"/>
          <p:cNvSpPr/>
          <p:nvPr>
            <p:custDataLst>
              <p:tags r:id="rId5"/>
            </p:custDataLst>
          </p:nvPr>
        </p:nvSpPr>
        <p:spPr>
          <a:xfrm>
            <a:off x="4904408" y="2826281"/>
            <a:ext cx="211318" cy="1680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6" name="椭圆 45"/>
          <p:cNvSpPr/>
          <p:nvPr>
            <p:custDataLst>
              <p:tags r:id="rId6"/>
            </p:custDataLst>
          </p:nvPr>
        </p:nvSpPr>
        <p:spPr>
          <a:xfrm>
            <a:off x="1114897" y="5449997"/>
            <a:ext cx="461716" cy="3672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7" name="椭圆 46"/>
          <p:cNvSpPr/>
          <p:nvPr>
            <p:custDataLst>
              <p:tags r:id="rId7"/>
            </p:custDataLst>
          </p:nvPr>
        </p:nvSpPr>
        <p:spPr>
          <a:xfrm>
            <a:off x="2699993" y="6464931"/>
            <a:ext cx="212765" cy="1692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8" name="椭圆 47"/>
          <p:cNvSpPr/>
          <p:nvPr>
            <p:custDataLst>
              <p:tags r:id="rId8"/>
            </p:custDataLst>
          </p:nvPr>
        </p:nvSpPr>
        <p:spPr>
          <a:xfrm>
            <a:off x="6685763" y="5706152"/>
            <a:ext cx="709218" cy="564118"/>
          </a:xfrm>
          <a:prstGeom prst="ellipse">
            <a:avLst/>
          </a:prstGeom>
          <a:solidFill>
            <a:schemeClr val="accent1">
              <a:lumMod val="40000"/>
              <a:lumOff val="6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49" name="椭圆 48"/>
          <p:cNvSpPr/>
          <p:nvPr>
            <p:custDataLst>
              <p:tags r:id="rId9"/>
            </p:custDataLst>
          </p:nvPr>
        </p:nvSpPr>
        <p:spPr>
          <a:xfrm>
            <a:off x="6373128" y="5633623"/>
            <a:ext cx="515269" cy="409849"/>
          </a:xfrm>
          <a:prstGeom prst="ellipse">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50" name="椭圆 49"/>
          <p:cNvSpPr/>
          <p:nvPr>
            <p:custDataLst>
              <p:tags r:id="rId10"/>
            </p:custDataLst>
          </p:nvPr>
        </p:nvSpPr>
        <p:spPr>
          <a:xfrm>
            <a:off x="126767" y="3364956"/>
            <a:ext cx="521926" cy="415143"/>
          </a:xfrm>
          <a:prstGeom prst="ellipse">
            <a:avLst/>
          </a:prstGeom>
          <a:solidFill>
            <a:schemeClr val="accent1">
              <a:lumMod val="60000"/>
              <a:lumOff val="4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51" name="椭圆 50"/>
          <p:cNvSpPr/>
          <p:nvPr>
            <p:custDataLst>
              <p:tags r:id="rId11"/>
            </p:custDataLst>
          </p:nvPr>
        </p:nvSpPr>
        <p:spPr>
          <a:xfrm>
            <a:off x="190599" y="3654613"/>
            <a:ext cx="340133" cy="270544"/>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745"/>
          </a:p>
        </p:txBody>
      </p:sp>
      <p:sp>
        <p:nvSpPr>
          <p:cNvPr id="2" name="Title 1"/>
          <p:cNvSpPr>
            <a:spLocks noGrp="1"/>
          </p:cNvSpPr>
          <p:nvPr>
            <p:ph type="title" hasCustomPrompt="1"/>
          </p:nvPr>
        </p:nvSpPr>
        <p:spPr>
          <a:xfrm>
            <a:off x="2384556" y="3880484"/>
            <a:ext cx="2551545" cy="1936765"/>
          </a:xfrm>
        </p:spPr>
        <p:txBody>
          <a:bodyPr>
            <a:normAutofit/>
          </a:bodyPr>
          <a:lstStyle>
            <a:lvl1pPr>
              <a:defRPr sz="3205">
                <a:solidFill>
                  <a:schemeClr val="tx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03826" y="595801"/>
            <a:ext cx="6115888" cy="1464564"/>
          </a:xfrm>
        </p:spPr>
        <p:txBody>
          <a:bodyPr anchor="b" anchorCtr="0">
            <a:noAutofit/>
          </a:bodyPr>
          <a:lstStyle>
            <a:lvl1pPr algn="ctr">
              <a:defRPr sz="5035"/>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703826" y="3364176"/>
            <a:ext cx="6115886" cy="6486152"/>
          </a:xfrm>
        </p:spPr>
        <p:txBody>
          <a:bodyPr anchor="t"/>
          <a:lstStyle>
            <a:lvl1pPr marL="0" indent="0">
              <a:buNone/>
              <a:defRPr sz="2105"/>
            </a:lvl1pPr>
            <a:lvl2pPr marL="300990" indent="0">
              <a:buNone/>
              <a:defRPr sz="1840"/>
            </a:lvl2pPr>
            <a:lvl3pPr marL="601345" indent="0">
              <a:buNone/>
              <a:defRPr sz="1580"/>
            </a:lvl3pPr>
            <a:lvl4pPr marL="902335" indent="0">
              <a:buNone/>
              <a:defRPr sz="1315"/>
            </a:lvl4pPr>
            <a:lvl5pPr marL="1202055" indent="0">
              <a:buNone/>
              <a:defRPr sz="1315"/>
            </a:lvl5pPr>
            <a:lvl6pPr marL="1503045" indent="0">
              <a:buNone/>
              <a:defRPr sz="1315"/>
            </a:lvl6pPr>
            <a:lvl7pPr marL="1804035" indent="0">
              <a:buNone/>
              <a:defRPr sz="1315"/>
            </a:lvl7pPr>
            <a:lvl8pPr marL="2104390" indent="0">
              <a:buNone/>
              <a:defRPr sz="1315"/>
            </a:lvl8pPr>
            <a:lvl9pPr marL="2405380" indent="0">
              <a:buNone/>
              <a:defRPr sz="1315"/>
            </a:lvl9pPr>
          </a:lstStyle>
          <a:p>
            <a:r>
              <a:rPr lang="zh-CN" altLang="en-US" dirty="0" smtClean="0"/>
              <a:t>单击图标添加图片</a:t>
            </a:r>
            <a:endParaRPr lang="en-US" dirty="0"/>
          </a:p>
        </p:txBody>
      </p:sp>
      <p:sp>
        <p:nvSpPr>
          <p:cNvPr id="4" name="Text Placeholder 3"/>
          <p:cNvSpPr>
            <a:spLocks noGrp="1"/>
          </p:cNvSpPr>
          <p:nvPr>
            <p:ph type="body" sz="half" idx="2"/>
          </p:nvPr>
        </p:nvSpPr>
        <p:spPr>
          <a:xfrm>
            <a:off x="703828" y="2166963"/>
            <a:ext cx="6115885" cy="1090615"/>
          </a:xfrm>
        </p:spPr>
        <p:txBody>
          <a:bodyPr anchor="ctr" anchorCtr="0">
            <a:normAutofit/>
          </a:bodyPr>
          <a:lstStyle>
            <a:lvl1pPr marL="0" indent="0" algn="ctr">
              <a:buNone/>
              <a:defRPr sz="2290"/>
            </a:lvl1pPr>
            <a:lvl2pPr marL="300990" indent="0">
              <a:buNone/>
              <a:defRPr sz="920"/>
            </a:lvl2pPr>
            <a:lvl3pPr marL="601345" indent="0">
              <a:buNone/>
              <a:defRPr sz="790"/>
            </a:lvl3pPr>
            <a:lvl4pPr marL="902335" indent="0">
              <a:buNone/>
              <a:defRPr sz="660"/>
            </a:lvl4pPr>
            <a:lvl5pPr marL="1202055" indent="0">
              <a:buNone/>
              <a:defRPr sz="660"/>
            </a:lvl5pPr>
            <a:lvl6pPr marL="1503045" indent="0">
              <a:buNone/>
              <a:defRPr sz="660"/>
            </a:lvl6pPr>
            <a:lvl7pPr marL="1804035" indent="0">
              <a:buNone/>
              <a:defRPr sz="660"/>
            </a:lvl7pPr>
            <a:lvl8pPr marL="2104390" indent="0">
              <a:buNone/>
              <a:defRPr sz="660"/>
            </a:lvl8pPr>
            <a:lvl9pPr marL="2405380" indent="0">
              <a:buNone/>
              <a:defRPr sz="66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p:txBody>
          <a:bodyPr/>
          <a:lstStyle>
            <a:lvl1pPr>
              <a:defRPr sz="1145"/>
            </a:lvl1pPr>
          </a:lstStyle>
          <a:p>
            <a:fld id="{0D4851DC-CD24-4E20-AC43-84D4817493CE}" type="datetimeFigureOut">
              <a:rPr lang="zh-CN" altLang="en-US" smtClean="0"/>
            </a:fld>
            <a:endParaRPr lang="zh-CN" altLang="en-US"/>
          </a:p>
        </p:txBody>
      </p:sp>
      <p:sp>
        <p:nvSpPr>
          <p:cNvPr id="6" name="Footer Placeholder 5"/>
          <p:cNvSpPr>
            <a:spLocks noGrp="1"/>
          </p:cNvSpPr>
          <p:nvPr>
            <p:ph type="ftr" sz="quarter" idx="11"/>
          </p:nvPr>
        </p:nvSpPr>
        <p:spPr/>
        <p:txBody>
          <a:bodyPr/>
          <a:lstStyle>
            <a:lvl1pPr>
              <a:defRPr sz="1145"/>
            </a:lvl1pPr>
          </a:lstStyle>
          <a:p>
            <a:endParaRPr lang="zh-CN" altLang="en-US"/>
          </a:p>
        </p:txBody>
      </p:sp>
      <p:sp>
        <p:nvSpPr>
          <p:cNvPr id="7" name="Slide Number Placeholder 6"/>
          <p:cNvSpPr>
            <a:spLocks noGrp="1"/>
          </p:cNvSpPr>
          <p:nvPr>
            <p:ph type="sldNum" sz="quarter" idx="12"/>
          </p:nvPr>
        </p:nvSpPr>
        <p:spPr/>
        <p:txBody>
          <a:bodyPr/>
          <a:lstStyle>
            <a:lvl1pPr>
              <a:defRPr sz="1145"/>
            </a:lvl1pPr>
          </a:lstStyle>
          <a:p>
            <a:fld id="{75F1D1A5-9DB9-47CE-AB47-B90B00FE3C9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0221" y="569242"/>
            <a:ext cx="1630154" cy="906085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19760" y="569242"/>
            <a:ext cx="4795959" cy="906085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3AC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19760" y="569246"/>
            <a:ext cx="6520615" cy="83599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2"/>
            </p:custDataLst>
          </p:nvPr>
        </p:nvSpPr>
        <p:spPr>
          <a:xfrm>
            <a:off x="519760" y="1608216"/>
            <a:ext cx="6520615" cy="803749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519760" y="9909772"/>
            <a:ext cx="1701030" cy="569242"/>
          </a:xfrm>
          <a:prstGeom prst="rect">
            <a:avLst/>
          </a:prstGeom>
        </p:spPr>
        <p:txBody>
          <a:bodyPr vert="horz" lIns="91440" tIns="45720" rIns="91440" bIns="45720" rtlCol="0" anchor="ctr"/>
          <a:lstStyle>
            <a:lvl1pPr algn="l">
              <a:defRPr sz="790">
                <a:solidFill>
                  <a:schemeClr val="tx1">
                    <a:tint val="75000"/>
                  </a:schemeClr>
                </a:solidFill>
              </a:defRPr>
            </a:lvl1p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3"/>
          </p:nvPr>
        </p:nvSpPr>
        <p:spPr>
          <a:xfrm>
            <a:off x="2504294" y="9909772"/>
            <a:ext cx="2551545" cy="569242"/>
          </a:xfrm>
          <a:prstGeom prst="rect">
            <a:avLst/>
          </a:prstGeom>
        </p:spPr>
        <p:txBody>
          <a:bodyPr vert="horz" lIns="91440" tIns="45720" rIns="91440" bIns="45720" rtlCol="0" anchor="ctr"/>
          <a:lstStyle>
            <a:lvl1pPr algn="ctr">
              <a:defRPr sz="79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339343" y="9909772"/>
            <a:ext cx="1701030" cy="569242"/>
          </a:xfrm>
          <a:prstGeom prst="rect">
            <a:avLst/>
          </a:prstGeom>
        </p:spPr>
        <p:txBody>
          <a:bodyPr vert="horz" lIns="91440" tIns="45720" rIns="91440" bIns="45720" rtlCol="0" anchor="ctr"/>
          <a:lstStyle>
            <a:lvl1pPr algn="r">
              <a:defRPr sz="790">
                <a:solidFill>
                  <a:schemeClr val="tx1">
                    <a:tint val="75000"/>
                  </a:schemeClr>
                </a:solidFill>
              </a:defRPr>
            </a:lvl1pPr>
          </a:lstStyle>
          <a:p>
            <a:fld id="{EF906490-237C-474C-BA2E-D98840BC1F8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600710" rtl="0" eaLnBrk="1" latinLnBrk="0" hangingPunct="1">
        <a:lnSpc>
          <a:spcPct val="90000"/>
        </a:lnSpc>
        <a:spcBef>
          <a:spcPct val="0"/>
        </a:spcBef>
        <a:buNone/>
        <a:defRPr sz="2745" kern="1200">
          <a:solidFill>
            <a:schemeClr val="accent1"/>
          </a:solidFill>
          <a:latin typeface="黑体" panose="02010609060101010101" pitchFamily="49" charset="-122"/>
          <a:ea typeface="黑体" panose="02010609060101010101" pitchFamily="49" charset="-122"/>
          <a:cs typeface="+mj-cs"/>
        </a:defRPr>
      </a:lvl1pPr>
    </p:titleStyle>
    <p:bodyStyle>
      <a:lvl1pPr marL="150495" indent="-149860" algn="l" defTabSz="600710" rtl="0" eaLnBrk="1" latinLnBrk="0" hangingPunct="1">
        <a:lnSpc>
          <a:spcPct val="90000"/>
        </a:lnSpc>
        <a:spcBef>
          <a:spcPct val="132000"/>
        </a:spcBef>
        <a:buFont typeface="Arial" panose="020B0604020202020204" pitchFamily="34" charset="0"/>
        <a:buChar char="•"/>
        <a:defRPr sz="2745" kern="1200">
          <a:solidFill>
            <a:schemeClr val="tx1"/>
          </a:solidFill>
          <a:latin typeface="黑体" panose="02010609060101010101" pitchFamily="49" charset="-122"/>
          <a:ea typeface="黑体" panose="02010609060101010101" pitchFamily="49" charset="-122"/>
          <a:cs typeface="+mn-cs"/>
        </a:defRPr>
      </a:lvl1pPr>
      <a:lvl2pPr marL="450850" indent="-149860" algn="l" defTabSz="600710" rtl="0" eaLnBrk="1" latinLnBrk="0" hangingPunct="1">
        <a:lnSpc>
          <a:spcPct val="90000"/>
        </a:lnSpc>
        <a:spcBef>
          <a:spcPts val="325"/>
        </a:spcBef>
        <a:buFont typeface="Arial" panose="020B0604020202020204" pitchFamily="34" charset="0"/>
        <a:buChar char="•"/>
        <a:defRPr sz="2290" kern="1200">
          <a:solidFill>
            <a:schemeClr val="tx1"/>
          </a:solidFill>
          <a:latin typeface="黑体" panose="02010609060101010101" pitchFamily="49" charset="-122"/>
          <a:ea typeface="黑体" panose="02010609060101010101" pitchFamily="49" charset="-122"/>
          <a:cs typeface="+mn-cs"/>
        </a:defRPr>
      </a:lvl2pPr>
      <a:lvl3pPr marL="751840"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3pPr>
      <a:lvl4pPr marL="1052195"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4pPr>
      <a:lvl5pPr marL="1352550"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5pPr>
      <a:lvl6pPr marL="1653540"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6pPr>
      <a:lvl7pPr marL="195389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7pPr>
      <a:lvl8pPr marL="225488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8pPr>
      <a:lvl9pPr marL="255587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9pPr>
    </p:bodyStyle>
    <p:otherStyle>
      <a:defPPr>
        <a:defRPr lang="en-US"/>
      </a:defPPr>
      <a:lvl1pPr marL="0" algn="l" defTabSz="600710" rtl="0" eaLnBrk="1" latinLnBrk="0" hangingPunct="1">
        <a:defRPr sz="1185" kern="1200">
          <a:solidFill>
            <a:schemeClr val="tx1"/>
          </a:solidFill>
          <a:latin typeface="+mn-lt"/>
          <a:ea typeface="+mn-ea"/>
          <a:cs typeface="+mn-cs"/>
        </a:defRPr>
      </a:lvl1pPr>
      <a:lvl2pPr marL="300990" algn="l" defTabSz="600710" rtl="0" eaLnBrk="1" latinLnBrk="0" hangingPunct="1">
        <a:defRPr sz="1185" kern="1200">
          <a:solidFill>
            <a:schemeClr val="tx1"/>
          </a:solidFill>
          <a:latin typeface="+mn-lt"/>
          <a:ea typeface="+mn-ea"/>
          <a:cs typeface="+mn-cs"/>
        </a:defRPr>
      </a:lvl2pPr>
      <a:lvl3pPr marL="601345" algn="l" defTabSz="600710" rtl="0" eaLnBrk="1" latinLnBrk="0" hangingPunct="1">
        <a:defRPr sz="1185" kern="1200">
          <a:solidFill>
            <a:schemeClr val="tx1"/>
          </a:solidFill>
          <a:latin typeface="+mn-lt"/>
          <a:ea typeface="+mn-ea"/>
          <a:cs typeface="+mn-cs"/>
        </a:defRPr>
      </a:lvl3pPr>
      <a:lvl4pPr marL="902335" algn="l" defTabSz="600710" rtl="0" eaLnBrk="1" latinLnBrk="0" hangingPunct="1">
        <a:defRPr sz="1185" kern="1200">
          <a:solidFill>
            <a:schemeClr val="tx1"/>
          </a:solidFill>
          <a:latin typeface="+mn-lt"/>
          <a:ea typeface="+mn-ea"/>
          <a:cs typeface="+mn-cs"/>
        </a:defRPr>
      </a:lvl4pPr>
      <a:lvl5pPr marL="1202055" algn="l" defTabSz="600710" rtl="0" eaLnBrk="1" latinLnBrk="0" hangingPunct="1">
        <a:defRPr sz="1185" kern="1200">
          <a:solidFill>
            <a:schemeClr val="tx1"/>
          </a:solidFill>
          <a:latin typeface="+mn-lt"/>
          <a:ea typeface="+mn-ea"/>
          <a:cs typeface="+mn-cs"/>
        </a:defRPr>
      </a:lvl5pPr>
      <a:lvl6pPr marL="1503045" algn="l" defTabSz="600710" rtl="0" eaLnBrk="1" latinLnBrk="0" hangingPunct="1">
        <a:defRPr sz="1185" kern="1200">
          <a:solidFill>
            <a:schemeClr val="tx1"/>
          </a:solidFill>
          <a:latin typeface="+mn-lt"/>
          <a:ea typeface="+mn-ea"/>
          <a:cs typeface="+mn-cs"/>
        </a:defRPr>
      </a:lvl6pPr>
      <a:lvl7pPr marL="1804035" algn="l" defTabSz="600710" rtl="0" eaLnBrk="1" latinLnBrk="0" hangingPunct="1">
        <a:defRPr sz="1185" kern="1200">
          <a:solidFill>
            <a:schemeClr val="tx1"/>
          </a:solidFill>
          <a:latin typeface="+mn-lt"/>
          <a:ea typeface="+mn-ea"/>
          <a:cs typeface="+mn-cs"/>
        </a:defRPr>
      </a:lvl7pPr>
      <a:lvl8pPr marL="2104390" algn="l" defTabSz="600710" rtl="0" eaLnBrk="1" latinLnBrk="0" hangingPunct="1">
        <a:defRPr sz="1185" kern="1200">
          <a:solidFill>
            <a:schemeClr val="tx1"/>
          </a:solidFill>
          <a:latin typeface="+mn-lt"/>
          <a:ea typeface="+mn-ea"/>
          <a:cs typeface="+mn-cs"/>
        </a:defRPr>
      </a:lvl8pPr>
      <a:lvl9pPr marL="2405380" algn="l" defTabSz="600710" rtl="0" eaLnBrk="1" latinLnBrk="0" hangingPunct="1">
        <a:defRPr sz="118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93AC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19760" y="569246"/>
            <a:ext cx="6520615" cy="83599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2"/>
            </p:custDataLst>
          </p:nvPr>
        </p:nvSpPr>
        <p:spPr>
          <a:xfrm>
            <a:off x="519760" y="1608216"/>
            <a:ext cx="6520615" cy="803749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519760" y="9909772"/>
            <a:ext cx="1701030" cy="569242"/>
          </a:xfrm>
          <a:prstGeom prst="rect">
            <a:avLst/>
          </a:prstGeom>
        </p:spPr>
        <p:txBody>
          <a:bodyPr vert="horz" lIns="91440" tIns="45720" rIns="91440" bIns="45720" rtlCol="0" anchor="ctr"/>
          <a:lstStyle>
            <a:lvl1pPr algn="l">
              <a:defRPr sz="790">
                <a:solidFill>
                  <a:schemeClr val="tx1">
                    <a:tint val="75000"/>
                  </a:schemeClr>
                </a:solidFill>
              </a:defRPr>
            </a:lvl1p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3"/>
          </p:nvPr>
        </p:nvSpPr>
        <p:spPr>
          <a:xfrm>
            <a:off x="2504294" y="9909772"/>
            <a:ext cx="2551545" cy="569242"/>
          </a:xfrm>
          <a:prstGeom prst="rect">
            <a:avLst/>
          </a:prstGeom>
        </p:spPr>
        <p:txBody>
          <a:bodyPr vert="horz" lIns="91440" tIns="45720" rIns="91440" bIns="45720" rtlCol="0" anchor="ctr"/>
          <a:lstStyle>
            <a:lvl1pPr algn="ctr">
              <a:defRPr sz="79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339343" y="9909772"/>
            <a:ext cx="1701030" cy="569242"/>
          </a:xfrm>
          <a:prstGeom prst="rect">
            <a:avLst/>
          </a:prstGeom>
        </p:spPr>
        <p:txBody>
          <a:bodyPr vert="horz" lIns="91440" tIns="45720" rIns="91440" bIns="45720" rtlCol="0" anchor="ctr"/>
          <a:lstStyle>
            <a:lvl1pPr algn="r">
              <a:defRPr sz="790">
                <a:solidFill>
                  <a:schemeClr val="tx1">
                    <a:tint val="75000"/>
                  </a:schemeClr>
                </a:solidFill>
              </a:defRPr>
            </a:lvl1pPr>
          </a:lstStyle>
          <a:p>
            <a:fld id="{EF906490-237C-474C-BA2E-D98840BC1F8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ctr" defTabSz="600710" rtl="0" eaLnBrk="1" latinLnBrk="0" hangingPunct="1">
        <a:lnSpc>
          <a:spcPct val="90000"/>
        </a:lnSpc>
        <a:spcBef>
          <a:spcPct val="0"/>
        </a:spcBef>
        <a:buNone/>
        <a:defRPr sz="2745" kern="1200">
          <a:solidFill>
            <a:schemeClr val="accent1"/>
          </a:solidFill>
          <a:latin typeface="黑体" panose="02010609060101010101" pitchFamily="49" charset="-122"/>
          <a:ea typeface="黑体" panose="02010609060101010101" pitchFamily="49" charset="-122"/>
          <a:cs typeface="+mj-cs"/>
        </a:defRPr>
      </a:lvl1pPr>
    </p:titleStyle>
    <p:bodyStyle>
      <a:lvl1pPr marL="150495" indent="-149860" algn="l" defTabSz="600710" rtl="0" eaLnBrk="1" latinLnBrk="0" hangingPunct="1">
        <a:lnSpc>
          <a:spcPct val="90000"/>
        </a:lnSpc>
        <a:spcBef>
          <a:spcPct val="132000"/>
        </a:spcBef>
        <a:buFont typeface="Arial" panose="020B0604020202020204" pitchFamily="34" charset="0"/>
        <a:buChar char="•"/>
        <a:defRPr sz="2745" kern="1200">
          <a:solidFill>
            <a:schemeClr val="tx1"/>
          </a:solidFill>
          <a:latin typeface="黑体" panose="02010609060101010101" pitchFamily="49" charset="-122"/>
          <a:ea typeface="黑体" panose="02010609060101010101" pitchFamily="49" charset="-122"/>
          <a:cs typeface="+mn-cs"/>
        </a:defRPr>
      </a:lvl1pPr>
      <a:lvl2pPr marL="450850" indent="-149860" algn="l" defTabSz="600710" rtl="0" eaLnBrk="1" latinLnBrk="0" hangingPunct="1">
        <a:lnSpc>
          <a:spcPct val="90000"/>
        </a:lnSpc>
        <a:spcBef>
          <a:spcPts val="325"/>
        </a:spcBef>
        <a:buFont typeface="Arial" panose="020B0604020202020204" pitchFamily="34" charset="0"/>
        <a:buChar char="•"/>
        <a:defRPr sz="2290" kern="1200">
          <a:solidFill>
            <a:schemeClr val="tx1"/>
          </a:solidFill>
          <a:latin typeface="黑体" panose="02010609060101010101" pitchFamily="49" charset="-122"/>
          <a:ea typeface="黑体" panose="02010609060101010101" pitchFamily="49" charset="-122"/>
          <a:cs typeface="+mn-cs"/>
        </a:defRPr>
      </a:lvl2pPr>
      <a:lvl3pPr marL="751840"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3pPr>
      <a:lvl4pPr marL="1052195"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4pPr>
      <a:lvl5pPr marL="1352550" indent="-149860" algn="l" defTabSz="600710" rtl="0" eaLnBrk="1" latinLnBrk="0" hangingPunct="1">
        <a:lnSpc>
          <a:spcPct val="90000"/>
        </a:lnSpc>
        <a:spcBef>
          <a:spcPts val="325"/>
        </a:spcBef>
        <a:buFont typeface="Arial" panose="020B0604020202020204" pitchFamily="34" charset="0"/>
        <a:buChar char="•"/>
        <a:defRPr sz="2060" kern="1200">
          <a:solidFill>
            <a:schemeClr val="tx1"/>
          </a:solidFill>
          <a:latin typeface="黑体" panose="02010609060101010101" pitchFamily="49" charset="-122"/>
          <a:ea typeface="黑体" panose="02010609060101010101" pitchFamily="49" charset="-122"/>
          <a:cs typeface="+mn-cs"/>
        </a:defRPr>
      </a:lvl5pPr>
      <a:lvl6pPr marL="1653540"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6pPr>
      <a:lvl7pPr marL="195389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7pPr>
      <a:lvl8pPr marL="225488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8pPr>
      <a:lvl9pPr marL="2555875" indent="-149860" algn="l" defTabSz="600710" rtl="0" eaLnBrk="1" latinLnBrk="0" hangingPunct="1">
        <a:lnSpc>
          <a:spcPct val="90000"/>
        </a:lnSpc>
        <a:spcBef>
          <a:spcPts val="325"/>
        </a:spcBef>
        <a:buFont typeface="Arial" panose="020B0604020202020204" pitchFamily="34" charset="0"/>
        <a:buChar char="•"/>
        <a:defRPr sz="1185" kern="1200">
          <a:solidFill>
            <a:schemeClr val="tx1"/>
          </a:solidFill>
          <a:latin typeface="+mn-lt"/>
          <a:ea typeface="+mn-ea"/>
          <a:cs typeface="+mn-cs"/>
        </a:defRPr>
      </a:lvl9pPr>
    </p:bodyStyle>
    <p:otherStyle>
      <a:defPPr>
        <a:defRPr lang="en-US"/>
      </a:defPPr>
      <a:lvl1pPr marL="0" algn="l" defTabSz="600710" rtl="0" eaLnBrk="1" latinLnBrk="0" hangingPunct="1">
        <a:defRPr sz="1185" kern="1200">
          <a:solidFill>
            <a:schemeClr val="tx1"/>
          </a:solidFill>
          <a:latin typeface="+mn-lt"/>
          <a:ea typeface="+mn-ea"/>
          <a:cs typeface="+mn-cs"/>
        </a:defRPr>
      </a:lvl1pPr>
      <a:lvl2pPr marL="300990" algn="l" defTabSz="600710" rtl="0" eaLnBrk="1" latinLnBrk="0" hangingPunct="1">
        <a:defRPr sz="1185" kern="1200">
          <a:solidFill>
            <a:schemeClr val="tx1"/>
          </a:solidFill>
          <a:latin typeface="+mn-lt"/>
          <a:ea typeface="+mn-ea"/>
          <a:cs typeface="+mn-cs"/>
        </a:defRPr>
      </a:lvl2pPr>
      <a:lvl3pPr marL="601345" algn="l" defTabSz="600710" rtl="0" eaLnBrk="1" latinLnBrk="0" hangingPunct="1">
        <a:defRPr sz="1185" kern="1200">
          <a:solidFill>
            <a:schemeClr val="tx1"/>
          </a:solidFill>
          <a:latin typeface="+mn-lt"/>
          <a:ea typeface="+mn-ea"/>
          <a:cs typeface="+mn-cs"/>
        </a:defRPr>
      </a:lvl3pPr>
      <a:lvl4pPr marL="902335" algn="l" defTabSz="600710" rtl="0" eaLnBrk="1" latinLnBrk="0" hangingPunct="1">
        <a:defRPr sz="1185" kern="1200">
          <a:solidFill>
            <a:schemeClr val="tx1"/>
          </a:solidFill>
          <a:latin typeface="+mn-lt"/>
          <a:ea typeface="+mn-ea"/>
          <a:cs typeface="+mn-cs"/>
        </a:defRPr>
      </a:lvl4pPr>
      <a:lvl5pPr marL="1202055" algn="l" defTabSz="600710" rtl="0" eaLnBrk="1" latinLnBrk="0" hangingPunct="1">
        <a:defRPr sz="1185" kern="1200">
          <a:solidFill>
            <a:schemeClr val="tx1"/>
          </a:solidFill>
          <a:latin typeface="+mn-lt"/>
          <a:ea typeface="+mn-ea"/>
          <a:cs typeface="+mn-cs"/>
        </a:defRPr>
      </a:lvl5pPr>
      <a:lvl6pPr marL="1503045" algn="l" defTabSz="600710" rtl="0" eaLnBrk="1" latinLnBrk="0" hangingPunct="1">
        <a:defRPr sz="1185" kern="1200">
          <a:solidFill>
            <a:schemeClr val="tx1"/>
          </a:solidFill>
          <a:latin typeface="+mn-lt"/>
          <a:ea typeface="+mn-ea"/>
          <a:cs typeface="+mn-cs"/>
        </a:defRPr>
      </a:lvl6pPr>
      <a:lvl7pPr marL="1804035" algn="l" defTabSz="600710" rtl="0" eaLnBrk="1" latinLnBrk="0" hangingPunct="1">
        <a:defRPr sz="1185" kern="1200">
          <a:solidFill>
            <a:schemeClr val="tx1"/>
          </a:solidFill>
          <a:latin typeface="+mn-lt"/>
          <a:ea typeface="+mn-ea"/>
          <a:cs typeface="+mn-cs"/>
        </a:defRPr>
      </a:lvl7pPr>
      <a:lvl8pPr marL="2104390" algn="l" defTabSz="600710" rtl="0" eaLnBrk="1" latinLnBrk="0" hangingPunct="1">
        <a:defRPr sz="1185" kern="1200">
          <a:solidFill>
            <a:schemeClr val="tx1"/>
          </a:solidFill>
          <a:latin typeface="+mn-lt"/>
          <a:ea typeface="+mn-ea"/>
          <a:cs typeface="+mn-cs"/>
        </a:defRPr>
      </a:lvl8pPr>
      <a:lvl9pPr marL="2405380" algn="l" defTabSz="600710" rtl="0" eaLnBrk="1" latinLnBrk="0" hangingPunct="1">
        <a:defRPr sz="11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D33"/>
        </a:solidFill>
        <a:effectLst/>
      </p:bgPr>
    </p:bg>
    <p:spTree>
      <p:nvGrpSpPr>
        <p:cNvPr id="1" name=""/>
        <p:cNvGrpSpPr/>
        <p:nvPr/>
      </p:nvGrpSpPr>
      <p:grpSpPr/>
      <p:sp>
        <p:nvSpPr>
          <p:cNvPr id="9" name="矩形 8"/>
          <p:cNvSpPr/>
          <p:nvPr/>
        </p:nvSpPr>
        <p:spPr>
          <a:xfrm rot="16200000">
            <a:off x="563880" y="2357120"/>
            <a:ext cx="8679815" cy="3965575"/>
          </a:xfrm>
          <a:prstGeom prst="rect">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999薄"/>
          <p:cNvPicPr>
            <a:picLocks noChangeAspect="1"/>
          </p:cNvPicPr>
          <p:nvPr/>
        </p:nvPicPr>
        <p:blipFill>
          <a:blip r:embed="rId1"/>
          <a:stretch>
            <a:fillRect/>
          </a:stretch>
        </p:blipFill>
        <p:spPr>
          <a:xfrm rot="16200000" flipH="1" flipV="1">
            <a:off x="688340" y="5713730"/>
            <a:ext cx="8678545" cy="6136640"/>
          </a:xfrm>
          <a:prstGeom prst="rect">
            <a:avLst/>
          </a:prstGeom>
          <a:effectLst>
            <a:outerShdw blurRad="660400" dist="38100" dir="16200000" sx="101000" sy="101000" rotWithShape="0">
              <a:prstClr val="black">
                <a:alpha val="74000"/>
              </a:prstClr>
            </a:outerShdw>
          </a:effectLst>
        </p:spPr>
      </p:pic>
      <p:sp>
        <p:nvSpPr>
          <p:cNvPr id="20" name="文本框 19"/>
          <p:cNvSpPr txBox="1"/>
          <p:nvPr/>
        </p:nvSpPr>
        <p:spPr>
          <a:xfrm>
            <a:off x="1474470" y="972820"/>
            <a:ext cx="7497445" cy="1828800"/>
          </a:xfrm>
          <a:prstGeom prst="rect">
            <a:avLst/>
          </a:prstGeom>
          <a:noFill/>
        </p:spPr>
        <p:txBody>
          <a:bodyPr wrap="square" rtlCol="0">
            <a:spAutoFit/>
          </a:bodyPr>
          <a:p>
            <a:r>
              <a:rPr lang="en-US" altLang="zh-CN" sz="9600">
                <a:solidFill>
                  <a:schemeClr val="bg1">
                    <a:lumMod val="60000"/>
                    <a:lumOff val="40000"/>
                  </a:schemeClr>
                </a:solidFill>
                <a:latin typeface="汉真广标" panose="02010609000101010101" charset="-122"/>
                <a:ea typeface="汉真广标" panose="02010609000101010101" charset="-122"/>
                <a:sym typeface="+mn-ea"/>
              </a:rPr>
              <a:t>“</a:t>
            </a:r>
            <a:r>
              <a:rPr lang="zh-CN" altLang="en-US" sz="9600">
                <a:solidFill>
                  <a:schemeClr val="bg1">
                    <a:lumMod val="60000"/>
                    <a:lumOff val="40000"/>
                  </a:schemeClr>
                </a:solidFill>
                <a:latin typeface="汉真广标" panose="02010609000101010101" charset="-122"/>
                <a:ea typeface="汉真广标" panose="02010609000101010101" charset="-122"/>
                <a:sym typeface="+mn-ea"/>
              </a:rPr>
              <a:t>果</a:t>
            </a:r>
            <a:r>
              <a:rPr lang="en-US" altLang="zh-CN" sz="9600">
                <a:solidFill>
                  <a:schemeClr val="bg1">
                    <a:lumMod val="60000"/>
                    <a:lumOff val="40000"/>
                  </a:schemeClr>
                </a:solidFill>
                <a:latin typeface="汉真广标" panose="02010609000101010101" charset="-122"/>
                <a:ea typeface="汉真广标" panose="02010609000101010101" charset="-122"/>
                <a:sym typeface="+mn-ea"/>
              </a:rPr>
              <a:t>”</a:t>
            </a:r>
            <a:endParaRPr lang="en-US" altLang="zh-CN" sz="9600">
              <a:solidFill>
                <a:schemeClr val="bg1">
                  <a:lumMod val="60000"/>
                  <a:lumOff val="40000"/>
                </a:schemeClr>
              </a:solidFill>
              <a:latin typeface="汉真广标" panose="02010609000101010101" charset="-122"/>
              <a:ea typeface="汉真广标" panose="02010609000101010101" charset="-122"/>
              <a:sym typeface="+mn-ea"/>
            </a:endParaRPr>
          </a:p>
          <a:p>
            <a:endParaRPr lang="zh-CN" altLang="en-US"/>
          </a:p>
        </p:txBody>
      </p:sp>
      <p:sp>
        <p:nvSpPr>
          <p:cNvPr id="21" name="文本框 20"/>
          <p:cNvSpPr txBox="1"/>
          <p:nvPr/>
        </p:nvSpPr>
        <p:spPr>
          <a:xfrm>
            <a:off x="1568450" y="970280"/>
            <a:ext cx="6892290" cy="1554480"/>
          </a:xfrm>
          <a:prstGeom prst="rect">
            <a:avLst/>
          </a:prstGeom>
          <a:noFill/>
        </p:spPr>
        <p:txBody>
          <a:bodyPr wrap="square" rtlCol="0" anchor="t">
            <a:spAutoFit/>
          </a:bodyPr>
          <a:p>
            <a:r>
              <a:rPr lang="en-US" altLang="zh-CN" sz="9600">
                <a:latin typeface="汉真广标" panose="02010609000101010101" charset="-122"/>
                <a:ea typeface="汉真广标" panose="02010609000101010101" charset="-122"/>
                <a:sym typeface="+mn-ea"/>
              </a:rPr>
              <a:t>“</a:t>
            </a:r>
            <a:r>
              <a:rPr lang="zh-CN" altLang="en-US" sz="9600">
                <a:latin typeface="汉真广标" panose="02010609000101010101" charset="-122"/>
                <a:ea typeface="汉真广标" panose="02010609000101010101" charset="-122"/>
                <a:sym typeface="+mn-ea"/>
              </a:rPr>
              <a:t>果</a:t>
            </a:r>
            <a:r>
              <a:rPr lang="en-US" altLang="zh-CN" sz="9600">
                <a:latin typeface="汉真广标" panose="02010609000101010101" charset="-122"/>
                <a:ea typeface="汉真广标" panose="02010609000101010101" charset="-122"/>
                <a:sym typeface="+mn-ea"/>
              </a:rPr>
              <a:t>”</a:t>
            </a:r>
            <a:endParaRPr lang="en-US" altLang="zh-CN" sz="9600">
              <a:latin typeface="汉真广标" panose="02010609000101010101" charset="-122"/>
              <a:ea typeface="汉真广标" panose="02010609000101010101" charset="-122"/>
              <a:sym typeface="+mn-ea"/>
            </a:endParaRPr>
          </a:p>
        </p:txBody>
      </p:sp>
      <p:sp>
        <p:nvSpPr>
          <p:cNvPr id="23" name="文本框 22"/>
          <p:cNvSpPr txBox="1"/>
          <p:nvPr/>
        </p:nvSpPr>
        <p:spPr>
          <a:xfrm>
            <a:off x="3866515" y="2626360"/>
            <a:ext cx="1280160" cy="6628765"/>
          </a:xfrm>
          <a:prstGeom prst="rect">
            <a:avLst/>
          </a:prstGeom>
          <a:noFill/>
        </p:spPr>
        <p:txBody>
          <a:bodyPr vert="eaVert" wrap="square" rtlCol="0">
            <a:spAutoFit/>
          </a:bodyPr>
          <a:p>
            <a:r>
              <a:rPr lang="zh-CN" altLang="en-US" sz="7200">
                <a:solidFill>
                  <a:schemeClr val="bg1">
                    <a:lumMod val="60000"/>
                    <a:lumOff val="40000"/>
                  </a:schemeClr>
                </a:solidFill>
                <a:latin typeface="汉真广标" panose="02010609000101010101" charset="-122"/>
                <a:ea typeface="汉真广标" panose="02010609000101010101" charset="-122"/>
              </a:rPr>
              <a:t>然 喉 舒 服</a:t>
            </a:r>
            <a:endParaRPr lang="zh-CN" altLang="en-US" sz="7200">
              <a:solidFill>
                <a:schemeClr val="bg1">
                  <a:lumMod val="60000"/>
                  <a:lumOff val="40000"/>
                </a:schemeClr>
              </a:solidFill>
              <a:latin typeface="汉真广标" panose="02010609000101010101" charset="-122"/>
              <a:ea typeface="汉真广标" panose="02010609000101010101" charset="-122"/>
            </a:endParaRPr>
          </a:p>
        </p:txBody>
      </p:sp>
      <p:sp>
        <p:nvSpPr>
          <p:cNvPr id="29" name="文本框 28"/>
          <p:cNvSpPr txBox="1"/>
          <p:nvPr/>
        </p:nvSpPr>
        <p:spPr>
          <a:xfrm>
            <a:off x="3672205" y="2626360"/>
            <a:ext cx="1554480" cy="6457315"/>
          </a:xfrm>
          <a:prstGeom prst="rect">
            <a:avLst/>
          </a:prstGeom>
          <a:noFill/>
        </p:spPr>
        <p:txBody>
          <a:bodyPr vert="eaVert" wrap="square" rtlCol="0">
            <a:spAutoFit/>
          </a:bodyPr>
          <a:p>
            <a:r>
              <a:rPr lang="zh-CN" altLang="en-US" sz="7200">
                <a:solidFill>
                  <a:schemeClr val="tx2"/>
                </a:solidFill>
                <a:latin typeface="汉真广标" panose="02010609000101010101" charset="-122"/>
                <a:ea typeface="汉真广标" panose="02010609000101010101" charset="-122"/>
                <a:sym typeface="+mn-ea"/>
              </a:rPr>
              <a:t>然 喉 舒 服</a:t>
            </a:r>
            <a:endParaRPr lang="zh-CN" altLang="en-US" sz="7200">
              <a:solidFill>
                <a:schemeClr val="tx2"/>
              </a:solidFill>
              <a:latin typeface="汉真广标" panose="02010609000101010101" charset="-122"/>
              <a:ea typeface="汉真广标" panose="02010609000101010101" charset="-122"/>
              <a:sym typeface="+mn-ea"/>
            </a:endParaRPr>
          </a:p>
          <a:p>
            <a:endParaRPr lang="zh-CN" altLang="en-US"/>
          </a:p>
        </p:txBody>
      </p:sp>
      <p:sp>
        <p:nvSpPr>
          <p:cNvPr id="38" name="文本框 37"/>
          <p:cNvSpPr txBox="1"/>
          <p:nvPr/>
        </p:nvSpPr>
        <p:spPr>
          <a:xfrm>
            <a:off x="5622290" y="3034665"/>
            <a:ext cx="944880" cy="5425440"/>
          </a:xfrm>
          <a:prstGeom prst="rect">
            <a:avLst/>
          </a:prstGeom>
          <a:noFill/>
        </p:spPr>
        <p:txBody>
          <a:bodyPr vert="eaVert" wrap="square" rtlCol="0">
            <a:spAutoFit/>
          </a:bodyPr>
          <a:p>
            <a:r>
              <a:rPr lang="zh-CN" altLang="en-US" sz="3200">
                <a:solidFill>
                  <a:srgbClr val="8C8C8C"/>
                </a:solidFill>
                <a:sym typeface="+mn-ea"/>
              </a:rPr>
              <a:t>罗汉果薄荷糖营销策划案</a:t>
            </a:r>
            <a:endParaRPr lang="zh-CN" altLang="en-US" sz="3200">
              <a:solidFill>
                <a:srgbClr val="8C8C8C"/>
              </a:solidFill>
              <a:sym typeface="+mn-ea"/>
            </a:endParaRPr>
          </a:p>
          <a:p>
            <a:endParaRPr lang="zh-CN" altLang="en-US"/>
          </a:p>
        </p:txBody>
      </p:sp>
      <p:sp>
        <p:nvSpPr>
          <p:cNvPr id="41" name="文本框 40"/>
          <p:cNvSpPr txBox="1"/>
          <p:nvPr/>
        </p:nvSpPr>
        <p:spPr>
          <a:xfrm>
            <a:off x="5922010" y="3020695"/>
            <a:ext cx="670560" cy="5820410"/>
          </a:xfrm>
          <a:prstGeom prst="rect">
            <a:avLst/>
          </a:prstGeom>
          <a:noFill/>
        </p:spPr>
        <p:txBody>
          <a:bodyPr vert="eaVert" wrap="square" rtlCol="0">
            <a:spAutoFit/>
          </a:bodyPr>
          <a:p>
            <a:r>
              <a:rPr lang="zh-CN" altLang="en-US" sz="3200">
                <a:solidFill>
                  <a:schemeClr val="tx2"/>
                </a:solidFill>
                <a:sym typeface="+mn-ea"/>
              </a:rPr>
              <a:t>罗汉果薄荷糖营销策划案</a:t>
            </a:r>
            <a:endParaRPr lang="zh-CN" altLang="en-US" sz="3200">
              <a:solidFill>
                <a:schemeClr val="tx2"/>
              </a:solidFill>
              <a:sym typeface="+mn-ea"/>
            </a:endParaRPr>
          </a:p>
        </p:txBody>
      </p:sp>
      <p:cxnSp>
        <p:nvCxnSpPr>
          <p:cNvPr id="2" name="直接连接符 1"/>
          <p:cNvCxnSpPr/>
          <p:nvPr/>
        </p:nvCxnSpPr>
        <p:spPr>
          <a:xfrm>
            <a:off x="5544185" y="2392045"/>
            <a:ext cx="0" cy="5281295"/>
          </a:xfrm>
          <a:prstGeom prst="line">
            <a:avLst/>
          </a:prstGeom>
          <a:ln w="25400">
            <a:solidFill>
              <a:srgbClr val="8C8C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520055" y="2396490"/>
            <a:ext cx="0" cy="528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消费者分析</a:t>
            </a:r>
            <a:endParaRPr lang="zh-CN" altLang="en-US" sz="32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653415" y="1485900"/>
            <a:ext cx="6253480" cy="2246630"/>
          </a:xfrm>
          <a:prstGeom prst="rect">
            <a:avLst/>
          </a:prstGeom>
          <a:noFill/>
        </p:spPr>
        <p:txBody>
          <a:bodyPr wrap="square" rtlCol="0">
            <a:spAutoFit/>
          </a:bodyPr>
          <a:p>
            <a:r>
              <a:rPr lang="zh-CN" altLang="en-US" sz="2000">
                <a:solidFill>
                  <a:schemeClr val="bg1">
                    <a:lumMod val="75000"/>
                  </a:schemeClr>
                </a:solidFill>
                <a:latin typeface="微软雅黑" panose="020B0503020204020204" charset="-122"/>
                <a:ea typeface="微软雅黑" panose="020B0503020204020204" charset="-122"/>
              </a:rPr>
              <a:t>目标消费群体：18-25岁的在校大学生群体</a:t>
            </a:r>
            <a:endParaRPr lang="zh-CN" altLang="en-US" sz="2000">
              <a:solidFill>
                <a:schemeClr val="bg1">
                  <a:lumMod val="75000"/>
                </a:schemeClr>
              </a:solidFill>
              <a:latin typeface="微软雅黑" panose="020B0503020204020204" charset="-122"/>
              <a:ea typeface="微软雅黑" panose="020B0503020204020204" charset="-122"/>
            </a:endParaRPr>
          </a:p>
          <a:p>
            <a:r>
              <a:rPr lang="zh-CN" altLang="en-US" sz="2000">
                <a:solidFill>
                  <a:schemeClr val="bg1">
                    <a:lumMod val="75000"/>
                  </a:schemeClr>
                </a:solidFill>
                <a:latin typeface="微软雅黑" panose="020B0503020204020204" charset="-122"/>
                <a:ea typeface="微软雅黑" panose="020B0503020204020204" charset="-122"/>
              </a:rPr>
              <a:t>特征：</a:t>
            </a:r>
            <a:endParaRPr lang="zh-CN" altLang="en-US" sz="2000">
              <a:solidFill>
                <a:schemeClr val="bg1">
                  <a:lumMod val="75000"/>
                </a:schemeClr>
              </a:solidFill>
              <a:latin typeface="微软雅黑" panose="020B0503020204020204" charset="-122"/>
              <a:ea typeface="微软雅黑" panose="020B0503020204020204" charset="-122"/>
            </a:endParaRPr>
          </a:p>
          <a:p>
            <a:r>
              <a:rPr lang="en-US" altLang="zh-CN" sz="2000">
                <a:solidFill>
                  <a:schemeClr val="bg1">
                    <a:lumMod val="75000"/>
                  </a:schemeClr>
                </a:solidFill>
                <a:latin typeface="微软雅黑" panose="020B0503020204020204" charset="-122"/>
                <a:ea typeface="微软雅黑" panose="020B0503020204020204" charset="-122"/>
              </a:rPr>
              <a:t>1.</a:t>
            </a:r>
            <a:r>
              <a:rPr lang="zh-CN" altLang="en-US" sz="2000">
                <a:solidFill>
                  <a:schemeClr val="bg1">
                    <a:lumMod val="75000"/>
                  </a:schemeClr>
                </a:solidFill>
                <a:latin typeface="微软雅黑" panose="020B0503020204020204" charset="-122"/>
                <a:ea typeface="微软雅黑" panose="020B0503020204020204" charset="-122"/>
              </a:rPr>
              <a:t>人际交往频繁，需要给人留下好印象。</a:t>
            </a:r>
            <a:endParaRPr lang="zh-CN" altLang="en-US" sz="2000">
              <a:solidFill>
                <a:schemeClr val="bg1">
                  <a:lumMod val="75000"/>
                </a:schemeClr>
              </a:solidFill>
              <a:latin typeface="微软雅黑" panose="020B0503020204020204" charset="-122"/>
              <a:ea typeface="微软雅黑" panose="020B0503020204020204" charset="-122"/>
            </a:endParaRPr>
          </a:p>
          <a:p>
            <a:r>
              <a:rPr lang="en-US" altLang="zh-CN" sz="2000">
                <a:solidFill>
                  <a:schemeClr val="bg1">
                    <a:lumMod val="75000"/>
                  </a:schemeClr>
                </a:solidFill>
                <a:latin typeface="微软雅黑" panose="020B0503020204020204" charset="-122"/>
                <a:ea typeface="微软雅黑" panose="020B0503020204020204" charset="-122"/>
              </a:rPr>
              <a:t>2.</a:t>
            </a:r>
            <a:r>
              <a:rPr lang="zh-CN" altLang="en-US" sz="2000">
                <a:solidFill>
                  <a:schemeClr val="bg1">
                    <a:lumMod val="75000"/>
                  </a:schemeClr>
                </a:solidFill>
                <a:latin typeface="微软雅黑" panose="020B0503020204020204" charset="-122"/>
                <a:ea typeface="微软雅黑" panose="020B0503020204020204" charset="-122"/>
              </a:rPr>
              <a:t>喜欢唱歌、演讲、辩论，善于表达自己的意见和看法</a:t>
            </a:r>
            <a:endParaRPr lang="zh-CN" altLang="en-US" sz="2000">
              <a:solidFill>
                <a:schemeClr val="bg1">
                  <a:lumMod val="75000"/>
                </a:schemeClr>
              </a:solidFill>
              <a:latin typeface="微软雅黑" panose="020B0503020204020204" charset="-122"/>
              <a:ea typeface="微软雅黑" panose="020B0503020204020204" charset="-122"/>
            </a:endParaRPr>
          </a:p>
          <a:p>
            <a:r>
              <a:rPr lang="en-US" altLang="zh-CN" sz="2000">
                <a:solidFill>
                  <a:schemeClr val="bg1">
                    <a:lumMod val="75000"/>
                  </a:schemeClr>
                </a:solidFill>
                <a:latin typeface="微软雅黑" panose="020B0503020204020204" charset="-122"/>
                <a:ea typeface="微软雅黑" panose="020B0503020204020204" charset="-122"/>
              </a:rPr>
              <a:t>3.</a:t>
            </a:r>
            <a:r>
              <a:rPr lang="zh-CN" altLang="en-US" sz="2000">
                <a:solidFill>
                  <a:schemeClr val="bg1">
                    <a:lumMod val="75000"/>
                  </a:schemeClr>
                </a:solidFill>
                <a:latin typeface="微软雅黑" panose="020B0503020204020204" charset="-122"/>
                <a:ea typeface="微软雅黑" panose="020B0503020204020204" charset="-122"/>
              </a:rPr>
              <a:t>生活习惯不好，会出现喉咙干、哑、肿、痛等情况。</a:t>
            </a:r>
            <a:endParaRPr lang="zh-CN" altLang="en-US" sz="2000">
              <a:solidFill>
                <a:schemeClr val="bg1">
                  <a:lumMod val="75000"/>
                </a:schemeClr>
              </a:solidFill>
              <a:latin typeface="微软雅黑" panose="020B0503020204020204" charset="-122"/>
              <a:ea typeface="微软雅黑" panose="020B0503020204020204" charset="-122"/>
            </a:endParaRPr>
          </a:p>
          <a:p>
            <a:r>
              <a:rPr lang="en-US" altLang="zh-CN" sz="2000">
                <a:solidFill>
                  <a:schemeClr val="bg1">
                    <a:lumMod val="75000"/>
                  </a:schemeClr>
                </a:solidFill>
                <a:latin typeface="微软雅黑" panose="020B0503020204020204" charset="-122"/>
                <a:ea typeface="微软雅黑" panose="020B0503020204020204" charset="-122"/>
              </a:rPr>
              <a:t>4.</a:t>
            </a:r>
            <a:r>
              <a:rPr lang="zh-CN" altLang="en-US" sz="2000">
                <a:solidFill>
                  <a:schemeClr val="bg1">
                    <a:lumMod val="75000"/>
                  </a:schemeClr>
                </a:solidFill>
                <a:latin typeface="微软雅黑" panose="020B0503020204020204" charset="-122"/>
                <a:ea typeface="微软雅黑" panose="020B0503020204020204" charset="-122"/>
              </a:rPr>
              <a:t>容易接受事物</a:t>
            </a:r>
            <a:endParaRPr lang="zh-CN" altLang="en-US" sz="2000">
              <a:solidFill>
                <a:schemeClr val="bg1">
                  <a:lumMod val="75000"/>
                </a:schemeClr>
              </a:solidFill>
              <a:latin typeface="微软雅黑" panose="020B0503020204020204" charset="-122"/>
              <a:ea typeface="微软雅黑" panose="020B0503020204020204" charset="-122"/>
            </a:endParaRPr>
          </a:p>
          <a:p>
            <a:r>
              <a:rPr lang="en-US" altLang="zh-CN" sz="2000">
                <a:solidFill>
                  <a:schemeClr val="bg1">
                    <a:lumMod val="75000"/>
                  </a:schemeClr>
                </a:solidFill>
                <a:latin typeface="微软雅黑" panose="020B0503020204020204" charset="-122"/>
                <a:ea typeface="微软雅黑" panose="020B0503020204020204" charset="-122"/>
              </a:rPr>
              <a:t>5.</a:t>
            </a:r>
            <a:r>
              <a:rPr lang="zh-CN" altLang="en-US" sz="2000">
                <a:solidFill>
                  <a:schemeClr val="bg1">
                    <a:lumMod val="75000"/>
                  </a:schemeClr>
                </a:solidFill>
                <a:latin typeface="微软雅黑" panose="020B0503020204020204" charset="-122"/>
                <a:ea typeface="微软雅黑" panose="020B0503020204020204" charset="-122"/>
              </a:rPr>
              <a:t>对价格不敏感</a:t>
            </a:r>
            <a:endParaRPr lang="zh-CN" altLang="en-US" sz="2000">
              <a:solidFill>
                <a:schemeClr val="bg1">
                  <a:lumMod val="75000"/>
                </a:schemeClr>
              </a:solidFill>
              <a:latin typeface="微软雅黑" panose="020B0503020204020204" charset="-122"/>
              <a:ea typeface="微软雅黑" panose="020B0503020204020204" charset="-122"/>
            </a:endParaRPr>
          </a:p>
        </p:txBody>
      </p:sp>
      <p:sp>
        <p:nvSpPr>
          <p:cNvPr id="36" name="矩形 35"/>
          <p:cNvSpPr/>
          <p:nvPr/>
        </p:nvSpPr>
        <p:spPr>
          <a:xfrm>
            <a:off x="679450" y="3749040"/>
            <a:ext cx="6214745" cy="5307965"/>
          </a:xfrm>
          <a:prstGeom prst="rect">
            <a:avLst/>
          </a:prstGeom>
          <a:solidFill>
            <a:schemeClr val="tx1"/>
          </a:solidFill>
          <a:ln w="63500" cmpd="sng">
            <a:solidFill>
              <a:srgbClr val="006D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7" name="图表 36"/>
          <p:cNvGraphicFramePr/>
          <p:nvPr/>
        </p:nvGraphicFramePr>
        <p:xfrm>
          <a:off x="1135380" y="4203700"/>
          <a:ext cx="5184775" cy="2949575"/>
        </p:xfrm>
        <a:graphic>
          <a:graphicData uri="http://schemas.openxmlformats.org/drawingml/2006/chart">
            <c:chart xmlns:c="http://schemas.openxmlformats.org/drawingml/2006/chart" xmlns:r="http://schemas.openxmlformats.org/officeDocument/2006/relationships" r:id="rId1"/>
          </a:graphicData>
        </a:graphic>
      </p:graphicFrame>
      <p:sp>
        <p:nvSpPr>
          <p:cNvPr id="38" name="文本框 37"/>
          <p:cNvSpPr txBox="1"/>
          <p:nvPr/>
        </p:nvSpPr>
        <p:spPr>
          <a:xfrm>
            <a:off x="1429385" y="7170420"/>
            <a:ext cx="713740" cy="1756410"/>
          </a:xfrm>
          <a:prstGeom prst="rect">
            <a:avLst/>
          </a:prstGeom>
          <a:noFill/>
        </p:spPr>
        <p:txBody>
          <a:bodyPr wrap="square" rtlCol="0">
            <a:spAutoFit/>
          </a:bodyPr>
          <a:p>
            <a:r>
              <a:rPr lang="zh-CN" altLang="en-US">
                <a:solidFill>
                  <a:schemeClr val="bg1">
                    <a:lumMod val="75000"/>
                  </a:schemeClr>
                </a:solidFill>
                <a:latin typeface="微软雅黑" panose="020B0503020204020204" charset="-122"/>
                <a:ea typeface="微软雅黑" panose="020B0503020204020204" charset="-122"/>
              </a:rPr>
              <a:t>演讲辩论等正式场合的前后</a:t>
            </a:r>
            <a:endParaRPr lang="zh-CN" altLang="en-US">
              <a:solidFill>
                <a:schemeClr val="bg1">
                  <a:lumMod val="75000"/>
                </a:schemeClr>
              </a:solidFill>
              <a:latin typeface="微软雅黑" panose="020B0503020204020204" charset="-122"/>
              <a:ea typeface="微软雅黑" panose="020B0503020204020204" charset="-122"/>
            </a:endParaRPr>
          </a:p>
        </p:txBody>
      </p:sp>
      <p:sp>
        <p:nvSpPr>
          <p:cNvPr id="39" name="文本框 38"/>
          <p:cNvSpPr txBox="1"/>
          <p:nvPr/>
        </p:nvSpPr>
        <p:spPr>
          <a:xfrm>
            <a:off x="2562860" y="7153275"/>
            <a:ext cx="778510" cy="1756410"/>
          </a:xfrm>
          <a:prstGeom prst="rect">
            <a:avLst/>
          </a:prstGeom>
          <a:noFill/>
        </p:spPr>
        <p:txBody>
          <a:bodyPr wrap="square" rtlCol="0">
            <a:spAutoFit/>
          </a:bodyPr>
          <a:p>
            <a:r>
              <a:rPr lang="zh-CN" altLang="en-US">
                <a:solidFill>
                  <a:schemeClr val="bg1">
                    <a:lumMod val="75000"/>
                  </a:schemeClr>
                </a:solidFill>
                <a:latin typeface="微软雅黑" panose="020B0503020204020204" charset="-122"/>
                <a:ea typeface="微软雅黑" panose="020B0503020204020204" charset="-122"/>
              </a:rPr>
              <a:t>聚会唱K等娱乐场合的前后</a:t>
            </a:r>
            <a:endParaRPr lang="zh-CN" altLang="en-US">
              <a:solidFill>
                <a:schemeClr val="bg1">
                  <a:lumMod val="75000"/>
                </a:schemeClr>
              </a:solidFill>
              <a:latin typeface="微软雅黑" panose="020B0503020204020204" charset="-122"/>
              <a:ea typeface="微软雅黑" panose="020B0503020204020204" charset="-122"/>
            </a:endParaRPr>
          </a:p>
        </p:txBody>
      </p:sp>
      <p:sp>
        <p:nvSpPr>
          <p:cNvPr id="40" name="文本框 39"/>
          <p:cNvSpPr txBox="1"/>
          <p:nvPr/>
        </p:nvSpPr>
        <p:spPr>
          <a:xfrm>
            <a:off x="3734435" y="7136765"/>
            <a:ext cx="666115" cy="1207770"/>
          </a:xfrm>
          <a:prstGeom prst="rect">
            <a:avLst/>
          </a:prstGeom>
          <a:noFill/>
        </p:spPr>
        <p:txBody>
          <a:bodyPr wrap="square" rtlCol="0">
            <a:spAutoFit/>
          </a:bodyPr>
          <a:p>
            <a:r>
              <a:rPr lang="zh-CN" altLang="en-US">
                <a:solidFill>
                  <a:schemeClr val="bg1">
                    <a:lumMod val="75000"/>
                  </a:schemeClr>
                </a:solidFill>
                <a:latin typeface="微软雅黑" panose="020B0503020204020204" charset="-122"/>
                <a:ea typeface="微软雅黑" panose="020B0503020204020204" charset="-122"/>
              </a:rPr>
              <a:t>喉部感觉不适时</a:t>
            </a:r>
            <a:endParaRPr lang="zh-CN" altLang="en-US">
              <a:solidFill>
                <a:schemeClr val="bg1">
                  <a:lumMod val="75000"/>
                </a:schemeClr>
              </a:solidFill>
              <a:latin typeface="微软雅黑" panose="020B0503020204020204" charset="-122"/>
              <a:ea typeface="微软雅黑" panose="020B0503020204020204" charset="-122"/>
            </a:endParaRPr>
          </a:p>
        </p:txBody>
      </p:sp>
      <p:sp>
        <p:nvSpPr>
          <p:cNvPr id="41" name="文本框 40"/>
          <p:cNvSpPr txBox="1"/>
          <p:nvPr/>
        </p:nvSpPr>
        <p:spPr>
          <a:xfrm>
            <a:off x="5003165" y="7170420"/>
            <a:ext cx="422275" cy="1207770"/>
          </a:xfrm>
          <a:prstGeom prst="rect">
            <a:avLst/>
          </a:prstGeom>
          <a:noFill/>
        </p:spPr>
        <p:txBody>
          <a:bodyPr wrap="square" rtlCol="0">
            <a:spAutoFit/>
          </a:bodyPr>
          <a:p>
            <a:pPr lvl="0" algn="l"/>
            <a:r>
              <a:rPr lang="zh-CN" altLang="en-US">
                <a:solidFill>
                  <a:schemeClr val="bg1">
                    <a:lumMod val="75000"/>
                  </a:schemeClr>
                </a:solidFill>
                <a:latin typeface="微软雅黑" panose="020B0503020204020204" charset="-122"/>
                <a:ea typeface="微软雅黑" panose="020B0503020204020204" charset="-122"/>
                <a:sym typeface="宋体" panose="02010600030101010101" pitchFamily="2" charset="-122"/>
              </a:rPr>
              <a:t>想吃就吃</a:t>
            </a:r>
            <a:endParaRPr lang="zh-CN" altLang="en-US">
              <a:solidFill>
                <a:schemeClr val="bg1">
                  <a:lumMod val="75000"/>
                </a:schemeClr>
              </a:solidFill>
              <a:latin typeface="微软雅黑" panose="020B0503020204020204" charset="-122"/>
              <a:ea typeface="微软雅黑" panose="020B0503020204020204" charset="-122"/>
              <a:sym typeface="宋体" panose="02010600030101010101" pitchFamily="2" charset="-122"/>
            </a:endParaRPr>
          </a:p>
        </p:txBody>
      </p:sp>
      <p:sp>
        <p:nvSpPr>
          <p:cNvPr id="42" name="文本框 41"/>
          <p:cNvSpPr txBox="1"/>
          <p:nvPr/>
        </p:nvSpPr>
        <p:spPr>
          <a:xfrm>
            <a:off x="2715895" y="3818890"/>
            <a:ext cx="4191000" cy="384810"/>
          </a:xfrm>
          <a:prstGeom prst="rect">
            <a:avLst/>
          </a:prstGeom>
          <a:noFill/>
        </p:spPr>
        <p:txBody>
          <a:bodyPr wrap="square" rtlCol="0">
            <a:spAutoFit/>
          </a:bodyPr>
          <a:p>
            <a:r>
              <a:rPr lang="zh-CN" altLang="en-US" b="1">
                <a:solidFill>
                  <a:srgbClr val="006D33"/>
                </a:solidFill>
                <a:latin typeface="微软雅黑" panose="020B0503020204020204" charset="-122"/>
                <a:ea typeface="微软雅黑" panose="020B0503020204020204" charset="-122"/>
              </a:rPr>
              <a:t>食用薄荷糖的场合</a:t>
            </a:r>
            <a:endParaRPr lang="zh-CN" altLang="en-US" b="1">
              <a:solidFill>
                <a:srgbClr val="006D33"/>
              </a:solidFill>
              <a:latin typeface="微软雅黑" panose="020B0503020204020204" charset="-122"/>
              <a:ea typeface="微软雅黑" panose="020B0503020204020204" charset="-122"/>
            </a:endParaRPr>
          </a:p>
        </p:txBody>
      </p:sp>
      <p:sp>
        <p:nvSpPr>
          <p:cNvPr id="43" name="下箭头 42"/>
          <p:cNvSpPr/>
          <p:nvPr/>
        </p:nvSpPr>
        <p:spPr>
          <a:xfrm>
            <a:off x="3458845" y="9245600"/>
            <a:ext cx="538480" cy="170815"/>
          </a:xfrm>
          <a:prstGeom prst="down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圆角矩形 43"/>
          <p:cNvSpPr/>
          <p:nvPr/>
        </p:nvSpPr>
        <p:spPr>
          <a:xfrm>
            <a:off x="680085" y="9605010"/>
            <a:ext cx="6222365" cy="590550"/>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tx1"/>
                </a:solidFill>
                <a:latin typeface="微软雅黑" panose="020B0503020204020204" charset="-122"/>
                <a:ea typeface="微软雅黑" panose="020B0503020204020204" charset="-122"/>
                <a:sym typeface="+mn-ea"/>
              </a:rPr>
              <a:t>消费者食用薄荷糖多由于身体不适，华润三九可以加大宣传力度，扩大市场占有率。</a:t>
            </a:r>
            <a:endParaRPr lang="zh-CN" altLang="en-US" sz="1600" b="1">
              <a:solidFill>
                <a:schemeClr val="tx1"/>
              </a:solidFill>
              <a:latin typeface="微软雅黑" panose="020B0503020204020204" charset="-122"/>
              <a:ea typeface="微软雅黑" panose="020B0503020204020204" charset="-122"/>
              <a:sym typeface="+mn-ea"/>
            </a:endParaRPr>
          </a:p>
        </p:txBody>
      </p:sp>
      <p:sp>
        <p:nvSpPr>
          <p:cNvPr id="45" name="文本框 44"/>
          <p:cNvSpPr txBox="1"/>
          <p:nvPr/>
        </p:nvSpPr>
        <p:spPr>
          <a:xfrm>
            <a:off x="5085715" y="9148445"/>
            <a:ext cx="2272665" cy="365760"/>
          </a:xfrm>
          <a:prstGeom prst="rect">
            <a:avLst/>
          </a:prstGeom>
          <a:noFill/>
        </p:spPr>
        <p:txBody>
          <a:bodyPr wrap="square" rtlCol="0">
            <a:spAutoFit/>
          </a:bodyPr>
          <a:p>
            <a:r>
              <a:rPr lang="zh-CN" altLang="en-US">
                <a:solidFill>
                  <a:schemeClr val="bg1">
                    <a:lumMod val="75000"/>
                  </a:schemeClr>
                </a:solidFill>
              </a:rPr>
              <a:t>（数据来自调研）</a:t>
            </a:r>
            <a:endParaRPr lang="zh-CN" altLang="en-US">
              <a:solidFill>
                <a:schemeClr val="bg1">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消费者分析</a:t>
            </a:r>
            <a:endParaRPr lang="zh-CN" altLang="en-US" sz="3200" b="1">
              <a:solidFill>
                <a:schemeClr val="bg1"/>
              </a:solidFill>
              <a:latin typeface="微软雅黑" panose="020B0503020204020204" charset="-122"/>
              <a:ea typeface="微软雅黑" panose="020B0503020204020204" charset="-122"/>
            </a:endParaRPr>
          </a:p>
        </p:txBody>
      </p:sp>
      <p:sp>
        <p:nvSpPr>
          <p:cNvPr id="24" name="矩形 23"/>
          <p:cNvSpPr/>
          <p:nvPr/>
        </p:nvSpPr>
        <p:spPr>
          <a:xfrm>
            <a:off x="964565" y="1736090"/>
            <a:ext cx="5544820" cy="4702175"/>
          </a:xfrm>
          <a:prstGeom prst="rect">
            <a:avLst/>
          </a:prstGeom>
          <a:solidFill>
            <a:schemeClr val="tx1"/>
          </a:solidFill>
          <a:ln w="50800" cmpd="sng">
            <a:solidFill>
              <a:srgbClr val="006D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2" name="图表 31"/>
          <p:cNvGraphicFramePr/>
          <p:nvPr/>
        </p:nvGraphicFramePr>
        <p:xfrm>
          <a:off x="1144905" y="2338705"/>
          <a:ext cx="5184775" cy="2949575"/>
        </p:xfrm>
        <a:graphic>
          <a:graphicData uri="http://schemas.openxmlformats.org/drawingml/2006/chart">
            <c:chart xmlns:c="http://schemas.openxmlformats.org/drawingml/2006/chart" xmlns:r="http://schemas.openxmlformats.org/officeDocument/2006/relationships" r:id="rId1"/>
          </a:graphicData>
        </a:graphic>
      </p:graphicFrame>
      <p:sp>
        <p:nvSpPr>
          <p:cNvPr id="33" name="文本框 32"/>
          <p:cNvSpPr txBox="1"/>
          <p:nvPr/>
        </p:nvSpPr>
        <p:spPr>
          <a:xfrm>
            <a:off x="1751330" y="5123180"/>
            <a:ext cx="425450" cy="933450"/>
          </a:xfrm>
          <a:prstGeom prst="rect">
            <a:avLst/>
          </a:prstGeom>
          <a:noFill/>
        </p:spPr>
        <p:txBody>
          <a:bodyPr wrap="square" rtlCol="0">
            <a:spAutoFit/>
          </a:bodyPr>
          <a:p>
            <a:r>
              <a:rPr lang="zh-CN" altLang="en-US" b="1" u="sng">
                <a:solidFill>
                  <a:schemeClr val="bg1">
                    <a:lumMod val="75000"/>
                  </a:schemeClr>
                </a:solidFill>
                <a:latin typeface="微软雅黑" panose="020B0503020204020204" charset="-122"/>
                <a:ea typeface="微软雅黑" panose="020B0503020204020204" charset="-122"/>
              </a:rPr>
              <a:t>药店</a:t>
            </a:r>
            <a:r>
              <a:rPr lang="zh-CN" altLang="en-US" b="1">
                <a:latin typeface="微软雅黑" panose="020B0503020204020204" charset="-122"/>
                <a:ea typeface="微软雅黑" panose="020B0503020204020204" charset="-122"/>
              </a:rPr>
              <a:t>店</a:t>
            </a:r>
            <a:endParaRPr lang="zh-CN" altLang="en-US" b="1">
              <a:latin typeface="微软雅黑" panose="020B0503020204020204" charset="-122"/>
              <a:ea typeface="微软雅黑" panose="020B0503020204020204" charset="-122"/>
            </a:endParaRPr>
          </a:p>
        </p:txBody>
      </p:sp>
      <p:sp>
        <p:nvSpPr>
          <p:cNvPr id="34" name="文本框 33"/>
          <p:cNvSpPr txBox="1"/>
          <p:nvPr/>
        </p:nvSpPr>
        <p:spPr>
          <a:xfrm>
            <a:off x="2717165" y="5123180"/>
            <a:ext cx="544830" cy="933450"/>
          </a:xfrm>
          <a:prstGeom prst="rect">
            <a:avLst/>
          </a:prstGeom>
          <a:noFill/>
        </p:spPr>
        <p:txBody>
          <a:bodyPr wrap="square" rtlCol="0">
            <a:spAutoFit/>
          </a:bodyPr>
          <a:p>
            <a:r>
              <a:rPr lang="zh-CN" altLang="en-US" b="1">
                <a:solidFill>
                  <a:schemeClr val="bg1">
                    <a:lumMod val="75000"/>
                  </a:schemeClr>
                </a:solidFill>
                <a:latin typeface="微软雅黑" panose="020B0503020204020204" charset="-122"/>
                <a:ea typeface="微软雅黑" panose="020B0503020204020204" charset="-122"/>
              </a:rPr>
              <a:t>便利店</a:t>
            </a:r>
            <a:endParaRPr lang="zh-CN" altLang="en-US" b="1">
              <a:solidFill>
                <a:schemeClr val="bg1">
                  <a:lumMod val="75000"/>
                </a:schemeClr>
              </a:solidFill>
              <a:latin typeface="微软雅黑" panose="020B0503020204020204" charset="-122"/>
              <a:ea typeface="微软雅黑" panose="020B0503020204020204" charset="-122"/>
            </a:endParaRPr>
          </a:p>
        </p:txBody>
      </p:sp>
      <p:sp>
        <p:nvSpPr>
          <p:cNvPr id="35" name="文本框 34"/>
          <p:cNvSpPr txBox="1"/>
          <p:nvPr/>
        </p:nvSpPr>
        <p:spPr>
          <a:xfrm>
            <a:off x="3667125" y="5165090"/>
            <a:ext cx="365760" cy="659130"/>
          </a:xfrm>
          <a:prstGeom prst="rect">
            <a:avLst/>
          </a:prstGeom>
          <a:noFill/>
        </p:spPr>
        <p:txBody>
          <a:bodyPr wrap="square" rtlCol="0">
            <a:spAutoFit/>
          </a:bodyPr>
          <a:p>
            <a:r>
              <a:rPr lang="zh-CN" altLang="en-US" b="1">
                <a:solidFill>
                  <a:schemeClr val="bg1">
                    <a:lumMod val="75000"/>
                  </a:schemeClr>
                </a:solidFill>
                <a:latin typeface="微软雅黑" panose="020B0503020204020204" charset="-122"/>
                <a:ea typeface="微软雅黑" panose="020B0503020204020204" charset="-122"/>
              </a:rPr>
              <a:t>超市</a:t>
            </a:r>
            <a:endParaRPr lang="zh-CN" altLang="en-US" b="1">
              <a:solidFill>
                <a:schemeClr val="bg1">
                  <a:lumMod val="75000"/>
                </a:schemeClr>
              </a:solidFill>
              <a:latin typeface="微软雅黑" panose="020B0503020204020204" charset="-122"/>
              <a:ea typeface="微软雅黑" panose="020B0503020204020204" charset="-122"/>
            </a:endParaRPr>
          </a:p>
        </p:txBody>
      </p:sp>
      <p:sp>
        <p:nvSpPr>
          <p:cNvPr id="46" name="文本框 45"/>
          <p:cNvSpPr txBox="1"/>
          <p:nvPr/>
        </p:nvSpPr>
        <p:spPr>
          <a:xfrm>
            <a:off x="4606925" y="5172075"/>
            <a:ext cx="340995" cy="659130"/>
          </a:xfrm>
          <a:prstGeom prst="rect">
            <a:avLst/>
          </a:prstGeom>
          <a:noFill/>
        </p:spPr>
        <p:txBody>
          <a:bodyPr wrap="square" rtlCol="0">
            <a:spAutoFit/>
          </a:bodyPr>
          <a:p>
            <a:pPr lvl="0" algn="l"/>
            <a:r>
              <a:rPr lang="zh-CN" altLang="en-US" b="1">
                <a:solidFill>
                  <a:schemeClr val="bg1">
                    <a:lumMod val="75000"/>
                  </a:schemeClr>
                </a:solidFill>
                <a:latin typeface="微软雅黑" panose="020B0503020204020204" charset="-122"/>
                <a:ea typeface="微软雅黑" panose="020B0503020204020204" charset="-122"/>
                <a:sym typeface="宋体" panose="02010600030101010101" pitchFamily="2" charset="-122"/>
              </a:rPr>
              <a:t>网店</a:t>
            </a:r>
            <a:endParaRPr lang="zh-CN" altLang="en-US" b="1">
              <a:solidFill>
                <a:schemeClr val="bg1">
                  <a:lumMod val="75000"/>
                </a:schemeClr>
              </a:solidFill>
              <a:latin typeface="微软雅黑" panose="020B0503020204020204" charset="-122"/>
              <a:ea typeface="微软雅黑" panose="020B0503020204020204" charset="-122"/>
              <a:sym typeface="宋体" panose="02010600030101010101" pitchFamily="2" charset="-122"/>
            </a:endParaRPr>
          </a:p>
        </p:txBody>
      </p:sp>
      <p:sp>
        <p:nvSpPr>
          <p:cNvPr id="47" name="文本框 46"/>
          <p:cNvSpPr txBox="1"/>
          <p:nvPr/>
        </p:nvSpPr>
        <p:spPr>
          <a:xfrm>
            <a:off x="2409825" y="1920875"/>
            <a:ext cx="5323205" cy="417830"/>
          </a:xfrm>
          <a:prstGeom prst="rect">
            <a:avLst/>
          </a:prstGeom>
          <a:noFill/>
        </p:spPr>
        <p:txBody>
          <a:bodyPr wrap="square" rtlCol="0">
            <a:spAutoFit/>
          </a:bodyPr>
          <a:p>
            <a:r>
              <a:rPr lang="zh-CN" altLang="en-US" sz="2000" b="1">
                <a:solidFill>
                  <a:srgbClr val="006D33"/>
                </a:solidFill>
                <a:latin typeface="微软雅黑" panose="020B0503020204020204" charset="-122"/>
                <a:ea typeface="微软雅黑" panose="020B0503020204020204" charset="-122"/>
              </a:rPr>
              <a:t>渠道购买薄荷糖的渠道</a:t>
            </a:r>
            <a:endParaRPr lang="zh-CN" altLang="en-US" sz="2000" b="1">
              <a:solidFill>
                <a:srgbClr val="006D33"/>
              </a:solidFill>
              <a:latin typeface="微软雅黑" panose="020B0503020204020204" charset="-122"/>
              <a:ea typeface="微软雅黑" panose="020B0503020204020204" charset="-122"/>
            </a:endParaRPr>
          </a:p>
        </p:txBody>
      </p:sp>
      <p:sp>
        <p:nvSpPr>
          <p:cNvPr id="48" name="文本框 47"/>
          <p:cNvSpPr txBox="1"/>
          <p:nvPr/>
        </p:nvSpPr>
        <p:spPr>
          <a:xfrm>
            <a:off x="5522595" y="5153025"/>
            <a:ext cx="531495" cy="659130"/>
          </a:xfrm>
          <a:prstGeom prst="rect">
            <a:avLst/>
          </a:prstGeom>
          <a:noFill/>
        </p:spPr>
        <p:txBody>
          <a:bodyPr wrap="square" rtlCol="0">
            <a:spAutoFit/>
          </a:bodyPr>
          <a:p>
            <a:pPr lvl="0" algn="l"/>
            <a:r>
              <a:rPr lang="zh-CN" altLang="en-US" b="1">
                <a:solidFill>
                  <a:schemeClr val="bg1">
                    <a:lumMod val="75000"/>
                  </a:schemeClr>
                </a:solidFill>
                <a:latin typeface="微软雅黑" panose="020B0503020204020204" charset="-122"/>
                <a:ea typeface="微软雅黑" panose="020B0503020204020204" charset="-122"/>
                <a:sym typeface="宋体" panose="02010600030101010101" pitchFamily="2" charset="-122"/>
              </a:rPr>
              <a:t>其它</a:t>
            </a:r>
            <a:endParaRPr lang="zh-CN" altLang="en-US" b="1">
              <a:solidFill>
                <a:schemeClr val="bg1">
                  <a:lumMod val="75000"/>
                </a:schemeClr>
              </a:solidFill>
              <a:latin typeface="微软雅黑" panose="020B0503020204020204" charset="-122"/>
              <a:ea typeface="微软雅黑" panose="020B0503020204020204" charset="-122"/>
              <a:sym typeface="宋体" panose="02010600030101010101" pitchFamily="2" charset="-122"/>
            </a:endParaRPr>
          </a:p>
        </p:txBody>
      </p:sp>
      <p:sp>
        <p:nvSpPr>
          <p:cNvPr id="49" name="下箭头 48"/>
          <p:cNvSpPr/>
          <p:nvPr/>
        </p:nvSpPr>
        <p:spPr>
          <a:xfrm>
            <a:off x="3411855" y="6635750"/>
            <a:ext cx="735330" cy="578485"/>
          </a:xfrm>
          <a:prstGeom prst="down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圆角矩形 49"/>
          <p:cNvSpPr/>
          <p:nvPr/>
        </p:nvSpPr>
        <p:spPr>
          <a:xfrm>
            <a:off x="971550" y="7686675"/>
            <a:ext cx="5702935" cy="1458595"/>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auto"/>
            <a:r>
              <a:rPr lang="zh-CN" altLang="en-US" sz="2000">
                <a:solidFill>
                  <a:schemeClr val="tx1"/>
                </a:solidFill>
                <a:latin typeface="微软雅黑" panose="020B0503020204020204" charset="-122"/>
                <a:ea typeface="微软雅黑" panose="020B0503020204020204" charset="-122"/>
                <a:sym typeface="+mn-ea"/>
              </a:rPr>
              <a:t>目前消费者多从药店购买薄荷糖，华润三九可以通过线上线下整合营销闭环，吸引更多的消费者，扩大市场占有率。</a:t>
            </a:r>
            <a:endParaRPr lang="zh-CN" altLang="en-US" sz="2000">
              <a:solidFill>
                <a:schemeClr val="tx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消费者分析</a:t>
            </a:r>
            <a:endParaRPr lang="zh-CN" altLang="en-US" sz="3200" b="1">
              <a:solidFill>
                <a:schemeClr val="bg1"/>
              </a:solidFill>
              <a:latin typeface="微软雅黑" panose="020B0503020204020204" charset="-122"/>
              <a:ea typeface="微软雅黑" panose="020B0503020204020204" charset="-122"/>
            </a:endParaRPr>
          </a:p>
        </p:txBody>
      </p:sp>
      <p:pic>
        <p:nvPicPr>
          <p:cNvPr id="14344" name="Picture 9"/>
          <p:cNvPicPr>
            <a:picLocks noChangeAspect="1"/>
          </p:cNvPicPr>
          <p:nvPr/>
        </p:nvPicPr>
        <p:blipFill>
          <a:blip r:embed="rId1"/>
          <a:stretch>
            <a:fillRect/>
          </a:stretch>
        </p:blipFill>
        <p:spPr>
          <a:xfrm>
            <a:off x="1147445" y="2900045"/>
            <a:ext cx="2453640" cy="2406650"/>
          </a:xfrm>
          <a:prstGeom prst="rect">
            <a:avLst/>
          </a:prstGeom>
          <a:noFill/>
          <a:ln w="47625">
            <a:solidFill>
              <a:srgbClr val="C3D600"/>
            </a:solidFill>
          </a:ln>
        </p:spPr>
      </p:pic>
      <p:sp>
        <p:nvSpPr>
          <p:cNvPr id="3" name="矩形 2"/>
          <p:cNvSpPr/>
          <p:nvPr/>
        </p:nvSpPr>
        <p:spPr>
          <a:xfrm>
            <a:off x="1113155" y="5306695"/>
            <a:ext cx="2517140" cy="3231515"/>
          </a:xfrm>
          <a:prstGeom prst="rect">
            <a:avLst/>
          </a:prstGeom>
          <a:solidFill>
            <a:srgbClr val="C3D600"/>
          </a:solidFill>
          <a:ln w="38100">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indent="0" algn="l" eaLnBrk="0" hangingPunct="0"/>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9</a:t>
            </a:r>
            <a:r>
              <a:rPr lang="en-US" altLang="zh-CN" b="1" dirty="0">
                <a:latin typeface="微软雅黑" panose="020B0503020204020204" charset="-122"/>
                <a:ea typeface="微软雅黑" panose="020B0503020204020204" charset="-122"/>
                <a:sym typeface="+mn-ea"/>
              </a:rPr>
              <a:t>8</a:t>
            </a:r>
            <a:r>
              <a:rPr lang="zh-CN" altLang="en-US" b="1" dirty="0">
                <a:latin typeface="微软雅黑" panose="020B0503020204020204" charset="-122"/>
                <a:ea typeface="微软雅黑" panose="020B0503020204020204" charset="-122"/>
                <a:sym typeface="+mn-ea"/>
              </a:rPr>
              <a:t>年人物：孟小超</a:t>
            </a:r>
            <a:endParaRPr lang="zh-CN" altLang="en-US" b="1" dirty="0">
              <a:latin typeface="微软雅黑" panose="020B0503020204020204" charset="-122"/>
              <a:ea typeface="微软雅黑" panose="020B0503020204020204" charset="-122"/>
              <a:sym typeface="+mn-ea"/>
            </a:endParaRPr>
          </a:p>
          <a:p>
            <a:pPr lvl="0" indent="0" algn="l" eaLnBrk="0" hangingPunct="0"/>
            <a:endParaRPr lang="zh-CN" altLang="en-US" b="1" dirty="0">
              <a:latin typeface="微软雅黑" panose="020B0503020204020204" charset="-122"/>
              <a:ea typeface="微软雅黑" panose="020B0503020204020204" charset="-122"/>
              <a:sym typeface="+mn-ea"/>
            </a:endParaRPr>
          </a:p>
          <a:p>
            <a:pPr lvl="0" indent="0" algn="l" eaLnBrk="0" hangingPunct="0"/>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职业：大一新生</a:t>
            </a:r>
            <a:endParaRPr lang="zh-CN" altLang="en-US" b="1" dirty="0">
              <a:latin typeface="微软雅黑" panose="020B0503020204020204" charset="-122"/>
              <a:ea typeface="微软雅黑" panose="020B0503020204020204" charset="-122"/>
            </a:endParaRPr>
          </a:p>
          <a:p>
            <a:pPr lvl="0" indent="0" algn="just" eaLnBrk="0" hangingPunct="0"/>
            <a:r>
              <a:rPr lang="zh-CN" altLang="en-US" b="1" dirty="0">
                <a:latin typeface="微软雅黑" panose="020B0503020204020204" charset="-122"/>
                <a:ea typeface="微软雅黑" panose="020B0503020204020204" charset="-122"/>
                <a:sym typeface="+mn-ea"/>
              </a:rPr>
              <a:t>                                             </a:t>
            </a:r>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健康，有活力， 喜欢表现自己。迎新晚会，辩论赛，哪里都少不了他的身影。</a:t>
            </a:r>
            <a:endParaRPr lang="zh-CN" altLang="en-US" b="1"/>
          </a:p>
        </p:txBody>
      </p:sp>
      <p:pic>
        <p:nvPicPr>
          <p:cNvPr id="14" name="图片 13" descr="18863_2"/>
          <p:cNvPicPr>
            <a:picLocks noChangeAspect="1"/>
          </p:cNvPicPr>
          <p:nvPr/>
        </p:nvPicPr>
        <p:blipFill>
          <a:blip r:embed="rId2"/>
          <a:srcRect t="11314" b="18389"/>
          <a:stretch>
            <a:fillRect/>
          </a:stretch>
        </p:blipFill>
        <p:spPr>
          <a:xfrm>
            <a:off x="4044950" y="6217920"/>
            <a:ext cx="2306320" cy="2388870"/>
          </a:xfrm>
          <a:prstGeom prst="rect">
            <a:avLst/>
          </a:prstGeom>
          <a:ln w="38100">
            <a:solidFill>
              <a:srgbClr val="C3D600"/>
            </a:solidFill>
          </a:ln>
        </p:spPr>
      </p:pic>
      <p:sp>
        <p:nvSpPr>
          <p:cNvPr id="15" name="矩形 14"/>
          <p:cNvSpPr/>
          <p:nvPr/>
        </p:nvSpPr>
        <p:spPr>
          <a:xfrm>
            <a:off x="4007485" y="2872105"/>
            <a:ext cx="2376170" cy="3333115"/>
          </a:xfrm>
          <a:prstGeom prst="rect">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indent="0" algn="l" eaLnBrk="0" hangingPunct="0"/>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9</a:t>
            </a:r>
            <a:r>
              <a:rPr lang="en-US" altLang="zh-CN" b="1" dirty="0">
                <a:latin typeface="微软雅黑" panose="020B0503020204020204" charset="-122"/>
                <a:ea typeface="微软雅黑" panose="020B0503020204020204" charset="-122"/>
                <a:sym typeface="+mn-ea"/>
              </a:rPr>
              <a:t>5</a:t>
            </a:r>
            <a:r>
              <a:rPr lang="zh-CN" altLang="en-US" b="1" dirty="0">
                <a:latin typeface="微软雅黑" panose="020B0503020204020204" charset="-122"/>
                <a:ea typeface="微软雅黑" panose="020B0503020204020204" charset="-122"/>
                <a:sym typeface="+mn-ea"/>
              </a:rPr>
              <a:t>年人物：冯小宇</a:t>
            </a:r>
            <a:endParaRPr lang="zh-CN" altLang="en-US" b="1" dirty="0">
              <a:latin typeface="微软雅黑" panose="020B0503020204020204" charset="-122"/>
              <a:ea typeface="微软雅黑" panose="020B0503020204020204" charset="-122"/>
              <a:sym typeface="+mn-ea"/>
            </a:endParaRPr>
          </a:p>
          <a:p>
            <a:pPr lvl="0" indent="0" algn="l" eaLnBrk="0" hangingPunct="0"/>
            <a:endParaRPr lang="zh-CN" altLang="en-US" b="1" dirty="0">
              <a:latin typeface="微软雅黑" panose="020B0503020204020204" charset="-122"/>
              <a:ea typeface="微软雅黑" panose="020B0503020204020204" charset="-122"/>
            </a:endParaRPr>
          </a:p>
          <a:p>
            <a:pPr lvl="0" indent="0" algn="l" eaLnBrk="0" hangingPunct="0"/>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职业：大四毕业生</a:t>
            </a:r>
            <a:endParaRPr lang="zh-CN" altLang="en-US" b="1" dirty="0">
              <a:latin typeface="微软雅黑" panose="020B0503020204020204" charset="-122"/>
              <a:ea typeface="微软雅黑" panose="020B0503020204020204" charset="-122"/>
            </a:endParaRPr>
          </a:p>
          <a:p>
            <a:pPr lvl="0" indent="0" algn="just" eaLnBrk="0" hangingPunct="0"/>
            <a:r>
              <a:rPr lang="zh-CN" altLang="en-US" b="1" dirty="0">
                <a:latin typeface="微软雅黑" panose="020B0503020204020204" charset="-122"/>
                <a:ea typeface="微软雅黑" panose="020B0503020204020204" charset="-122"/>
                <a:sym typeface="+mn-ea"/>
              </a:rPr>
              <a:t>                                             </a:t>
            </a:r>
            <a:r>
              <a:rPr lang="zh-CN" altLang="en-US" b="1" dirty="0">
                <a:latin typeface="Arial" panose="020B0604020202020204" pitchFamily="34" charset="0"/>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年轻，进取， 对未来生活充满信心。在面试官的提问下，从容自信的表达着自己的观点。</a:t>
            </a:r>
            <a:endParaRPr lang="zh-CN" altLang="en-US" b="1"/>
          </a:p>
        </p:txBody>
      </p:sp>
      <p:cxnSp>
        <p:nvCxnSpPr>
          <p:cNvPr id="16" name="直接连接符 15"/>
          <p:cNvCxnSpPr>
            <a:endCxn id="17" idx="2"/>
          </p:cNvCxnSpPr>
          <p:nvPr/>
        </p:nvCxnSpPr>
        <p:spPr>
          <a:xfrm>
            <a:off x="2659380" y="2099310"/>
            <a:ext cx="2188210" cy="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64790" y="1550670"/>
            <a:ext cx="4164965" cy="548640"/>
          </a:xfrm>
          <a:prstGeom prst="rect">
            <a:avLst/>
          </a:prstGeom>
          <a:noFill/>
        </p:spPr>
        <p:txBody>
          <a:bodyPr wrap="square" rtlCol="0">
            <a:spAutoFit/>
          </a:bodyPr>
          <a:p>
            <a:r>
              <a:rPr lang="zh-CN" altLang="en-US" sz="2800">
                <a:solidFill>
                  <a:srgbClr val="006D33"/>
                </a:solidFill>
                <a:latin typeface="微软雅黑" panose="020B0503020204020204" charset="-122"/>
                <a:ea typeface="微软雅黑" panose="020B0503020204020204" charset="-122"/>
              </a:rPr>
              <a:t>消费者写真</a:t>
            </a:r>
            <a:endParaRPr lang="zh-CN" altLang="en-US" sz="2800">
              <a:solidFill>
                <a:srgbClr val="006D33"/>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en-US" altLang="zh-CN" sz="3200" b="1">
                <a:solidFill>
                  <a:schemeClr val="bg1"/>
                </a:solidFill>
                <a:latin typeface="微软雅黑" panose="020B0503020204020204" charset="-122"/>
                <a:ea typeface="微软雅黑" panose="020B0503020204020204" charset="-122"/>
              </a:rPr>
              <a:t>swot</a:t>
            </a:r>
            <a:r>
              <a:rPr lang="zh-CN" altLang="en-US" sz="3200" b="1">
                <a:solidFill>
                  <a:schemeClr val="bg1"/>
                </a:solidFill>
                <a:latin typeface="微软雅黑" panose="020B0503020204020204" charset="-122"/>
                <a:ea typeface="微软雅黑" panose="020B0503020204020204" charset="-122"/>
              </a:rPr>
              <a:t>总结</a:t>
            </a:r>
            <a:endParaRPr lang="zh-CN" altLang="en-US" sz="3200" b="1">
              <a:solidFill>
                <a:schemeClr val="bg1"/>
              </a:solidFill>
              <a:latin typeface="微软雅黑" panose="020B0503020204020204" charset="-122"/>
              <a:ea typeface="微软雅黑" panose="020B0503020204020204" charset="-122"/>
            </a:endParaRPr>
          </a:p>
        </p:txBody>
      </p:sp>
      <p:grpSp>
        <p:nvGrpSpPr>
          <p:cNvPr id="27" name="Group 33"/>
          <p:cNvGrpSpPr/>
          <p:nvPr/>
        </p:nvGrpSpPr>
        <p:grpSpPr>
          <a:xfrm>
            <a:off x="2324100" y="2327275"/>
            <a:ext cx="1938655" cy="2515235"/>
            <a:chOff x="5812526" y="2579422"/>
            <a:chExt cx="1694486" cy="2254936"/>
          </a:xfrm>
        </p:grpSpPr>
        <p:sp>
          <p:nvSpPr>
            <p:cNvPr id="28" name="Shape 6"/>
            <p:cNvSpPr/>
            <p:nvPr/>
          </p:nvSpPr>
          <p:spPr>
            <a:xfrm>
              <a:off x="5812526" y="3722542"/>
              <a:ext cx="1669444" cy="1111816"/>
            </a:xfrm>
            <a:custGeom>
              <a:avLst/>
              <a:gdLst/>
              <a:ahLst/>
              <a:cxnLst>
                <a:cxn ang="0">
                  <a:pos x="wd2" y="hd2"/>
                </a:cxn>
                <a:cxn ang="5400000">
                  <a:pos x="wd2" y="hd2"/>
                </a:cxn>
                <a:cxn ang="10800000">
                  <a:pos x="wd2" y="hd2"/>
                </a:cxn>
                <a:cxn ang="16200000">
                  <a:pos x="wd2" y="hd2"/>
                </a:cxn>
              </a:cxnLst>
              <a:rect l="0" t="0" r="r" b="b"/>
              <a:pathLst>
                <a:path w="21600" h="21600" extrusionOk="0">
                  <a:moveTo>
                    <a:pt x="0" y="4208"/>
                  </a:moveTo>
                  <a:lnTo>
                    <a:pt x="12609" y="20996"/>
                  </a:lnTo>
                  <a:lnTo>
                    <a:pt x="21037" y="21600"/>
                  </a:lnTo>
                  <a:lnTo>
                    <a:pt x="21600" y="17260"/>
                  </a:lnTo>
                  <a:lnTo>
                    <a:pt x="17597" y="4208"/>
                  </a:lnTo>
                  <a:lnTo>
                    <a:pt x="10800" y="0"/>
                  </a:lnTo>
                  <a:cubicBezTo>
                    <a:pt x="10800" y="0"/>
                    <a:pt x="0" y="4208"/>
                    <a:pt x="0" y="4208"/>
                  </a:cubicBezTo>
                  <a:close/>
                </a:path>
              </a:pathLst>
            </a:custGeom>
            <a:solidFill>
              <a:srgbClr val="6491C8">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9" name="Shape 7"/>
            <p:cNvSpPr/>
            <p:nvPr/>
          </p:nvSpPr>
          <p:spPr>
            <a:xfrm>
              <a:off x="6355976" y="4050486"/>
              <a:ext cx="594661" cy="606764"/>
            </a:xfrm>
            <a:custGeom>
              <a:avLst/>
              <a:gdLst/>
              <a:ahLst/>
              <a:cxnLst>
                <a:cxn ang="0">
                  <a:pos x="wd2" y="hd2"/>
                </a:cxn>
                <a:cxn ang="5400000">
                  <a:pos x="wd2" y="hd2"/>
                </a:cxn>
                <a:cxn ang="10800000">
                  <a:pos x="wd2" y="hd2"/>
                </a:cxn>
                <a:cxn ang="16200000">
                  <a:pos x="wd2" y="hd2"/>
                </a:cxn>
              </a:cxnLst>
              <a:rect l="0" t="0" r="r" b="b"/>
              <a:pathLst>
                <a:path w="21600" h="21600" extrusionOk="0">
                  <a:moveTo>
                    <a:pt x="10227" y="0"/>
                  </a:moveTo>
                  <a:lnTo>
                    <a:pt x="21600" y="16923"/>
                  </a:lnTo>
                  <a:lnTo>
                    <a:pt x="15233" y="21600"/>
                  </a:lnTo>
                  <a:lnTo>
                    <a:pt x="0" y="5249"/>
                  </a:lnTo>
                  <a:cubicBezTo>
                    <a:pt x="0" y="5249"/>
                    <a:pt x="10227" y="0"/>
                    <a:pt x="10227" y="0"/>
                  </a:cubicBezTo>
                  <a:close/>
                </a:path>
              </a:pathLst>
            </a:custGeom>
            <a:solidFill>
              <a:srgbClr val="6491C8">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32" name="Shape 8"/>
            <p:cNvSpPr/>
            <p:nvPr/>
          </p:nvSpPr>
          <p:spPr>
            <a:xfrm>
              <a:off x="7114933" y="2579422"/>
              <a:ext cx="366235" cy="1881598"/>
            </a:xfrm>
            <a:custGeom>
              <a:avLst/>
              <a:gdLst/>
              <a:ahLst/>
              <a:cxnLst>
                <a:cxn ang="0">
                  <a:pos x="wd2" y="hd2"/>
                </a:cxn>
                <a:cxn ang="5400000">
                  <a:pos x="wd2" y="hd2"/>
                </a:cxn>
                <a:cxn ang="10800000">
                  <a:pos x="wd2" y="hd2"/>
                </a:cxn>
                <a:cxn ang="16200000">
                  <a:pos x="wd2" y="hd2"/>
                </a:cxn>
              </a:cxnLst>
              <a:rect l="0" t="0" r="r" b="b"/>
              <a:pathLst>
                <a:path w="21600" h="21600" extrusionOk="0">
                  <a:moveTo>
                    <a:pt x="3354" y="0"/>
                  </a:moveTo>
                  <a:lnTo>
                    <a:pt x="21600" y="13947"/>
                  </a:lnTo>
                  <a:lnTo>
                    <a:pt x="17517" y="21600"/>
                  </a:lnTo>
                  <a:lnTo>
                    <a:pt x="3354" y="15613"/>
                  </a:lnTo>
                  <a:lnTo>
                    <a:pt x="0" y="8880"/>
                  </a:lnTo>
                  <a:cubicBezTo>
                    <a:pt x="0" y="8880"/>
                    <a:pt x="3354" y="0"/>
                    <a:pt x="3354" y="0"/>
                  </a:cubicBezTo>
                  <a:close/>
                </a:path>
              </a:pathLst>
            </a:custGeom>
            <a:solidFill>
              <a:srgbClr val="6491C8">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35" name="Shape 9"/>
            <p:cNvSpPr/>
            <p:nvPr/>
          </p:nvSpPr>
          <p:spPr>
            <a:xfrm>
              <a:off x="5812526" y="2579422"/>
              <a:ext cx="1694486" cy="1692924"/>
            </a:xfrm>
            <a:custGeom>
              <a:avLst/>
              <a:gdLst/>
              <a:ahLst/>
              <a:cxnLst>
                <a:cxn ang="0">
                  <a:pos x="wd2" y="hd2"/>
                </a:cxn>
                <a:cxn ang="5400000">
                  <a:pos x="wd2" y="hd2"/>
                </a:cxn>
                <a:cxn ang="10800000">
                  <a:pos x="wd2" y="hd2"/>
                </a:cxn>
                <a:cxn ang="16200000">
                  <a:pos x="wd2" y="hd2"/>
                </a:cxn>
              </a:cxnLst>
              <a:rect l="0" t="0" r="r" b="b"/>
              <a:pathLst>
                <a:path w="21600" h="21600" extrusionOk="0">
                  <a:moveTo>
                    <a:pt x="19206" y="6703"/>
                  </a:moveTo>
                  <a:cubicBezTo>
                    <a:pt x="18449" y="6703"/>
                    <a:pt x="17776" y="7055"/>
                    <a:pt x="17337" y="7604"/>
                  </a:cubicBezTo>
                  <a:lnTo>
                    <a:pt x="17337" y="0"/>
                  </a:lnTo>
                  <a:cubicBezTo>
                    <a:pt x="7762" y="0"/>
                    <a:pt x="0" y="7769"/>
                    <a:pt x="0" y="17353"/>
                  </a:cubicBezTo>
                  <a:lnTo>
                    <a:pt x="7315" y="17353"/>
                  </a:lnTo>
                  <a:cubicBezTo>
                    <a:pt x="7568" y="17433"/>
                    <a:pt x="7595" y="17819"/>
                    <a:pt x="7293" y="18032"/>
                  </a:cubicBezTo>
                  <a:cubicBezTo>
                    <a:pt x="6867" y="18406"/>
                    <a:pt x="6597" y="18952"/>
                    <a:pt x="6597" y="19563"/>
                  </a:cubicBezTo>
                  <a:cubicBezTo>
                    <a:pt x="6597" y="20688"/>
                    <a:pt x="7508" y="21600"/>
                    <a:pt x="8632" y="21600"/>
                  </a:cubicBezTo>
                  <a:cubicBezTo>
                    <a:pt x="9756" y="21600"/>
                    <a:pt x="10667" y="20688"/>
                    <a:pt x="10667" y="19563"/>
                  </a:cubicBezTo>
                  <a:cubicBezTo>
                    <a:pt x="10667" y="18952"/>
                    <a:pt x="10397" y="18406"/>
                    <a:pt x="9971" y="18032"/>
                  </a:cubicBezTo>
                  <a:cubicBezTo>
                    <a:pt x="9736" y="17793"/>
                    <a:pt x="9763" y="17420"/>
                    <a:pt x="10015" y="17353"/>
                  </a:cubicBezTo>
                  <a:lnTo>
                    <a:pt x="17337" y="17353"/>
                  </a:lnTo>
                  <a:lnTo>
                    <a:pt x="17337" y="10595"/>
                  </a:lnTo>
                  <a:cubicBezTo>
                    <a:pt x="17776" y="11143"/>
                    <a:pt x="18449" y="11496"/>
                    <a:pt x="19206" y="11496"/>
                  </a:cubicBezTo>
                  <a:cubicBezTo>
                    <a:pt x="20528" y="11496"/>
                    <a:pt x="21600" y="10423"/>
                    <a:pt x="21600" y="9099"/>
                  </a:cubicBezTo>
                  <a:cubicBezTo>
                    <a:pt x="21600" y="7776"/>
                    <a:pt x="20528" y="6703"/>
                    <a:pt x="19206" y="6703"/>
                  </a:cubicBezTo>
                  <a:close/>
                </a:path>
              </a:pathLst>
            </a:custGeom>
            <a:gradFill>
              <a:gsLst>
                <a:gs pos="0">
                  <a:srgbClr val="6491C8">
                    <a:lumMod val="60000"/>
                    <a:lumOff val="40000"/>
                  </a:srgbClr>
                </a:gs>
                <a:gs pos="100000">
                  <a:srgbClr val="6491C8"/>
                </a:gs>
              </a:gsLst>
              <a:lin ang="3600000" scaled="0"/>
            </a:gra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36" name="Group 32"/>
          <p:cNvGrpSpPr/>
          <p:nvPr/>
        </p:nvGrpSpPr>
        <p:grpSpPr>
          <a:xfrm>
            <a:off x="2167890" y="4214495"/>
            <a:ext cx="2075180" cy="1888490"/>
            <a:chOff x="7808301" y="3750651"/>
            <a:chExt cx="1814038" cy="1693197"/>
          </a:xfrm>
        </p:grpSpPr>
        <p:sp>
          <p:nvSpPr>
            <p:cNvPr id="37" name="Shape 15"/>
            <p:cNvSpPr/>
            <p:nvPr/>
          </p:nvSpPr>
          <p:spPr>
            <a:xfrm>
              <a:off x="9024733" y="3750651"/>
              <a:ext cx="594487" cy="1693197"/>
            </a:xfrm>
            <a:custGeom>
              <a:avLst/>
              <a:gdLst/>
              <a:ahLst/>
              <a:cxnLst>
                <a:cxn ang="0">
                  <a:pos x="wd2" y="hd2"/>
                </a:cxn>
                <a:cxn ang="5400000">
                  <a:pos x="wd2" y="hd2"/>
                </a:cxn>
                <a:cxn ang="10800000">
                  <a:pos x="wd2" y="hd2"/>
                </a:cxn>
                <a:cxn ang="16200000">
                  <a:pos x="wd2" y="hd2"/>
                </a:cxn>
              </a:cxnLst>
              <a:rect l="0" t="0" r="r" b="b"/>
              <a:pathLst>
                <a:path w="21600" h="21600" extrusionOk="0">
                  <a:moveTo>
                    <a:pt x="5017" y="0"/>
                  </a:moveTo>
                  <a:lnTo>
                    <a:pt x="21145" y="9662"/>
                  </a:lnTo>
                  <a:lnTo>
                    <a:pt x="21600" y="21600"/>
                  </a:lnTo>
                  <a:lnTo>
                    <a:pt x="5017" y="17350"/>
                  </a:lnTo>
                  <a:lnTo>
                    <a:pt x="0" y="11100"/>
                  </a:lnTo>
                  <a:cubicBezTo>
                    <a:pt x="0" y="11100"/>
                    <a:pt x="5017" y="0"/>
                    <a:pt x="5017" y="0"/>
                  </a:cubicBezTo>
                  <a:close/>
                </a:path>
              </a:pathLst>
            </a:custGeom>
            <a:solidFill>
              <a:srgbClr val="3CBEB4">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38" name="Shape 16"/>
            <p:cNvSpPr/>
            <p:nvPr/>
          </p:nvSpPr>
          <p:spPr>
            <a:xfrm>
              <a:off x="8670326" y="5009880"/>
              <a:ext cx="952013" cy="432352"/>
            </a:xfrm>
            <a:custGeom>
              <a:avLst/>
              <a:gdLst/>
              <a:ahLst/>
              <a:cxnLst>
                <a:cxn ang="0">
                  <a:pos x="wd2" y="hd2"/>
                </a:cxn>
                <a:cxn ang="5400000">
                  <a:pos x="wd2" y="hd2"/>
                </a:cxn>
                <a:cxn ang="10800000">
                  <a:pos x="wd2" y="hd2"/>
                </a:cxn>
                <a:cxn ang="16200000">
                  <a:pos x="wd2" y="hd2"/>
                </a:cxn>
              </a:cxnLst>
              <a:rect l="0" t="0" r="r" b="b"/>
              <a:pathLst>
                <a:path w="21600" h="20241" extrusionOk="0">
                  <a:moveTo>
                    <a:pt x="0" y="285"/>
                  </a:moveTo>
                  <a:lnTo>
                    <a:pt x="17600" y="17968"/>
                  </a:lnTo>
                  <a:cubicBezTo>
                    <a:pt x="17600" y="17968"/>
                    <a:pt x="19611" y="19502"/>
                    <a:pt x="21600" y="20241"/>
                  </a:cubicBezTo>
                  <a:lnTo>
                    <a:pt x="11245" y="4646"/>
                  </a:lnTo>
                  <a:cubicBezTo>
                    <a:pt x="11245" y="4646"/>
                    <a:pt x="4820" y="-1359"/>
                    <a:pt x="0" y="285"/>
                  </a:cubicBezTo>
                  <a:close/>
                </a:path>
              </a:pathLst>
            </a:custGeom>
            <a:solidFill>
              <a:srgbClr val="3CBEB4">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39" name="Shape 13"/>
            <p:cNvSpPr/>
            <p:nvPr/>
          </p:nvSpPr>
          <p:spPr>
            <a:xfrm>
              <a:off x="9265135" y="4413250"/>
              <a:ext cx="337044" cy="476250"/>
            </a:xfrm>
            <a:custGeom>
              <a:avLst/>
              <a:gdLst/>
              <a:ahLst/>
              <a:cxnLst>
                <a:cxn ang="0">
                  <a:pos x="wd2" y="hd2"/>
                </a:cxn>
                <a:cxn ang="5400000">
                  <a:pos x="wd2" y="hd2"/>
                </a:cxn>
                <a:cxn ang="10800000">
                  <a:pos x="wd2" y="hd2"/>
                </a:cxn>
                <a:cxn ang="16200000">
                  <a:pos x="wd2" y="hd2"/>
                </a:cxn>
              </a:cxnLst>
              <a:rect l="0" t="0" r="r" b="b"/>
              <a:pathLst>
                <a:path w="21600" h="21600" extrusionOk="0">
                  <a:moveTo>
                    <a:pt x="0" y="6840"/>
                  </a:moveTo>
                  <a:lnTo>
                    <a:pt x="18920" y="21600"/>
                  </a:lnTo>
                  <a:lnTo>
                    <a:pt x="21600" y="16550"/>
                  </a:lnTo>
                  <a:lnTo>
                    <a:pt x="11380" y="0"/>
                  </a:lnTo>
                  <a:cubicBezTo>
                    <a:pt x="11380" y="0"/>
                    <a:pt x="0" y="6840"/>
                    <a:pt x="0" y="6840"/>
                  </a:cubicBezTo>
                  <a:close/>
                </a:path>
              </a:pathLst>
            </a:custGeom>
            <a:solidFill>
              <a:srgbClr val="3CBEB4">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40" name="Shape 14"/>
            <p:cNvSpPr/>
            <p:nvPr/>
          </p:nvSpPr>
          <p:spPr>
            <a:xfrm>
              <a:off x="8248683" y="3750651"/>
              <a:ext cx="453881" cy="412625"/>
            </a:xfrm>
            <a:custGeom>
              <a:avLst/>
              <a:gdLst/>
              <a:ahLst/>
              <a:cxnLst>
                <a:cxn ang="0">
                  <a:pos x="wd2" y="hd2"/>
                </a:cxn>
                <a:cxn ang="5400000">
                  <a:pos x="wd2" y="hd2"/>
                </a:cxn>
                <a:cxn ang="10800000">
                  <a:pos x="wd2" y="hd2"/>
                </a:cxn>
                <a:cxn ang="16200000">
                  <a:pos x="wd2" y="hd2"/>
                </a:cxn>
              </a:cxnLst>
              <a:rect l="0" t="0" r="r" b="b"/>
              <a:pathLst>
                <a:path w="21600" h="21600" extrusionOk="0">
                  <a:moveTo>
                    <a:pt x="6410" y="0"/>
                  </a:moveTo>
                  <a:lnTo>
                    <a:pt x="21600" y="16544"/>
                  </a:lnTo>
                  <a:lnTo>
                    <a:pt x="6852" y="21600"/>
                  </a:lnTo>
                  <a:lnTo>
                    <a:pt x="0" y="10800"/>
                  </a:lnTo>
                  <a:cubicBezTo>
                    <a:pt x="0" y="10800"/>
                    <a:pt x="6410" y="0"/>
                    <a:pt x="6410" y="0"/>
                  </a:cubicBezTo>
                  <a:close/>
                </a:path>
              </a:pathLst>
            </a:custGeom>
            <a:solidFill>
              <a:srgbClr val="3CBEB4">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41" name="Shape 18"/>
            <p:cNvSpPr/>
            <p:nvPr/>
          </p:nvSpPr>
          <p:spPr>
            <a:xfrm>
              <a:off x="7808301" y="3750651"/>
              <a:ext cx="1660054" cy="1360076"/>
            </a:xfrm>
            <a:custGeom>
              <a:avLst/>
              <a:gdLst/>
              <a:ahLst/>
              <a:cxnLst>
                <a:cxn ang="0">
                  <a:pos x="wd2" y="hd2"/>
                </a:cxn>
                <a:cxn ang="5400000">
                  <a:pos x="wd2" y="hd2"/>
                </a:cxn>
                <a:cxn ang="10800000">
                  <a:pos x="wd2" y="hd2"/>
                </a:cxn>
                <a:cxn ang="16200000">
                  <a:pos x="wd2" y="hd2"/>
                </a:cxn>
              </a:cxnLst>
              <a:rect l="0" t="0" r="r" b="b"/>
              <a:pathLst>
                <a:path w="21600" h="21600" extrusionOk="0">
                  <a:moveTo>
                    <a:pt x="20093" y="9661"/>
                  </a:moveTo>
                  <a:cubicBezTo>
                    <a:pt x="19548" y="9661"/>
                    <a:pt x="19075" y="10018"/>
                    <a:pt x="18810" y="10547"/>
                  </a:cubicBezTo>
                  <a:cubicBezTo>
                    <a:pt x="18627" y="10953"/>
                    <a:pt x="17975" y="11268"/>
                    <a:pt x="17697" y="10589"/>
                  </a:cubicBezTo>
                  <a:lnTo>
                    <a:pt x="17697" y="0"/>
                  </a:lnTo>
                  <a:lnTo>
                    <a:pt x="10223" y="0"/>
                  </a:lnTo>
                  <a:cubicBezTo>
                    <a:pt x="9965" y="83"/>
                    <a:pt x="9938" y="547"/>
                    <a:pt x="10178" y="845"/>
                  </a:cubicBezTo>
                  <a:cubicBezTo>
                    <a:pt x="10613" y="1310"/>
                    <a:pt x="10888" y="1990"/>
                    <a:pt x="10888" y="2751"/>
                  </a:cubicBezTo>
                  <a:cubicBezTo>
                    <a:pt x="10888" y="4151"/>
                    <a:pt x="9958" y="5286"/>
                    <a:pt x="8811" y="5286"/>
                  </a:cubicBezTo>
                  <a:cubicBezTo>
                    <a:pt x="7664" y="5286"/>
                    <a:pt x="6734" y="4151"/>
                    <a:pt x="6734" y="2751"/>
                  </a:cubicBezTo>
                  <a:cubicBezTo>
                    <a:pt x="6734" y="1990"/>
                    <a:pt x="7010" y="1310"/>
                    <a:pt x="7444" y="845"/>
                  </a:cubicBezTo>
                  <a:cubicBezTo>
                    <a:pt x="7752" y="580"/>
                    <a:pt x="7725" y="99"/>
                    <a:pt x="7467" y="0"/>
                  </a:cubicBezTo>
                  <a:lnTo>
                    <a:pt x="0" y="0"/>
                  </a:lnTo>
                  <a:cubicBezTo>
                    <a:pt x="0" y="11929"/>
                    <a:pt x="7923" y="21600"/>
                    <a:pt x="17697" y="21600"/>
                  </a:cubicBezTo>
                  <a:lnTo>
                    <a:pt x="17697" y="12412"/>
                  </a:lnTo>
                  <a:cubicBezTo>
                    <a:pt x="17907" y="11948"/>
                    <a:pt x="18559" y="11931"/>
                    <a:pt x="18810" y="12454"/>
                  </a:cubicBezTo>
                  <a:cubicBezTo>
                    <a:pt x="19075" y="12983"/>
                    <a:pt x="19548" y="13340"/>
                    <a:pt x="20093" y="13340"/>
                  </a:cubicBezTo>
                  <a:cubicBezTo>
                    <a:pt x="20925" y="13340"/>
                    <a:pt x="21600" y="12516"/>
                    <a:pt x="21600" y="11500"/>
                  </a:cubicBezTo>
                  <a:cubicBezTo>
                    <a:pt x="21600" y="10484"/>
                    <a:pt x="20925" y="9661"/>
                    <a:pt x="20093" y="9661"/>
                  </a:cubicBezTo>
                  <a:close/>
                </a:path>
              </a:pathLst>
            </a:custGeom>
            <a:gradFill>
              <a:gsLst>
                <a:gs pos="0">
                  <a:srgbClr val="3CBEB4">
                    <a:lumMod val="60000"/>
                    <a:lumOff val="40000"/>
                  </a:srgbClr>
                </a:gs>
                <a:gs pos="100000">
                  <a:srgbClr val="006D33"/>
                </a:gs>
              </a:gsLst>
              <a:lin ang="7200000" scaled="0"/>
            </a:gra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42" name="Group 30"/>
          <p:cNvGrpSpPr/>
          <p:nvPr/>
        </p:nvGrpSpPr>
        <p:grpSpPr>
          <a:xfrm>
            <a:off x="3996690" y="2437130"/>
            <a:ext cx="1556385" cy="2136140"/>
            <a:chOff x="9382433" y="2017232"/>
            <a:chExt cx="1360077" cy="1915341"/>
          </a:xfrm>
        </p:grpSpPr>
        <p:sp>
          <p:nvSpPr>
            <p:cNvPr id="44" name="Shape 11"/>
            <p:cNvSpPr/>
            <p:nvPr/>
          </p:nvSpPr>
          <p:spPr>
            <a:xfrm>
              <a:off x="9382433" y="3282160"/>
              <a:ext cx="1360077" cy="650130"/>
            </a:xfrm>
            <a:custGeom>
              <a:avLst/>
              <a:gdLst/>
              <a:ahLst/>
              <a:cxnLst>
                <a:cxn ang="0">
                  <a:pos x="wd2" y="hd2"/>
                </a:cxn>
                <a:cxn ang="5400000">
                  <a:pos x="wd2" y="hd2"/>
                </a:cxn>
                <a:cxn ang="10800000">
                  <a:pos x="wd2" y="hd2"/>
                </a:cxn>
                <a:cxn ang="16200000">
                  <a:pos x="wd2" y="hd2"/>
                </a:cxn>
              </a:cxnLst>
              <a:rect l="0" t="0" r="r" b="b"/>
              <a:pathLst>
                <a:path w="21600" h="21600" extrusionOk="0">
                  <a:moveTo>
                    <a:pt x="21600" y="3310"/>
                  </a:moveTo>
                  <a:lnTo>
                    <a:pt x="14309" y="0"/>
                  </a:lnTo>
                  <a:lnTo>
                    <a:pt x="0" y="3310"/>
                  </a:lnTo>
                  <a:lnTo>
                    <a:pt x="2179" y="21600"/>
                  </a:lnTo>
                  <a:lnTo>
                    <a:pt x="10858" y="21600"/>
                  </a:lnTo>
                  <a:lnTo>
                    <a:pt x="11237" y="9436"/>
                  </a:lnTo>
                  <a:lnTo>
                    <a:pt x="16180" y="10337"/>
                  </a:lnTo>
                  <a:lnTo>
                    <a:pt x="15258" y="21600"/>
                  </a:lnTo>
                  <a:lnTo>
                    <a:pt x="18932" y="21600"/>
                  </a:lnTo>
                  <a:cubicBezTo>
                    <a:pt x="18932" y="21600"/>
                    <a:pt x="21600" y="3310"/>
                    <a:pt x="21600" y="3310"/>
                  </a:cubicBezTo>
                  <a:close/>
                </a:path>
              </a:pathLst>
            </a:custGeom>
            <a:solidFill>
              <a:srgbClr val="FA4655">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45" name="Shape 12"/>
            <p:cNvSpPr/>
            <p:nvPr/>
          </p:nvSpPr>
          <p:spPr>
            <a:xfrm>
              <a:off x="10050688" y="3558833"/>
              <a:ext cx="356063" cy="3737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324" y="0"/>
                  </a:lnTo>
                  <a:lnTo>
                    <a:pt x="21600" y="1600"/>
                  </a:lnTo>
                  <a:lnTo>
                    <a:pt x="18527" y="21600"/>
                  </a:lnTo>
                  <a:cubicBezTo>
                    <a:pt x="18527" y="21600"/>
                    <a:pt x="0" y="21600"/>
                    <a:pt x="0" y="21600"/>
                  </a:cubicBezTo>
                  <a:close/>
                </a:path>
              </a:pathLst>
            </a:custGeom>
            <a:solidFill>
              <a:srgbClr val="FA4655">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46" name="Shape 10"/>
            <p:cNvSpPr/>
            <p:nvPr/>
          </p:nvSpPr>
          <p:spPr>
            <a:xfrm>
              <a:off x="9382433" y="2485723"/>
              <a:ext cx="368865" cy="470283"/>
            </a:xfrm>
            <a:custGeom>
              <a:avLst/>
              <a:gdLst/>
              <a:ahLst/>
              <a:cxnLst>
                <a:cxn ang="0">
                  <a:pos x="wd2" y="hd2"/>
                </a:cxn>
                <a:cxn ang="5400000">
                  <a:pos x="wd2" y="hd2"/>
                </a:cxn>
                <a:cxn ang="10800000">
                  <a:pos x="wd2" y="hd2"/>
                </a:cxn>
                <a:cxn ang="16200000">
                  <a:pos x="wd2" y="hd2"/>
                </a:cxn>
              </a:cxnLst>
              <a:rect l="0" t="0" r="r" b="b"/>
              <a:pathLst>
                <a:path w="21413" h="19752" extrusionOk="0">
                  <a:moveTo>
                    <a:pt x="1" y="5424"/>
                  </a:moveTo>
                  <a:lnTo>
                    <a:pt x="3787" y="19752"/>
                  </a:lnTo>
                  <a:lnTo>
                    <a:pt x="21413" y="17517"/>
                  </a:lnTo>
                  <a:lnTo>
                    <a:pt x="19959" y="294"/>
                  </a:lnTo>
                  <a:cubicBezTo>
                    <a:pt x="19959" y="294"/>
                    <a:pt x="-187" y="-1848"/>
                    <a:pt x="1" y="5424"/>
                  </a:cubicBezTo>
                  <a:close/>
                </a:path>
              </a:pathLst>
            </a:custGeom>
            <a:solidFill>
              <a:srgbClr val="FA4655">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48" name="Shape 17"/>
            <p:cNvSpPr/>
            <p:nvPr/>
          </p:nvSpPr>
          <p:spPr>
            <a:xfrm>
              <a:off x="9382433" y="2017232"/>
              <a:ext cx="1360077" cy="1708514"/>
            </a:xfrm>
            <a:custGeom>
              <a:avLst/>
              <a:gdLst/>
              <a:ahLst/>
              <a:cxnLst>
                <a:cxn ang="0">
                  <a:pos x="wd2" y="hd2"/>
                </a:cxn>
                <a:cxn ang="5400000">
                  <a:pos x="wd2" y="hd2"/>
                </a:cxn>
                <a:cxn ang="10800000">
                  <a:pos x="wd2" y="hd2"/>
                </a:cxn>
                <a:cxn ang="16200000">
                  <a:pos x="wd2" y="hd2"/>
                </a:cxn>
              </a:cxnLst>
              <a:rect l="0" t="0" r="r" b="b"/>
              <a:pathLst>
                <a:path w="21600" h="21600" extrusionOk="0">
                  <a:moveTo>
                    <a:pt x="15248" y="18065"/>
                  </a:moveTo>
                  <a:cubicBezTo>
                    <a:pt x="14972" y="17841"/>
                    <a:pt x="14856" y="17327"/>
                    <a:pt x="15303" y="17195"/>
                  </a:cubicBezTo>
                  <a:lnTo>
                    <a:pt x="21600" y="17195"/>
                  </a:lnTo>
                  <a:cubicBezTo>
                    <a:pt x="21600" y="7698"/>
                    <a:pt x="11929" y="0"/>
                    <a:pt x="0" y="0"/>
                  </a:cubicBezTo>
                  <a:lnTo>
                    <a:pt x="0" y="7534"/>
                  </a:lnTo>
                  <a:cubicBezTo>
                    <a:pt x="547" y="6991"/>
                    <a:pt x="1386" y="6642"/>
                    <a:pt x="2328" y="6642"/>
                  </a:cubicBezTo>
                  <a:cubicBezTo>
                    <a:pt x="3976" y="6642"/>
                    <a:pt x="5311" y="7705"/>
                    <a:pt x="5311" y="9016"/>
                  </a:cubicBezTo>
                  <a:cubicBezTo>
                    <a:pt x="5311" y="10328"/>
                    <a:pt x="3976" y="11391"/>
                    <a:pt x="2328" y="11391"/>
                  </a:cubicBezTo>
                  <a:cubicBezTo>
                    <a:pt x="1386" y="11391"/>
                    <a:pt x="547" y="11042"/>
                    <a:pt x="0" y="10498"/>
                  </a:cubicBezTo>
                  <a:lnTo>
                    <a:pt x="0" y="17195"/>
                  </a:lnTo>
                  <a:lnTo>
                    <a:pt x="11956" y="17195"/>
                  </a:lnTo>
                  <a:cubicBezTo>
                    <a:pt x="12403" y="17366"/>
                    <a:pt x="12652" y="17736"/>
                    <a:pt x="12183" y="18065"/>
                  </a:cubicBezTo>
                  <a:cubicBezTo>
                    <a:pt x="11603" y="18428"/>
                    <a:pt x="11230" y="18989"/>
                    <a:pt x="11230" y="19621"/>
                  </a:cubicBezTo>
                  <a:cubicBezTo>
                    <a:pt x="11230" y="20714"/>
                    <a:pt x="12342" y="21600"/>
                    <a:pt x="13715" y="21600"/>
                  </a:cubicBezTo>
                  <a:cubicBezTo>
                    <a:pt x="15088" y="21600"/>
                    <a:pt x="16201" y="20714"/>
                    <a:pt x="16201" y="19621"/>
                  </a:cubicBezTo>
                  <a:cubicBezTo>
                    <a:pt x="16201" y="18989"/>
                    <a:pt x="15827" y="18428"/>
                    <a:pt x="15248" y="18065"/>
                  </a:cubicBezTo>
                  <a:close/>
                </a:path>
              </a:pathLst>
            </a:custGeom>
            <a:gradFill>
              <a:gsLst>
                <a:gs pos="0">
                  <a:srgbClr val="FA4655">
                    <a:lumMod val="60000"/>
                    <a:lumOff val="40000"/>
                  </a:srgbClr>
                </a:gs>
                <a:gs pos="100000">
                  <a:srgbClr val="FA4655"/>
                </a:gs>
              </a:gsLst>
              <a:lin ang="7200000" scaled="0"/>
            </a:gra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49" name="Group 29"/>
          <p:cNvGrpSpPr/>
          <p:nvPr/>
        </p:nvGrpSpPr>
        <p:grpSpPr>
          <a:xfrm>
            <a:off x="4081145" y="4069715"/>
            <a:ext cx="1556385" cy="1517015"/>
            <a:chOff x="9710377" y="4069226"/>
            <a:chExt cx="1360077" cy="1360076"/>
          </a:xfrm>
        </p:grpSpPr>
        <p:sp>
          <p:nvSpPr>
            <p:cNvPr id="50" name="Shape 19"/>
            <p:cNvSpPr/>
            <p:nvPr/>
          </p:nvSpPr>
          <p:spPr>
            <a:xfrm>
              <a:off x="10366266" y="4087965"/>
              <a:ext cx="446577" cy="421716"/>
            </a:xfrm>
            <a:custGeom>
              <a:avLst/>
              <a:gdLst/>
              <a:ahLst/>
              <a:cxnLst>
                <a:cxn ang="0">
                  <a:pos x="wd2" y="hd2"/>
                </a:cxn>
                <a:cxn ang="5400000">
                  <a:pos x="wd2" y="hd2"/>
                </a:cxn>
                <a:cxn ang="10800000">
                  <a:pos x="wd2" y="hd2"/>
                </a:cxn>
                <a:cxn ang="16200000">
                  <a:pos x="wd2" y="hd2"/>
                </a:cxn>
              </a:cxnLst>
              <a:rect l="0" t="0" r="r" b="b"/>
              <a:pathLst>
                <a:path w="21600" h="21600" extrusionOk="0">
                  <a:moveTo>
                    <a:pt x="13897" y="0"/>
                  </a:moveTo>
                  <a:lnTo>
                    <a:pt x="8075" y="18807"/>
                  </a:lnTo>
                  <a:lnTo>
                    <a:pt x="3331" y="17111"/>
                  </a:lnTo>
                  <a:lnTo>
                    <a:pt x="5979" y="752"/>
                  </a:lnTo>
                  <a:lnTo>
                    <a:pt x="1022" y="3216"/>
                  </a:lnTo>
                  <a:lnTo>
                    <a:pt x="0" y="21600"/>
                  </a:lnTo>
                  <a:lnTo>
                    <a:pt x="12563" y="20852"/>
                  </a:lnTo>
                  <a:lnTo>
                    <a:pt x="21600" y="9201"/>
                  </a:lnTo>
                  <a:cubicBezTo>
                    <a:pt x="21600" y="9201"/>
                    <a:pt x="13897" y="0"/>
                    <a:pt x="13897" y="0"/>
                  </a:cubicBezTo>
                  <a:close/>
                </a:path>
              </a:pathLst>
            </a:custGeom>
            <a:solidFill>
              <a:srgbClr val="FFAF28">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51" name="Shape 20"/>
            <p:cNvSpPr/>
            <p:nvPr/>
          </p:nvSpPr>
          <p:spPr>
            <a:xfrm>
              <a:off x="9710377" y="4640785"/>
              <a:ext cx="330878" cy="294934"/>
            </a:xfrm>
            <a:custGeom>
              <a:avLst/>
              <a:gdLst/>
              <a:ahLst/>
              <a:cxnLst>
                <a:cxn ang="0">
                  <a:pos x="wd2" y="hd2"/>
                </a:cxn>
                <a:cxn ang="5400000">
                  <a:pos x="wd2" y="hd2"/>
                </a:cxn>
                <a:cxn ang="10800000">
                  <a:pos x="wd2" y="hd2"/>
                </a:cxn>
                <a:cxn ang="16200000">
                  <a:pos x="wd2" y="hd2"/>
                </a:cxn>
              </a:cxnLst>
              <a:rect l="0" t="0" r="r" b="b"/>
              <a:pathLst>
                <a:path w="19459" h="16890" extrusionOk="0">
                  <a:moveTo>
                    <a:pt x="0" y="5177"/>
                  </a:moveTo>
                  <a:lnTo>
                    <a:pt x="1902" y="13571"/>
                  </a:lnTo>
                  <a:cubicBezTo>
                    <a:pt x="1902" y="13571"/>
                    <a:pt x="13316" y="20114"/>
                    <a:pt x="17458" y="14826"/>
                  </a:cubicBezTo>
                  <a:cubicBezTo>
                    <a:pt x="21600" y="9538"/>
                    <a:pt x="19023" y="2099"/>
                    <a:pt x="12395" y="307"/>
                  </a:cubicBezTo>
                  <a:cubicBezTo>
                    <a:pt x="5768" y="-1486"/>
                    <a:pt x="0" y="5177"/>
                    <a:pt x="0" y="5177"/>
                  </a:cubicBezTo>
                  <a:close/>
                </a:path>
              </a:pathLst>
            </a:custGeom>
            <a:solidFill>
              <a:srgbClr val="FFAF28">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53" name="Shape 21"/>
            <p:cNvSpPr/>
            <p:nvPr/>
          </p:nvSpPr>
          <p:spPr>
            <a:xfrm>
              <a:off x="9710377" y="4069226"/>
              <a:ext cx="1360077" cy="1360076"/>
            </a:xfrm>
            <a:custGeom>
              <a:avLst/>
              <a:gdLst/>
              <a:ahLst/>
              <a:cxnLst>
                <a:cxn ang="0">
                  <a:pos x="wd2" y="hd2"/>
                </a:cxn>
                <a:cxn ang="5400000">
                  <a:pos x="wd2" y="hd2"/>
                </a:cxn>
                <a:cxn ang="10800000">
                  <a:pos x="wd2" y="hd2"/>
                </a:cxn>
                <a:cxn ang="16200000">
                  <a:pos x="wd2" y="hd2"/>
                </a:cxn>
              </a:cxnLst>
              <a:rect l="0" t="0" r="r" b="b"/>
              <a:pathLst>
                <a:path w="21600" h="21600" extrusionOk="0">
                  <a:moveTo>
                    <a:pt x="15303" y="0"/>
                  </a:moveTo>
                  <a:cubicBezTo>
                    <a:pt x="14856" y="166"/>
                    <a:pt x="14972" y="812"/>
                    <a:pt x="15248" y="1094"/>
                  </a:cubicBezTo>
                  <a:cubicBezTo>
                    <a:pt x="15827" y="1549"/>
                    <a:pt x="16201" y="2254"/>
                    <a:pt x="16201" y="3048"/>
                  </a:cubicBezTo>
                  <a:cubicBezTo>
                    <a:pt x="16201" y="4421"/>
                    <a:pt x="15088" y="5534"/>
                    <a:pt x="13715" y="5534"/>
                  </a:cubicBezTo>
                  <a:cubicBezTo>
                    <a:pt x="12342" y="5534"/>
                    <a:pt x="11230" y="4421"/>
                    <a:pt x="11230" y="3048"/>
                  </a:cubicBezTo>
                  <a:cubicBezTo>
                    <a:pt x="11230" y="2254"/>
                    <a:pt x="11603" y="1549"/>
                    <a:pt x="12183" y="1094"/>
                  </a:cubicBezTo>
                  <a:cubicBezTo>
                    <a:pt x="12652" y="679"/>
                    <a:pt x="12403" y="215"/>
                    <a:pt x="11956" y="0"/>
                  </a:cubicBezTo>
                  <a:lnTo>
                    <a:pt x="0" y="0"/>
                  </a:lnTo>
                  <a:lnTo>
                    <a:pt x="0" y="10589"/>
                  </a:lnTo>
                  <a:cubicBezTo>
                    <a:pt x="340" y="11268"/>
                    <a:pt x="1135" y="10953"/>
                    <a:pt x="1359" y="10547"/>
                  </a:cubicBezTo>
                  <a:cubicBezTo>
                    <a:pt x="1682" y="10018"/>
                    <a:pt x="2259" y="9661"/>
                    <a:pt x="2925" y="9661"/>
                  </a:cubicBezTo>
                  <a:cubicBezTo>
                    <a:pt x="3941" y="9661"/>
                    <a:pt x="4764" y="10484"/>
                    <a:pt x="4764" y="11500"/>
                  </a:cubicBezTo>
                  <a:cubicBezTo>
                    <a:pt x="4764" y="12516"/>
                    <a:pt x="3941" y="13340"/>
                    <a:pt x="2925" y="13340"/>
                  </a:cubicBezTo>
                  <a:cubicBezTo>
                    <a:pt x="2259" y="13340"/>
                    <a:pt x="1682" y="12983"/>
                    <a:pt x="1359" y="12454"/>
                  </a:cubicBezTo>
                  <a:cubicBezTo>
                    <a:pt x="1052" y="11931"/>
                    <a:pt x="257" y="11948"/>
                    <a:pt x="0" y="12412"/>
                  </a:cubicBezTo>
                  <a:lnTo>
                    <a:pt x="0" y="21600"/>
                  </a:lnTo>
                  <a:cubicBezTo>
                    <a:pt x="11929" y="21600"/>
                    <a:pt x="21600" y="11929"/>
                    <a:pt x="21600" y="0"/>
                  </a:cubicBezTo>
                  <a:cubicBezTo>
                    <a:pt x="21600" y="0"/>
                    <a:pt x="15303" y="0"/>
                    <a:pt x="15303" y="0"/>
                  </a:cubicBezTo>
                  <a:close/>
                </a:path>
              </a:pathLst>
            </a:custGeom>
            <a:gradFill>
              <a:gsLst>
                <a:gs pos="0">
                  <a:srgbClr val="FFAF28">
                    <a:lumMod val="60000"/>
                    <a:lumOff val="40000"/>
                  </a:srgbClr>
                </a:gs>
                <a:gs pos="100000">
                  <a:srgbClr val="FFAF28"/>
                </a:gs>
              </a:gsLst>
              <a:lin ang="7200000" scaled="0"/>
            </a:gra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54" name="Rectangle 63"/>
          <p:cNvSpPr/>
          <p:nvPr/>
        </p:nvSpPr>
        <p:spPr>
          <a:xfrm>
            <a:off x="2969007" y="4413472"/>
            <a:ext cx="525802" cy="548640"/>
          </a:xfrm>
          <a:prstGeom prst="rect">
            <a:avLst/>
          </a:prstGeom>
        </p:spPr>
        <p:txBody>
          <a:bodyPr wrap="square" anchor="ctr">
            <a:spAutoFit/>
          </a:bodyPr>
          <a:p>
            <a:pPr algn="ctr"/>
            <a:r>
              <a:rPr lang="en-US" sz="3000" dirty="0">
                <a:solidFill>
                  <a:srgbClr val="FEFEFE"/>
                </a:solidFill>
                <a:latin typeface="FontAwesome" pitchFamily="2" charset="0"/>
              </a:rPr>
              <a:t></a:t>
            </a:r>
            <a:endParaRPr lang="en-US" sz="3000" dirty="0">
              <a:solidFill>
                <a:srgbClr val="FEFEFE"/>
              </a:solidFill>
              <a:latin typeface="FontAwesome" pitchFamily="2" charset="0"/>
            </a:endParaRPr>
          </a:p>
        </p:txBody>
      </p:sp>
      <p:sp>
        <p:nvSpPr>
          <p:cNvPr id="55" name="Rectangle 64"/>
          <p:cNvSpPr/>
          <p:nvPr/>
        </p:nvSpPr>
        <p:spPr>
          <a:xfrm>
            <a:off x="4508368" y="2935588"/>
            <a:ext cx="601297" cy="548640"/>
          </a:xfrm>
          <a:prstGeom prst="rect">
            <a:avLst/>
          </a:prstGeom>
        </p:spPr>
        <p:txBody>
          <a:bodyPr wrap="square" anchor="ctr">
            <a:spAutoFit/>
          </a:bodyPr>
          <a:p>
            <a:pPr algn="ctr"/>
            <a:r>
              <a:rPr lang="en-US" sz="3000" dirty="0">
                <a:solidFill>
                  <a:srgbClr val="FEFEFE"/>
                </a:solidFill>
                <a:latin typeface="FontAwesome" pitchFamily="2" charset="0"/>
              </a:rPr>
              <a:t></a:t>
            </a:r>
            <a:endParaRPr lang="en-US" sz="3000" dirty="0">
              <a:solidFill>
                <a:srgbClr val="FEFEFE"/>
              </a:solidFill>
              <a:latin typeface="FontAwesome" pitchFamily="2" charset="0"/>
            </a:endParaRPr>
          </a:p>
        </p:txBody>
      </p:sp>
      <p:sp>
        <p:nvSpPr>
          <p:cNvPr id="59" name="Arc 71"/>
          <p:cNvSpPr/>
          <p:nvPr/>
        </p:nvSpPr>
        <p:spPr>
          <a:xfrm>
            <a:off x="2016760" y="2094230"/>
            <a:ext cx="3876040" cy="3778250"/>
          </a:xfrm>
          <a:prstGeom prst="arc">
            <a:avLst>
              <a:gd name="adj1" fmla="val 16506604"/>
              <a:gd name="adj2" fmla="val 21351885"/>
            </a:avLst>
          </a:prstGeom>
          <a:ln w="14604">
            <a:solidFill>
              <a:srgbClr val="000000">
                <a:alpha val="40000"/>
              </a:srgbClr>
            </a:solidFill>
            <a:prstDash val="sysDot"/>
          </a:ln>
        </p:spPr>
        <p:style>
          <a:lnRef idx="1">
            <a:srgbClr val="14B4EB"/>
          </a:lnRef>
          <a:fillRef idx="0">
            <a:srgbClr val="14B4EB"/>
          </a:fillRef>
          <a:effectRef idx="0">
            <a:srgbClr val="14B4EB"/>
          </a:effectRef>
          <a:fontRef idx="minor">
            <a:srgbClr val="000000"/>
          </a:fontRef>
        </p:style>
        <p:txBody>
          <a:bodyPr rtlCol="0" anchor="ctr"/>
          <a:p>
            <a:pPr algn="ctr"/>
            <a:endParaRPr lang="en-US"/>
          </a:p>
        </p:txBody>
      </p:sp>
      <p:sp>
        <p:nvSpPr>
          <p:cNvPr id="63" name="Arc 72"/>
          <p:cNvSpPr/>
          <p:nvPr/>
        </p:nvSpPr>
        <p:spPr>
          <a:xfrm>
            <a:off x="1888490" y="2047875"/>
            <a:ext cx="4033520" cy="3931920"/>
          </a:xfrm>
          <a:prstGeom prst="arc">
            <a:avLst>
              <a:gd name="adj1" fmla="val 523167"/>
              <a:gd name="adj2" fmla="val 4747763"/>
            </a:avLst>
          </a:prstGeom>
          <a:ln w="14604">
            <a:solidFill>
              <a:srgbClr val="000000">
                <a:alpha val="40000"/>
              </a:srgbClr>
            </a:solidFill>
            <a:prstDash val="sysDot"/>
          </a:ln>
        </p:spPr>
        <p:style>
          <a:lnRef idx="1">
            <a:srgbClr val="14B4EB"/>
          </a:lnRef>
          <a:fillRef idx="0">
            <a:srgbClr val="14B4EB"/>
          </a:fillRef>
          <a:effectRef idx="0">
            <a:srgbClr val="14B4EB"/>
          </a:effectRef>
          <a:fontRef idx="minor">
            <a:srgbClr val="000000"/>
          </a:fontRef>
        </p:style>
        <p:txBody>
          <a:bodyPr rtlCol="0" anchor="ctr"/>
          <a:p>
            <a:pPr algn="ctr"/>
            <a:endParaRPr lang="en-US"/>
          </a:p>
        </p:txBody>
      </p:sp>
      <p:sp>
        <p:nvSpPr>
          <p:cNvPr id="66" name="Arc 73"/>
          <p:cNvSpPr/>
          <p:nvPr/>
        </p:nvSpPr>
        <p:spPr>
          <a:xfrm>
            <a:off x="1859915" y="2111375"/>
            <a:ext cx="4021455" cy="3919855"/>
          </a:xfrm>
          <a:prstGeom prst="arc">
            <a:avLst>
              <a:gd name="adj1" fmla="val 5682703"/>
              <a:gd name="adj2" fmla="val 10320624"/>
            </a:avLst>
          </a:prstGeom>
          <a:ln w="14604">
            <a:solidFill>
              <a:srgbClr val="000000">
                <a:alpha val="40000"/>
              </a:srgbClr>
            </a:solidFill>
            <a:prstDash val="sysDot"/>
          </a:ln>
        </p:spPr>
        <p:style>
          <a:lnRef idx="1">
            <a:srgbClr val="14B4EB"/>
          </a:lnRef>
          <a:fillRef idx="0">
            <a:srgbClr val="14B4EB"/>
          </a:fillRef>
          <a:effectRef idx="0">
            <a:srgbClr val="14B4EB"/>
          </a:effectRef>
          <a:fontRef idx="minor">
            <a:srgbClr val="000000"/>
          </a:fontRef>
        </p:style>
        <p:txBody>
          <a:bodyPr rtlCol="0" anchor="ctr"/>
          <a:p>
            <a:pPr algn="ctr"/>
            <a:endParaRPr lang="en-US"/>
          </a:p>
        </p:txBody>
      </p:sp>
      <p:sp>
        <p:nvSpPr>
          <p:cNvPr id="67" name="Arc 74"/>
          <p:cNvSpPr/>
          <p:nvPr/>
        </p:nvSpPr>
        <p:spPr>
          <a:xfrm>
            <a:off x="1831975" y="2092960"/>
            <a:ext cx="4021455" cy="3919855"/>
          </a:xfrm>
          <a:prstGeom prst="arc">
            <a:avLst>
              <a:gd name="adj1" fmla="val 11223297"/>
              <a:gd name="adj2" fmla="val 15787159"/>
            </a:avLst>
          </a:prstGeom>
          <a:ln w="14604">
            <a:solidFill>
              <a:srgbClr val="000000">
                <a:alpha val="40000"/>
              </a:srgbClr>
            </a:solidFill>
            <a:prstDash val="sysDot"/>
          </a:ln>
        </p:spPr>
        <p:style>
          <a:lnRef idx="1">
            <a:srgbClr val="14B4EB"/>
          </a:lnRef>
          <a:fillRef idx="0">
            <a:srgbClr val="14B4EB"/>
          </a:fillRef>
          <a:effectRef idx="0">
            <a:srgbClr val="14B4EB"/>
          </a:effectRef>
          <a:fontRef idx="minor">
            <a:srgbClr val="000000"/>
          </a:fontRef>
        </p:style>
        <p:txBody>
          <a:bodyPr rtlCol="0" anchor="ctr"/>
          <a:p>
            <a:pPr algn="ctr"/>
            <a:endParaRPr lang="en-US"/>
          </a:p>
        </p:txBody>
      </p:sp>
      <p:grpSp>
        <p:nvGrpSpPr>
          <p:cNvPr id="68" name="Group 75"/>
          <p:cNvGrpSpPr/>
          <p:nvPr/>
        </p:nvGrpSpPr>
        <p:grpSpPr>
          <a:xfrm>
            <a:off x="5739130" y="3855085"/>
            <a:ext cx="333375" cy="417829"/>
            <a:chOff x="9151194" y="887543"/>
            <a:chExt cx="224412" cy="288262"/>
          </a:xfrm>
        </p:grpSpPr>
        <p:sp>
          <p:nvSpPr>
            <p:cNvPr id="69" name="Oval 76"/>
            <p:cNvSpPr/>
            <p:nvPr/>
          </p:nvSpPr>
          <p:spPr>
            <a:xfrm>
              <a:off x="9151194" y="898452"/>
              <a:ext cx="224412" cy="224412"/>
            </a:xfrm>
            <a:prstGeom prst="ellipse">
              <a:avLst/>
            </a:prstGeom>
            <a:solidFill>
              <a:srgbClr val="FFAF28"/>
            </a:solidFill>
            <a:ln w="25400">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sz="1100"/>
            </a:p>
          </p:txBody>
        </p:sp>
        <p:sp>
          <p:nvSpPr>
            <p:cNvPr id="70" name="TextBox 77"/>
            <p:cNvSpPr txBox="1"/>
            <p:nvPr/>
          </p:nvSpPr>
          <p:spPr>
            <a:xfrm>
              <a:off x="9177921" y="887543"/>
              <a:ext cx="166378" cy="288262"/>
            </a:xfrm>
            <a:prstGeom prst="rect">
              <a:avLst/>
            </a:prstGeom>
            <a:noFill/>
          </p:spPr>
          <p:txBody>
            <a:bodyPr wrap="square" numCol="1" spcCol="0" rtlCol="0" anchor="ctr">
              <a:spAutoFit/>
            </a:bodyPr>
            <a:p>
              <a:pPr algn="ctr"/>
              <a:r>
                <a:rPr lang="en-US" sz="2000" b="1" dirty="0" smtClean="0">
                  <a:solidFill>
                    <a:srgbClr val="FEFEFE"/>
                  </a:solidFill>
                  <a:latin typeface="微软雅黑" panose="020B0503020204020204" charset="-122"/>
                  <a:ea typeface="微软雅黑" panose="020B0503020204020204" charset="-122"/>
                  <a:cs typeface="Montserrat" charset="0"/>
                </a:rPr>
                <a:t>W</a:t>
              </a:r>
              <a:endParaRPr lang="en-US" sz="2000" b="1" dirty="0" smtClean="0">
                <a:solidFill>
                  <a:srgbClr val="FEFEFE"/>
                </a:solidFill>
                <a:latin typeface="微软雅黑" panose="020B0503020204020204" charset="-122"/>
                <a:ea typeface="微软雅黑" panose="020B0503020204020204" charset="-122"/>
                <a:cs typeface="Montserrat" charset="0"/>
              </a:endParaRPr>
            </a:p>
          </p:txBody>
        </p:sp>
      </p:grpSp>
      <p:grpSp>
        <p:nvGrpSpPr>
          <p:cNvPr id="71" name="Group 78"/>
          <p:cNvGrpSpPr/>
          <p:nvPr/>
        </p:nvGrpSpPr>
        <p:grpSpPr>
          <a:xfrm>
            <a:off x="3820795" y="5791517"/>
            <a:ext cx="333375" cy="396239"/>
            <a:chOff x="9151194" y="881351"/>
            <a:chExt cx="224412" cy="273289"/>
          </a:xfrm>
        </p:grpSpPr>
        <p:sp>
          <p:nvSpPr>
            <p:cNvPr id="88" name="Oval 79"/>
            <p:cNvSpPr/>
            <p:nvPr/>
          </p:nvSpPr>
          <p:spPr>
            <a:xfrm>
              <a:off x="9151194" y="898452"/>
              <a:ext cx="224412" cy="224412"/>
            </a:xfrm>
            <a:prstGeom prst="ellipse">
              <a:avLst/>
            </a:prstGeom>
            <a:solidFill>
              <a:srgbClr val="3CBEB4"/>
            </a:solidFill>
            <a:ln w="25400">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sz="1100"/>
            </a:p>
          </p:txBody>
        </p:sp>
        <p:sp>
          <p:nvSpPr>
            <p:cNvPr id="90" name="TextBox 80"/>
            <p:cNvSpPr txBox="1"/>
            <p:nvPr/>
          </p:nvSpPr>
          <p:spPr>
            <a:xfrm>
              <a:off x="9169372" y="881351"/>
              <a:ext cx="166378" cy="273289"/>
            </a:xfrm>
            <a:prstGeom prst="rect">
              <a:avLst/>
            </a:prstGeom>
            <a:noFill/>
          </p:spPr>
          <p:txBody>
            <a:bodyPr wrap="square" numCol="1" spcCol="0" rtlCol="0" anchor="ctr">
              <a:spAutoFit/>
            </a:bodyPr>
            <a:p>
              <a:pPr algn="ctr"/>
              <a:r>
                <a:rPr lang="en-US" sz="2000" b="1" dirty="0" smtClean="0">
                  <a:solidFill>
                    <a:srgbClr val="FEFEFE"/>
                  </a:solidFill>
                  <a:latin typeface="黑体" panose="02010609060101010101" pitchFamily="49" charset="-122"/>
                  <a:ea typeface="黑体" panose="02010609060101010101" pitchFamily="49" charset="-122"/>
                  <a:cs typeface="Montserrat" charset="0"/>
                </a:rPr>
                <a:t>T</a:t>
              </a:r>
              <a:endParaRPr lang="en-US" sz="2000" b="1" dirty="0" smtClean="0">
                <a:solidFill>
                  <a:srgbClr val="FEFEFE"/>
                </a:solidFill>
                <a:latin typeface="黑体" panose="02010609060101010101" pitchFamily="49" charset="-122"/>
                <a:ea typeface="黑体" panose="02010609060101010101" pitchFamily="49" charset="-122"/>
                <a:cs typeface="Montserrat" charset="0"/>
              </a:endParaRPr>
            </a:p>
          </p:txBody>
        </p:sp>
      </p:grpSp>
      <p:grpSp>
        <p:nvGrpSpPr>
          <p:cNvPr id="93" name="Group 81"/>
          <p:cNvGrpSpPr/>
          <p:nvPr/>
        </p:nvGrpSpPr>
        <p:grpSpPr>
          <a:xfrm>
            <a:off x="1689735" y="3837305"/>
            <a:ext cx="333375" cy="417829"/>
            <a:chOff x="9151194" y="873865"/>
            <a:chExt cx="224412" cy="288262"/>
          </a:xfrm>
        </p:grpSpPr>
        <p:sp>
          <p:nvSpPr>
            <p:cNvPr id="96" name="Oval 82"/>
            <p:cNvSpPr/>
            <p:nvPr/>
          </p:nvSpPr>
          <p:spPr>
            <a:xfrm>
              <a:off x="9151194" y="898452"/>
              <a:ext cx="224412" cy="224412"/>
            </a:xfrm>
            <a:prstGeom prst="ellipse">
              <a:avLst/>
            </a:prstGeom>
            <a:solidFill>
              <a:srgbClr val="6491C8"/>
            </a:solidFill>
            <a:ln w="25400">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sz="1100"/>
            </a:p>
          </p:txBody>
        </p:sp>
        <p:sp>
          <p:nvSpPr>
            <p:cNvPr id="99" name="TextBox 83"/>
            <p:cNvSpPr txBox="1"/>
            <p:nvPr/>
          </p:nvSpPr>
          <p:spPr>
            <a:xfrm>
              <a:off x="9169372" y="873865"/>
              <a:ext cx="166378" cy="288262"/>
            </a:xfrm>
            <a:prstGeom prst="rect">
              <a:avLst/>
            </a:prstGeom>
            <a:noFill/>
          </p:spPr>
          <p:txBody>
            <a:bodyPr wrap="square" numCol="1" spcCol="0" rtlCol="0" anchor="ctr">
              <a:spAutoFit/>
            </a:bodyPr>
            <a:p>
              <a:pPr algn="ctr"/>
              <a:r>
                <a:rPr lang="en-US" sz="2000" b="1" dirty="0" smtClean="0">
                  <a:solidFill>
                    <a:srgbClr val="FEFEFE"/>
                  </a:solidFill>
                  <a:latin typeface="微软雅黑" panose="020B0503020204020204" charset="-122"/>
                  <a:ea typeface="微软雅黑" panose="020B0503020204020204" charset="-122"/>
                  <a:cs typeface="Montserrat" charset="0"/>
                </a:rPr>
                <a:t>O</a:t>
              </a:r>
              <a:endParaRPr lang="en-US" sz="2000" b="1" dirty="0" smtClean="0">
                <a:solidFill>
                  <a:srgbClr val="FEFEFE"/>
                </a:solidFill>
                <a:latin typeface="微软雅黑" panose="020B0503020204020204" charset="-122"/>
                <a:ea typeface="微软雅黑" panose="020B0503020204020204" charset="-122"/>
                <a:cs typeface="Montserrat" charset="0"/>
              </a:endParaRPr>
            </a:p>
          </p:txBody>
        </p:sp>
      </p:grpSp>
      <p:grpSp>
        <p:nvGrpSpPr>
          <p:cNvPr id="103" name="Group 84"/>
          <p:cNvGrpSpPr/>
          <p:nvPr/>
        </p:nvGrpSpPr>
        <p:grpSpPr>
          <a:xfrm>
            <a:off x="3714750" y="1803400"/>
            <a:ext cx="333375" cy="417829"/>
            <a:chOff x="9151194" y="867026"/>
            <a:chExt cx="224412" cy="288262"/>
          </a:xfrm>
        </p:grpSpPr>
        <p:sp>
          <p:nvSpPr>
            <p:cNvPr id="104" name="Oval 85"/>
            <p:cNvSpPr/>
            <p:nvPr/>
          </p:nvSpPr>
          <p:spPr>
            <a:xfrm>
              <a:off x="9151194" y="898452"/>
              <a:ext cx="224412" cy="224412"/>
            </a:xfrm>
            <a:prstGeom prst="ellipse">
              <a:avLst/>
            </a:prstGeom>
            <a:solidFill>
              <a:srgbClr val="FA4655"/>
            </a:solidFill>
            <a:ln w="25400">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sz="1100"/>
            </a:p>
          </p:txBody>
        </p:sp>
        <p:sp>
          <p:nvSpPr>
            <p:cNvPr id="107" name="TextBox 86"/>
            <p:cNvSpPr txBox="1"/>
            <p:nvPr/>
          </p:nvSpPr>
          <p:spPr>
            <a:xfrm>
              <a:off x="9183050" y="867026"/>
              <a:ext cx="166378" cy="288262"/>
            </a:xfrm>
            <a:prstGeom prst="rect">
              <a:avLst/>
            </a:prstGeom>
            <a:noFill/>
          </p:spPr>
          <p:txBody>
            <a:bodyPr wrap="square" numCol="1" spcCol="0" rtlCol="0" anchor="ctr">
              <a:spAutoFit/>
            </a:bodyPr>
            <a:p>
              <a:pPr algn="ctr"/>
              <a:r>
                <a:rPr lang="en-US" sz="2000" b="1" dirty="0" smtClean="0">
                  <a:solidFill>
                    <a:srgbClr val="FEFEFE"/>
                  </a:solidFill>
                  <a:latin typeface="微软雅黑" panose="020B0503020204020204" charset="-122"/>
                  <a:ea typeface="微软雅黑" panose="020B0503020204020204" charset="-122"/>
                  <a:cs typeface="Montserrat" charset="0"/>
                </a:rPr>
                <a:t>S</a:t>
              </a:r>
              <a:endParaRPr lang="en-US" sz="2000" b="1" dirty="0" smtClean="0">
                <a:solidFill>
                  <a:srgbClr val="FEFEFE"/>
                </a:solidFill>
                <a:latin typeface="微软雅黑" panose="020B0503020204020204" charset="-122"/>
                <a:ea typeface="微软雅黑" panose="020B0503020204020204" charset="-122"/>
                <a:cs typeface="Montserrat" charset="0"/>
              </a:endParaRPr>
            </a:p>
          </p:txBody>
        </p:sp>
      </p:grpSp>
      <p:sp>
        <p:nvSpPr>
          <p:cNvPr id="108" name="TextBox 88"/>
          <p:cNvSpPr txBox="1"/>
          <p:nvPr/>
        </p:nvSpPr>
        <p:spPr>
          <a:xfrm>
            <a:off x="5553075" y="1837055"/>
            <a:ext cx="1336675" cy="1327785"/>
          </a:xfrm>
          <a:prstGeom prst="rect">
            <a:avLst/>
          </a:prstGeom>
          <a:noFill/>
        </p:spPr>
        <p:txBody>
          <a:bodyPr wrap="square" numCol="1" spcCol="0" rtlCol="0" anchor="ctr">
            <a:spAutoFit/>
          </a:bodyPr>
          <a:p>
            <a:pPr algn="l"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产品无糖</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a:p>
            <a:pPr algn="l"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999品牌知名度高</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a:p>
            <a:pPr algn="l"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市场占有率大</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p:txBody>
      </p:sp>
      <p:sp>
        <p:nvSpPr>
          <p:cNvPr id="109" name="TextBox 90"/>
          <p:cNvSpPr txBox="1"/>
          <p:nvPr/>
        </p:nvSpPr>
        <p:spPr>
          <a:xfrm>
            <a:off x="5648318" y="1395497"/>
            <a:ext cx="1785960" cy="483235"/>
          </a:xfrm>
          <a:prstGeom prst="rect">
            <a:avLst/>
          </a:prstGeom>
          <a:noFill/>
        </p:spPr>
        <p:txBody>
          <a:bodyPr wrap="square" numCol="1" spcCol="0" rtlCol="0" anchor="ctr">
            <a:spAutoFit/>
          </a:bodyPr>
          <a:p>
            <a:r>
              <a:rPr lang="zh-CN" altLang="en-US" sz="2400" b="1" dirty="0" smtClean="0">
                <a:solidFill>
                  <a:srgbClr val="FA4655"/>
                </a:solidFill>
                <a:latin typeface="微软雅黑" panose="020B0503020204020204" charset="-122"/>
                <a:ea typeface="微软雅黑" panose="020B0503020204020204" charset="-122"/>
                <a:cs typeface="Montserrat" charset="0"/>
              </a:rPr>
              <a:t>优势</a:t>
            </a:r>
            <a:endParaRPr lang="zh-CN" altLang="en-US" sz="2400" b="1" dirty="0" smtClean="0">
              <a:solidFill>
                <a:srgbClr val="FA4655"/>
              </a:solidFill>
              <a:latin typeface="微软雅黑" panose="020B0503020204020204" charset="-122"/>
              <a:ea typeface="微软雅黑" panose="020B0503020204020204" charset="-122"/>
              <a:cs typeface="Montserrat" charset="0"/>
            </a:endParaRPr>
          </a:p>
        </p:txBody>
      </p:sp>
      <p:sp>
        <p:nvSpPr>
          <p:cNvPr id="110" name="TextBox 91"/>
          <p:cNvSpPr txBox="1"/>
          <p:nvPr/>
        </p:nvSpPr>
        <p:spPr>
          <a:xfrm>
            <a:off x="4628515" y="6141720"/>
            <a:ext cx="2261235" cy="1327785"/>
          </a:xfrm>
          <a:prstGeom prst="rect">
            <a:avLst/>
          </a:prstGeom>
          <a:noFill/>
        </p:spPr>
        <p:txBody>
          <a:bodyPr wrap="square" numCol="1" spcCol="0" rtlCol="0" anchor="ctr">
            <a:spAutoFit/>
          </a:bodyPr>
          <a:p>
            <a:pPr algn="just"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产品属于市场导入期</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a:p>
            <a:pPr algn="just"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消费者对产品认知度不强</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a:p>
            <a:pPr algn="just" fontAlgn="auto">
              <a:lnSpc>
                <a:spcPct val="100000"/>
              </a:lnSpc>
            </a:pPr>
            <a:r>
              <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rPr>
              <a:t>宣传度不够产品同质化严重</a:t>
            </a:r>
            <a:endParaRPr lang="zh-CN" altLang="en-US" sz="1600" b="1" dirty="0" smtClean="0">
              <a:solidFill>
                <a:srgbClr val="7D8287"/>
              </a:solidFill>
              <a:latin typeface="微软雅黑" panose="020B0503020204020204" charset="-122"/>
              <a:ea typeface="微软雅黑" panose="020B0503020204020204" charset="-122"/>
              <a:cs typeface="Montserrat Light" charset="0"/>
              <a:sym typeface="+mn-ea"/>
            </a:endParaRPr>
          </a:p>
        </p:txBody>
      </p:sp>
      <p:sp>
        <p:nvSpPr>
          <p:cNvPr id="111" name="TextBox 93"/>
          <p:cNvSpPr txBox="1"/>
          <p:nvPr/>
        </p:nvSpPr>
        <p:spPr>
          <a:xfrm>
            <a:off x="5324475" y="5547995"/>
            <a:ext cx="1031875" cy="483235"/>
          </a:xfrm>
          <a:prstGeom prst="rect">
            <a:avLst/>
          </a:prstGeom>
          <a:noFill/>
        </p:spPr>
        <p:txBody>
          <a:bodyPr wrap="square" numCol="1" spcCol="0" rtlCol="0" anchor="ctr">
            <a:spAutoFit/>
          </a:bodyPr>
          <a:p>
            <a:r>
              <a:rPr lang="en-US" sz="2400" b="1" dirty="0" smtClean="0">
                <a:solidFill>
                  <a:srgbClr val="FFAF28"/>
                </a:solidFill>
                <a:latin typeface="微软雅黑" panose="020B0503020204020204" charset="-122"/>
                <a:ea typeface="微软雅黑" panose="020B0503020204020204" charset="-122"/>
                <a:cs typeface="Montserrat" charset="0"/>
              </a:rPr>
              <a:t>劣势</a:t>
            </a:r>
            <a:endParaRPr lang="en-US" sz="2400" b="1" dirty="0" smtClean="0">
              <a:solidFill>
                <a:srgbClr val="FFAF28"/>
              </a:solidFill>
              <a:latin typeface="微软雅黑" panose="020B0503020204020204" charset="-122"/>
              <a:ea typeface="微软雅黑" panose="020B0503020204020204" charset="-122"/>
              <a:cs typeface="Montserrat" charset="0"/>
            </a:endParaRPr>
          </a:p>
        </p:txBody>
      </p:sp>
      <p:sp>
        <p:nvSpPr>
          <p:cNvPr id="112" name="TextBox 94"/>
          <p:cNvSpPr txBox="1"/>
          <p:nvPr/>
        </p:nvSpPr>
        <p:spPr>
          <a:xfrm>
            <a:off x="628015" y="1181100"/>
            <a:ext cx="1203960" cy="2303145"/>
          </a:xfrm>
          <a:prstGeom prst="rect">
            <a:avLst/>
          </a:prstGeom>
          <a:noFill/>
        </p:spPr>
        <p:txBody>
          <a:bodyPr wrap="square" numCol="1" spcCol="0" rtlCol="0" anchor="ctr">
            <a:spAutoFit/>
          </a:bodyPr>
          <a:p>
            <a:pPr algn="just" fontAlgn="auto">
              <a:lnSpc>
                <a:spcPct val="100000"/>
              </a:lnSpc>
            </a:pPr>
            <a:r>
              <a:rPr lang="zh-CN" altLang="en-US" sz="1600" b="1">
                <a:solidFill>
                  <a:srgbClr val="7D8287"/>
                </a:solidFill>
                <a:latin typeface="微软雅黑" panose="020B0503020204020204" charset="-122"/>
                <a:ea typeface="微软雅黑" panose="020B0503020204020204" charset="-122"/>
                <a:sym typeface="+mn-ea"/>
              </a:rPr>
              <a:t>健康时尚成为人们的追求，薄荷糖市场规模逐年增加，无糖薄荷糖更符合现在人们对健康追求的理念</a:t>
            </a:r>
            <a:endParaRPr lang="zh-CN" altLang="en-US" sz="1600" b="1">
              <a:solidFill>
                <a:srgbClr val="7D8287"/>
              </a:solidFill>
              <a:latin typeface="微软雅黑" panose="020B0503020204020204" charset="-122"/>
              <a:ea typeface="微软雅黑" panose="020B0503020204020204" charset="-122"/>
              <a:sym typeface="+mn-ea"/>
            </a:endParaRPr>
          </a:p>
        </p:txBody>
      </p:sp>
      <p:sp>
        <p:nvSpPr>
          <p:cNvPr id="113" name="TextBox 96"/>
          <p:cNvSpPr txBox="1"/>
          <p:nvPr/>
        </p:nvSpPr>
        <p:spPr>
          <a:xfrm>
            <a:off x="2016760" y="1237615"/>
            <a:ext cx="419100" cy="848995"/>
          </a:xfrm>
          <a:prstGeom prst="rect">
            <a:avLst/>
          </a:prstGeom>
          <a:noFill/>
        </p:spPr>
        <p:txBody>
          <a:bodyPr wrap="square" numCol="1" spcCol="0" rtlCol="0" anchor="ctr">
            <a:spAutoFit/>
          </a:bodyPr>
          <a:p>
            <a:pPr algn="r"/>
            <a:r>
              <a:rPr lang="zh-CN" altLang="en-US" sz="2400" b="1" dirty="0" smtClean="0">
                <a:solidFill>
                  <a:srgbClr val="6491C8"/>
                </a:solidFill>
                <a:latin typeface="微软雅黑" panose="020B0503020204020204" charset="-122"/>
                <a:ea typeface="微软雅黑" panose="020B0503020204020204" charset="-122"/>
                <a:cs typeface="Montserrat" charset="0"/>
              </a:rPr>
              <a:t>机会</a:t>
            </a:r>
            <a:endParaRPr lang="zh-CN" altLang="en-US" sz="2400" b="1" dirty="0" smtClean="0">
              <a:solidFill>
                <a:srgbClr val="6491C8"/>
              </a:solidFill>
              <a:latin typeface="微软雅黑" panose="020B0503020204020204" charset="-122"/>
              <a:ea typeface="微软雅黑" panose="020B0503020204020204" charset="-122"/>
              <a:cs typeface="Montserrat" charset="0"/>
            </a:endParaRPr>
          </a:p>
        </p:txBody>
      </p:sp>
      <p:sp>
        <p:nvSpPr>
          <p:cNvPr id="114" name="TextBox 97"/>
          <p:cNvSpPr txBox="1"/>
          <p:nvPr/>
        </p:nvSpPr>
        <p:spPr>
          <a:xfrm>
            <a:off x="915670" y="6231890"/>
            <a:ext cx="1578610" cy="596265"/>
          </a:xfrm>
          <a:prstGeom prst="rect">
            <a:avLst/>
          </a:prstGeom>
          <a:noFill/>
        </p:spPr>
        <p:txBody>
          <a:bodyPr wrap="square" numCol="1" spcCol="0" rtlCol="0" anchor="ctr">
            <a:spAutoFit/>
          </a:bodyPr>
          <a:p>
            <a:pPr algn="just" fontAlgn="auto">
              <a:lnSpc>
                <a:spcPct val="100000"/>
              </a:lnSpc>
            </a:pPr>
            <a:r>
              <a:rPr lang="en-US" altLang="zh-CN" sz="1600" b="1" dirty="0" smtClean="0">
                <a:solidFill>
                  <a:srgbClr val="7D8287"/>
                </a:solidFill>
                <a:latin typeface="微软雅黑" panose="020B0503020204020204" charset="-122"/>
                <a:ea typeface="微软雅黑" panose="020B0503020204020204" charset="-122"/>
                <a:cs typeface="Montserrat Light" charset="0"/>
                <a:sym typeface="+mn-ea"/>
              </a:rPr>
              <a:t>薄荷糖市场竞争激烈</a:t>
            </a:r>
            <a:endParaRPr lang="en-US" altLang="zh-CN" sz="1600" b="1" dirty="0" smtClean="0">
              <a:solidFill>
                <a:srgbClr val="7D8287"/>
              </a:solidFill>
              <a:latin typeface="微软雅黑" panose="020B0503020204020204" charset="-122"/>
              <a:ea typeface="微软雅黑" panose="020B0503020204020204" charset="-122"/>
              <a:cs typeface="Montserrat Light" charset="0"/>
              <a:sym typeface="+mn-ea"/>
            </a:endParaRPr>
          </a:p>
        </p:txBody>
      </p:sp>
      <p:sp>
        <p:nvSpPr>
          <p:cNvPr id="115" name="TextBox 99"/>
          <p:cNvSpPr txBox="1"/>
          <p:nvPr/>
        </p:nvSpPr>
        <p:spPr>
          <a:xfrm>
            <a:off x="687848" y="5676679"/>
            <a:ext cx="1785960" cy="483235"/>
          </a:xfrm>
          <a:prstGeom prst="rect">
            <a:avLst/>
          </a:prstGeom>
          <a:noFill/>
        </p:spPr>
        <p:txBody>
          <a:bodyPr wrap="square" numCol="1" spcCol="0" rtlCol="0" anchor="ctr">
            <a:spAutoFit/>
          </a:bodyPr>
          <a:p>
            <a:pPr algn="r"/>
            <a:r>
              <a:rPr lang="zh-CN" altLang="en-US" sz="2400" b="1" dirty="0" smtClean="0">
                <a:solidFill>
                  <a:srgbClr val="3CBEB4"/>
                </a:solidFill>
                <a:latin typeface="微软雅黑" panose="020B0503020204020204" charset="-122"/>
                <a:ea typeface="微软雅黑" panose="020B0503020204020204" charset="-122"/>
                <a:cs typeface="Montserrat" charset="0"/>
              </a:rPr>
              <a:t>威胁</a:t>
            </a:r>
            <a:endParaRPr lang="zh-CN" altLang="en-US" sz="2400" b="1" dirty="0" smtClean="0">
              <a:solidFill>
                <a:srgbClr val="3CBEB4"/>
              </a:solidFill>
              <a:latin typeface="微软雅黑" panose="020B0503020204020204" charset="-122"/>
              <a:ea typeface="微软雅黑" panose="020B0503020204020204" charset="-122"/>
              <a:cs typeface="Montserrat" charset="0"/>
            </a:endParaRPr>
          </a:p>
        </p:txBody>
      </p:sp>
      <p:sp>
        <p:nvSpPr>
          <p:cNvPr id="116" name="Rectangle 100"/>
          <p:cNvSpPr/>
          <p:nvPr/>
        </p:nvSpPr>
        <p:spPr>
          <a:xfrm>
            <a:off x="1871345" y="1303020"/>
            <a:ext cx="76200" cy="668020"/>
          </a:xfrm>
          <a:prstGeom prst="rect">
            <a:avLst/>
          </a:prstGeom>
          <a:solidFill>
            <a:srgbClr val="6491C8"/>
          </a:solidFill>
          <a:ln>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a:p>
        </p:txBody>
      </p:sp>
      <p:sp>
        <p:nvSpPr>
          <p:cNvPr id="117" name="Rectangle 101"/>
          <p:cNvSpPr/>
          <p:nvPr/>
        </p:nvSpPr>
        <p:spPr>
          <a:xfrm>
            <a:off x="2473960" y="5767705"/>
            <a:ext cx="76200" cy="349250"/>
          </a:xfrm>
          <a:prstGeom prst="rect">
            <a:avLst/>
          </a:prstGeom>
          <a:solidFill>
            <a:srgbClr val="3CBEB4"/>
          </a:solidFill>
          <a:ln>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a:p>
        </p:txBody>
      </p:sp>
      <p:sp>
        <p:nvSpPr>
          <p:cNvPr id="118" name="Rectangle 104"/>
          <p:cNvSpPr/>
          <p:nvPr/>
        </p:nvSpPr>
        <p:spPr>
          <a:xfrm>
            <a:off x="5572125" y="1487805"/>
            <a:ext cx="76200" cy="349250"/>
          </a:xfrm>
          <a:prstGeom prst="rect">
            <a:avLst/>
          </a:prstGeom>
          <a:solidFill>
            <a:srgbClr val="FA4655"/>
          </a:solidFill>
          <a:ln>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a:p>
        </p:txBody>
      </p:sp>
      <p:sp>
        <p:nvSpPr>
          <p:cNvPr id="119" name="Rectangle 105"/>
          <p:cNvSpPr/>
          <p:nvPr/>
        </p:nvSpPr>
        <p:spPr>
          <a:xfrm>
            <a:off x="5248275" y="5614670"/>
            <a:ext cx="76200" cy="349250"/>
          </a:xfrm>
          <a:prstGeom prst="rect">
            <a:avLst/>
          </a:prstGeom>
          <a:solidFill>
            <a:srgbClr val="FFAF28"/>
          </a:solidFill>
          <a:ln>
            <a:noFill/>
          </a:ln>
        </p:spPr>
        <p:style>
          <a:lnRef idx="2">
            <a:srgbClr val="14B4EB">
              <a:shade val="50000"/>
            </a:srgbClr>
          </a:lnRef>
          <a:fillRef idx="1">
            <a:srgbClr val="14B4EB"/>
          </a:fillRef>
          <a:effectRef idx="0">
            <a:srgbClr val="14B4EB"/>
          </a:effectRef>
          <a:fontRef idx="minor">
            <a:srgbClr val="FFFFFF"/>
          </a:fontRef>
        </p:style>
        <p:txBody>
          <a:bodyPr rtlCol="0" anchor="ctr"/>
          <a:p>
            <a:pPr algn="ctr"/>
            <a:endParaRPr lang="en-US"/>
          </a:p>
        </p:txBody>
      </p:sp>
      <p:sp>
        <p:nvSpPr>
          <p:cNvPr id="18" name="圆角矩形 17"/>
          <p:cNvSpPr/>
          <p:nvPr/>
        </p:nvSpPr>
        <p:spPr>
          <a:xfrm>
            <a:off x="847090" y="7844155"/>
            <a:ext cx="5991225" cy="2286635"/>
          </a:xfrm>
          <a:prstGeom prst="roundRect">
            <a:avLst/>
          </a:prstGeom>
          <a:solidFill>
            <a:schemeClr val="tx1"/>
          </a:solidFill>
          <a:ln w="50800" cmpd="sng">
            <a:solidFill>
              <a:srgbClr val="006D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30000"/>
              </a:lnSpc>
            </a:pPr>
            <a:r>
              <a:rPr lang="zh-CN" altLang="en-US" b="1">
                <a:solidFill>
                  <a:schemeClr val="bg1">
                    <a:lumMod val="75000"/>
                  </a:schemeClr>
                </a:solidFill>
                <a:latin typeface="微软雅黑" panose="020B0503020204020204" charset="-122"/>
                <a:ea typeface="微软雅黑" panose="020B0503020204020204" charset="-122"/>
                <a:sym typeface="+mn-ea"/>
              </a:rPr>
              <a:t>在产品分析中发现，三九罗汉果薄荷糖正处于推广期，广告宣传力度不够，产品同质化严重的问题，所以我们提出本案的核心主题</a:t>
            </a:r>
            <a:r>
              <a:rPr lang="en-US" altLang="zh-CN" b="1">
                <a:solidFill>
                  <a:schemeClr val="bg1">
                    <a:lumMod val="75000"/>
                  </a:schemeClr>
                </a:solidFill>
                <a:latin typeface="微软雅黑" panose="020B0503020204020204" charset="-122"/>
                <a:ea typeface="微软雅黑" panose="020B0503020204020204" charset="-122"/>
                <a:sym typeface="+mn-ea"/>
              </a:rPr>
              <a:t>--</a:t>
            </a:r>
            <a:r>
              <a:rPr lang="zh-CN" altLang="en-US" b="1">
                <a:solidFill>
                  <a:schemeClr val="bg1">
                    <a:lumMod val="75000"/>
                  </a:schemeClr>
                </a:solidFill>
                <a:latin typeface="微软雅黑" panose="020B0503020204020204" charset="-122"/>
                <a:ea typeface="微软雅黑" panose="020B0503020204020204" charset="-122"/>
                <a:sym typeface="+mn-ea"/>
              </a:rPr>
              <a:t>果然喉舒服，制定</a:t>
            </a:r>
            <a:r>
              <a:rPr lang="en-US" altLang="zh-CN" b="1">
                <a:solidFill>
                  <a:schemeClr val="bg1">
                    <a:lumMod val="75000"/>
                  </a:schemeClr>
                </a:solidFill>
                <a:latin typeface="微软雅黑" panose="020B0503020204020204" charset="-122"/>
                <a:ea typeface="微软雅黑" panose="020B0503020204020204" charset="-122"/>
                <a:sym typeface="+mn-ea"/>
              </a:rPr>
              <a:t>“</a:t>
            </a:r>
            <a:r>
              <a:rPr lang="zh-CN" altLang="en-US" b="1">
                <a:solidFill>
                  <a:schemeClr val="bg1">
                    <a:lumMod val="75000"/>
                  </a:schemeClr>
                </a:solidFill>
                <a:latin typeface="微软雅黑" panose="020B0503020204020204" charset="-122"/>
                <a:ea typeface="微软雅黑" panose="020B0503020204020204" charset="-122"/>
                <a:sym typeface="+mn-ea"/>
              </a:rPr>
              <a:t>果然喉舒服</a:t>
            </a:r>
            <a:r>
              <a:rPr lang="en-US" altLang="zh-CN" b="1">
                <a:solidFill>
                  <a:schemeClr val="bg1">
                    <a:lumMod val="75000"/>
                  </a:schemeClr>
                </a:solidFill>
                <a:latin typeface="微软雅黑" panose="020B0503020204020204" charset="-122"/>
                <a:ea typeface="微软雅黑" panose="020B0503020204020204" charset="-122"/>
                <a:sym typeface="+mn-ea"/>
              </a:rPr>
              <a:t>”</a:t>
            </a:r>
            <a:r>
              <a:rPr lang="zh-CN" altLang="en-US" b="1">
                <a:solidFill>
                  <a:schemeClr val="bg1">
                    <a:lumMod val="75000"/>
                  </a:schemeClr>
                </a:solidFill>
                <a:latin typeface="微软雅黑" panose="020B0503020204020204" charset="-122"/>
                <a:ea typeface="微软雅黑" panose="020B0503020204020204" charset="-122"/>
                <a:sym typeface="+mn-ea"/>
              </a:rPr>
              <a:t>文化策略，实施系列活动，加大三九罗汉果薄荷糖在目标消费群的宣传力度，扩大三九罗汉果薄荷糖的产品影响。</a:t>
            </a:r>
            <a:endParaRPr lang="zh-CN" altLang="en-US" b="1">
              <a:solidFill>
                <a:schemeClr val="bg1">
                  <a:lumMod val="75000"/>
                </a:schemeClr>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核 心 概 念</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2</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en-US" altLang="zh-CN" sz="3200" b="1">
                <a:solidFill>
                  <a:schemeClr val="bg1"/>
                </a:solidFill>
                <a:latin typeface="微软雅黑" panose="020B0503020204020204" charset="-122"/>
                <a:ea typeface="微软雅黑" panose="020B0503020204020204" charset="-122"/>
              </a:rPr>
              <a:t>STP</a:t>
            </a:r>
            <a:r>
              <a:rPr lang="zh-CN" altLang="en-US" sz="3200" b="1">
                <a:solidFill>
                  <a:schemeClr val="bg1"/>
                </a:solidFill>
                <a:latin typeface="微软雅黑" panose="020B0503020204020204" charset="-122"/>
                <a:ea typeface="微软雅黑" panose="020B0503020204020204" charset="-122"/>
              </a:rPr>
              <a:t>分析</a:t>
            </a:r>
            <a:endParaRPr lang="zh-CN" altLang="en-US" sz="3200" b="1">
              <a:solidFill>
                <a:schemeClr val="bg1"/>
              </a:solidFill>
              <a:latin typeface="微软雅黑" panose="020B0503020204020204" charset="-122"/>
              <a:ea typeface="微软雅黑" panose="020B0503020204020204" charset="-122"/>
            </a:endParaRPr>
          </a:p>
        </p:txBody>
      </p:sp>
      <p:sp>
        <p:nvSpPr>
          <p:cNvPr id="25" name="矩形 24"/>
          <p:cNvSpPr/>
          <p:nvPr/>
        </p:nvSpPr>
        <p:spPr>
          <a:xfrm>
            <a:off x="1183640" y="2499360"/>
            <a:ext cx="2511425" cy="2619375"/>
          </a:xfrm>
          <a:prstGeom prst="rect">
            <a:avLst/>
          </a:prstGeom>
          <a:solidFill>
            <a:srgbClr val="006D33"/>
          </a:solidFill>
          <a:ln w="38100">
            <a:solidFill>
              <a:srgbClr val="006D33"/>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立足一二线城市、向三线及小城市扩展</a:t>
            </a:r>
            <a:endPar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26" name="矩形 25"/>
          <p:cNvSpPr/>
          <p:nvPr/>
        </p:nvSpPr>
        <p:spPr>
          <a:xfrm>
            <a:off x="4063365" y="2497773"/>
            <a:ext cx="2511425" cy="2620963"/>
          </a:xfrm>
          <a:prstGeom prst="rect">
            <a:avLst/>
          </a:prstGeom>
          <a:solidFill>
            <a:srgbClr val="C8D800"/>
          </a:solidFill>
          <a:ln w="38100">
            <a:solidFill>
              <a:srgbClr val="C8D800"/>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18-25</a:t>
            </a:r>
            <a:r>
              <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岁的消费群体、偏向时尚消费</a:t>
            </a:r>
            <a:endPar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27" name="矩形 26"/>
          <p:cNvSpPr/>
          <p:nvPr/>
        </p:nvSpPr>
        <p:spPr>
          <a:xfrm>
            <a:off x="1181735" y="6458903"/>
            <a:ext cx="2513013" cy="2620963"/>
          </a:xfrm>
          <a:prstGeom prst="rect">
            <a:avLst/>
          </a:prstGeom>
          <a:solidFill>
            <a:srgbClr val="C8D800"/>
          </a:solidFill>
          <a:ln w="38100">
            <a:solidFill>
              <a:srgbClr val="C8D800"/>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具有草本精华、清凉润喉的特点</a:t>
            </a:r>
            <a:endPar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28" name="矩形 27"/>
          <p:cNvSpPr/>
          <p:nvPr/>
        </p:nvSpPr>
        <p:spPr>
          <a:xfrm>
            <a:off x="4063048" y="6458903"/>
            <a:ext cx="2511425" cy="2620963"/>
          </a:xfrm>
          <a:prstGeom prst="rect">
            <a:avLst/>
          </a:prstGeom>
          <a:solidFill>
            <a:srgbClr val="006D33"/>
          </a:solidFill>
          <a:ln w="38100">
            <a:solidFill>
              <a:srgbClr val="006D33"/>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你的声音应该被听到</a:t>
            </a:r>
            <a:endParaRPr kumimoji="0" lang="zh-CN"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29" name="矩形 28"/>
          <p:cNvSpPr/>
          <p:nvPr/>
        </p:nvSpPr>
        <p:spPr>
          <a:xfrm>
            <a:off x="1183640" y="1951673"/>
            <a:ext cx="2511425" cy="547688"/>
          </a:xfrm>
          <a:prstGeom prst="rect">
            <a:avLst/>
          </a:prstGeom>
          <a:solidFill>
            <a:sysClr val="window" lastClr="FFFFFF"/>
          </a:solidFill>
          <a:ln w="38100">
            <a:solidFill>
              <a:srgbClr val="006D33"/>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市场细分</a:t>
            </a:r>
            <a:endPar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30" name="矩形 29"/>
          <p:cNvSpPr/>
          <p:nvPr/>
        </p:nvSpPr>
        <p:spPr>
          <a:xfrm>
            <a:off x="4063365" y="1951673"/>
            <a:ext cx="2511425" cy="547688"/>
          </a:xfrm>
          <a:prstGeom prst="rect">
            <a:avLst/>
          </a:prstGeom>
          <a:solidFill>
            <a:sysClr val="window" lastClr="FFFFFF"/>
          </a:solidFill>
          <a:ln w="38100">
            <a:solidFill>
              <a:srgbClr val="C8D800"/>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目标市场选择</a:t>
            </a:r>
            <a:endPar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31" name="矩形 30"/>
          <p:cNvSpPr/>
          <p:nvPr/>
        </p:nvSpPr>
        <p:spPr>
          <a:xfrm>
            <a:off x="1181735" y="5912803"/>
            <a:ext cx="2513013" cy="547688"/>
          </a:xfrm>
          <a:prstGeom prst="rect">
            <a:avLst/>
          </a:prstGeom>
          <a:solidFill>
            <a:sysClr val="window" lastClr="FFFFFF"/>
          </a:solidFill>
          <a:ln w="38100">
            <a:solidFill>
              <a:srgbClr val="C8D800"/>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产品定位</a:t>
            </a:r>
            <a:endPar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32" name="矩形 31"/>
          <p:cNvSpPr/>
          <p:nvPr/>
        </p:nvSpPr>
        <p:spPr>
          <a:xfrm>
            <a:off x="4063048" y="5911215"/>
            <a:ext cx="2511425" cy="547688"/>
          </a:xfrm>
          <a:prstGeom prst="rect">
            <a:avLst/>
          </a:prstGeom>
          <a:solidFill>
            <a:sysClr val="window" lastClr="FFFFFF"/>
          </a:solidFill>
          <a:ln w="38100">
            <a:solidFill>
              <a:srgbClr val="006D33"/>
            </a:solid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品牌定位</a:t>
            </a:r>
            <a:endParaRPr kumimoji="0" lang="zh-CN" altLang="en-US" sz="20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wipe(up)">
                                      <p:cBhvr>
                                        <p:cTn id="9" dur="500"/>
                                        <p:tgtEl>
                                          <p:spTgt spid="2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22" presetClass="entr" presetSubtype="1"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2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par>
                                <p:cTn id="22" presetID="22" presetClass="entr" presetSubtype="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传播目标</a:t>
            </a:r>
            <a:endParaRPr lang="zh-CN" altLang="en-US" sz="3200" b="1">
              <a:solidFill>
                <a:schemeClr val="bg1"/>
              </a:solidFill>
              <a:latin typeface="微软雅黑" panose="020B0503020204020204" charset="-122"/>
              <a:ea typeface="微软雅黑" panose="020B0503020204020204" charset="-122"/>
            </a:endParaRPr>
          </a:p>
        </p:txBody>
      </p:sp>
      <p:sp>
        <p:nvSpPr>
          <p:cNvPr id="3" name="对角圆角矩形 2"/>
          <p:cNvSpPr/>
          <p:nvPr/>
        </p:nvSpPr>
        <p:spPr>
          <a:xfrm flipH="1">
            <a:off x="787400" y="7096760"/>
            <a:ext cx="5700395" cy="1775460"/>
          </a:xfrm>
          <a:prstGeom prst="round2DiagRect">
            <a:avLst/>
          </a:prstGeom>
          <a:solidFill>
            <a:srgbClr val="C8D800"/>
          </a:solidFill>
          <a:ln>
            <a:solidFill>
              <a:srgbClr val="C8D8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对角圆角矩形 3"/>
          <p:cNvSpPr/>
          <p:nvPr/>
        </p:nvSpPr>
        <p:spPr>
          <a:xfrm flipH="1">
            <a:off x="786765" y="1602105"/>
            <a:ext cx="5701030" cy="1773555"/>
          </a:xfrm>
          <a:prstGeom prst="round2DiagRect">
            <a:avLst/>
          </a:prstGeom>
          <a:solidFill>
            <a:srgbClr val="C8D800"/>
          </a:solidFill>
          <a:ln>
            <a:solidFill>
              <a:srgbClr val="C8D8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对角圆角矩形 10"/>
          <p:cNvSpPr/>
          <p:nvPr/>
        </p:nvSpPr>
        <p:spPr>
          <a:xfrm flipH="1">
            <a:off x="786765" y="4393565"/>
            <a:ext cx="5700395" cy="1750060"/>
          </a:xfrm>
          <a:prstGeom prst="round2DiagRect">
            <a:avLst/>
          </a:prstGeom>
          <a:solidFill>
            <a:srgbClr val="C8D800"/>
          </a:solidFill>
          <a:ln>
            <a:solidFill>
              <a:srgbClr val="C8D8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002665" y="7212330"/>
            <a:ext cx="536575" cy="536575"/>
          </a:xfrm>
          <a:prstGeom prst="ellipse">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628775" y="2101850"/>
            <a:ext cx="4302125" cy="1123315"/>
          </a:xfrm>
          <a:prstGeom prst="rect">
            <a:avLst/>
          </a:prstGeom>
          <a:noFill/>
        </p:spPr>
        <p:txBody>
          <a:bodyPr wrap="square" rtlCol="0">
            <a:spAutoFit/>
          </a:bodyPr>
          <a:p>
            <a:r>
              <a:rPr lang="zh-CN" altLang="en-US" sz="2400" b="1">
                <a:solidFill>
                  <a:schemeClr val="bg1"/>
                </a:solidFill>
                <a:latin typeface="微软雅黑" panose="020B0503020204020204" charset="-122"/>
                <a:ea typeface="微软雅黑" panose="020B0503020204020204" charset="-122"/>
                <a:sym typeface="+mn-ea"/>
              </a:rPr>
              <a:t>引起目标消费者对</a:t>
            </a:r>
            <a:r>
              <a:rPr lang="en-US" altLang="zh-CN" sz="2400" b="1">
                <a:solidFill>
                  <a:schemeClr val="bg1"/>
                </a:solidFill>
                <a:latin typeface="微软雅黑" panose="020B0503020204020204" charset="-122"/>
                <a:ea typeface="微软雅黑" panose="020B0503020204020204" charset="-122"/>
                <a:sym typeface="+mn-ea"/>
              </a:rPr>
              <a:t>999</a:t>
            </a:r>
            <a:r>
              <a:rPr lang="zh-CN" altLang="en-US" sz="2400" b="1">
                <a:solidFill>
                  <a:schemeClr val="bg1"/>
                </a:solidFill>
                <a:latin typeface="微软雅黑" panose="020B0503020204020204" charset="-122"/>
                <a:ea typeface="微软雅黑" panose="020B0503020204020204" charset="-122"/>
                <a:sym typeface="+mn-ea"/>
              </a:rPr>
              <a:t>罗汉果薄荷糖的关注</a:t>
            </a:r>
            <a:endParaRPr lang="zh-CN" altLang="en-US" sz="2400" b="1">
              <a:solidFill>
                <a:schemeClr val="bg1"/>
              </a:solidFill>
              <a:latin typeface="微软雅黑" panose="020B0503020204020204" charset="-122"/>
              <a:ea typeface="微软雅黑" panose="020B0503020204020204" charset="-122"/>
              <a:sym typeface="+mn-ea"/>
            </a:endParaRPr>
          </a:p>
          <a:p>
            <a:endParaRPr lang="zh-CN" altLang="en-US"/>
          </a:p>
        </p:txBody>
      </p:sp>
      <p:sp>
        <p:nvSpPr>
          <p:cNvPr id="17" name="文本框 16"/>
          <p:cNvSpPr txBox="1"/>
          <p:nvPr/>
        </p:nvSpPr>
        <p:spPr>
          <a:xfrm>
            <a:off x="1715770" y="4729480"/>
            <a:ext cx="4215765" cy="1123315"/>
          </a:xfrm>
          <a:prstGeom prst="rect">
            <a:avLst/>
          </a:prstGeom>
          <a:noFill/>
        </p:spPr>
        <p:txBody>
          <a:bodyPr wrap="square" rtlCol="0">
            <a:spAutoFit/>
          </a:bodyPr>
          <a:p>
            <a:r>
              <a:rPr lang="zh-CN" altLang="en-US" sz="2400" b="1">
                <a:solidFill>
                  <a:schemeClr val="bg1"/>
                </a:solidFill>
                <a:latin typeface="微软雅黑" panose="020B0503020204020204" charset="-122"/>
                <a:ea typeface="微软雅黑" panose="020B0503020204020204" charset="-122"/>
                <a:sym typeface="+mn-ea"/>
              </a:rPr>
              <a:t>加深消费者对</a:t>
            </a:r>
            <a:r>
              <a:rPr lang="en-US" altLang="zh-CN" sz="2400" b="1">
                <a:solidFill>
                  <a:schemeClr val="bg1"/>
                </a:solidFill>
                <a:latin typeface="微软雅黑" panose="020B0503020204020204" charset="-122"/>
                <a:ea typeface="微软雅黑" panose="020B0503020204020204" charset="-122"/>
                <a:sym typeface="+mn-ea"/>
              </a:rPr>
              <a:t>999</a:t>
            </a:r>
            <a:r>
              <a:rPr lang="zh-CN" altLang="en-US" sz="2400" b="1">
                <a:solidFill>
                  <a:schemeClr val="bg1"/>
                </a:solidFill>
                <a:latin typeface="微软雅黑" panose="020B0503020204020204" charset="-122"/>
                <a:ea typeface="微软雅黑" panose="020B0503020204020204" charset="-122"/>
                <a:sym typeface="+mn-ea"/>
              </a:rPr>
              <a:t>罗汉果薄荷糖的认识，提高它的品牌形象</a:t>
            </a:r>
            <a:endParaRPr lang="zh-CN" altLang="en-US" sz="2400" b="1">
              <a:solidFill>
                <a:schemeClr val="bg1"/>
              </a:solidFill>
              <a:latin typeface="微软雅黑" panose="020B0503020204020204" charset="-122"/>
              <a:ea typeface="微软雅黑" panose="020B0503020204020204" charset="-122"/>
              <a:sym typeface="+mn-ea"/>
            </a:endParaRPr>
          </a:p>
          <a:p>
            <a:endParaRPr lang="zh-CN" altLang="en-US"/>
          </a:p>
        </p:txBody>
      </p:sp>
      <p:sp>
        <p:nvSpPr>
          <p:cNvPr id="18" name="文本框 17"/>
          <p:cNvSpPr txBox="1"/>
          <p:nvPr/>
        </p:nvSpPr>
        <p:spPr>
          <a:xfrm>
            <a:off x="1754505" y="7748905"/>
            <a:ext cx="4471035" cy="1123315"/>
          </a:xfrm>
          <a:prstGeom prst="rect">
            <a:avLst/>
          </a:prstGeom>
          <a:noFill/>
        </p:spPr>
        <p:txBody>
          <a:bodyPr wrap="square" rtlCol="0">
            <a:spAutoFit/>
          </a:bodyPr>
          <a:p>
            <a:r>
              <a:rPr lang="zh-CN" altLang="en-US" sz="2400" b="1">
                <a:solidFill>
                  <a:schemeClr val="bg1"/>
                </a:solidFill>
                <a:latin typeface="微软雅黑" panose="020B0503020204020204" charset="-122"/>
                <a:ea typeface="微软雅黑" panose="020B0503020204020204" charset="-122"/>
                <a:sym typeface="+mn-ea"/>
              </a:rPr>
              <a:t>增加核心消费者和潜在消费者的购买欲望</a:t>
            </a:r>
            <a:endParaRPr lang="zh-CN" altLang="en-US" sz="2400" b="1">
              <a:solidFill>
                <a:schemeClr val="bg1"/>
              </a:solidFill>
              <a:latin typeface="微软雅黑" panose="020B0503020204020204" charset="-122"/>
              <a:ea typeface="微软雅黑" panose="020B0503020204020204" charset="-122"/>
              <a:sym typeface="+mn-ea"/>
            </a:endParaRPr>
          </a:p>
          <a:p>
            <a:endParaRPr lang="zh-CN" altLang="en-US"/>
          </a:p>
        </p:txBody>
      </p:sp>
      <p:sp>
        <p:nvSpPr>
          <p:cNvPr id="19" name="椭圆 18"/>
          <p:cNvSpPr/>
          <p:nvPr/>
        </p:nvSpPr>
        <p:spPr>
          <a:xfrm>
            <a:off x="1062990" y="7273290"/>
            <a:ext cx="415290" cy="41529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002665" y="4580890"/>
            <a:ext cx="536575" cy="536575"/>
          </a:xfrm>
          <a:prstGeom prst="ellipse">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1062990" y="4641850"/>
            <a:ext cx="415290" cy="41529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002665" y="1692910"/>
            <a:ext cx="536575" cy="536575"/>
          </a:xfrm>
          <a:prstGeom prst="ellipse">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1062990" y="1753870"/>
            <a:ext cx="415290" cy="41529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25145"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核心概念推导</a:t>
            </a:r>
            <a:endParaRPr lang="zh-CN" altLang="en-US" sz="3200" b="1">
              <a:solidFill>
                <a:schemeClr val="bg1"/>
              </a:solidFill>
              <a:latin typeface="微软雅黑" panose="020B0503020204020204" charset="-122"/>
              <a:ea typeface="微软雅黑" panose="020B0503020204020204" charset="-122"/>
            </a:endParaRPr>
          </a:p>
        </p:txBody>
      </p:sp>
      <p:sp>
        <p:nvSpPr>
          <p:cNvPr id="42" name="矩形 41"/>
          <p:cNvSpPr/>
          <p:nvPr/>
        </p:nvSpPr>
        <p:spPr>
          <a:xfrm>
            <a:off x="1562735" y="1958340"/>
            <a:ext cx="998855" cy="246951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3401695" y="1958340"/>
            <a:ext cx="998855" cy="246951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lang="zh-CN" altLang="en-US" b="1" noProof="0" dirty="0">
                <a:ln>
                  <a:noFill/>
                </a:ln>
                <a:solidFill>
                  <a:schemeClr val="tx1"/>
                </a:solidFill>
                <a:effectLst/>
                <a:uLnTx/>
                <a:uFillTx/>
                <a:latin typeface="微软雅黑" panose="020B0503020204020204" charset="-122"/>
                <a:ea typeface="微软雅黑" panose="020B0503020204020204" charset="-122"/>
                <a:sym typeface="+mn-ea"/>
              </a:rPr>
              <a:t>利咽开音、润肺化痰、生津止渴</a:t>
            </a:r>
            <a:endParaRPr lang="zh-CN" altLang="en-US"/>
          </a:p>
        </p:txBody>
      </p:sp>
      <p:sp>
        <p:nvSpPr>
          <p:cNvPr id="44" name="矩形 43"/>
          <p:cNvSpPr/>
          <p:nvPr/>
        </p:nvSpPr>
        <p:spPr>
          <a:xfrm>
            <a:off x="4991735" y="1958340"/>
            <a:ext cx="998855" cy="246951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6" name="直接连接符 45"/>
          <p:cNvCxnSpPr>
            <a:stCxn id="42" idx="2"/>
          </p:cNvCxnSpPr>
          <p:nvPr/>
        </p:nvCxnSpPr>
        <p:spPr>
          <a:xfrm>
            <a:off x="2062480" y="4427855"/>
            <a:ext cx="0" cy="61849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64915" y="4427855"/>
            <a:ext cx="0" cy="61849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491480" y="4427855"/>
            <a:ext cx="0" cy="61849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72005" y="5024120"/>
            <a:ext cx="3440430" cy="381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914015" y="5029835"/>
            <a:ext cx="0" cy="58483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28515" y="5024120"/>
            <a:ext cx="0" cy="58483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414905" y="5614670"/>
            <a:ext cx="998855" cy="246951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4128770" y="5608955"/>
            <a:ext cx="998855" cy="246951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5" name="直接连接符 54"/>
          <p:cNvCxnSpPr/>
          <p:nvPr/>
        </p:nvCxnSpPr>
        <p:spPr>
          <a:xfrm>
            <a:off x="2914650" y="8078470"/>
            <a:ext cx="0" cy="58483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627880" y="8084185"/>
            <a:ext cx="0" cy="58483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899410" y="8651240"/>
            <a:ext cx="1753870" cy="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776345" y="8651240"/>
            <a:ext cx="0" cy="58483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332355" y="9253855"/>
            <a:ext cx="2870835" cy="708660"/>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nvSpPr>
        <p:spPr>
          <a:xfrm>
            <a:off x="1262380" y="2174875"/>
            <a:ext cx="1299210" cy="2035810"/>
          </a:xfrm>
          <a:prstGeom prst="rect">
            <a:avLst/>
          </a:prstGeom>
          <a:noFill/>
        </p:spPr>
        <p:txBody>
          <a:bodyPr vert="eaVert" wrap="square" rtlCol="0">
            <a:spAutoFit/>
          </a:bodyPr>
          <a:p>
            <a:pPr algn="just" fontAlgn="auto"/>
            <a:r>
              <a:rPr lang="zh-CN" altLang="en-US" b="1">
                <a:solidFill>
                  <a:schemeClr val="bg1">
                    <a:lumMod val="75000"/>
                  </a:schemeClr>
                </a:solidFill>
                <a:latin typeface="微软雅黑" panose="020B0503020204020204" charset="-122"/>
                <a:ea typeface="微软雅黑" panose="020B0503020204020204" charset="-122"/>
                <a:sym typeface="+mn-ea"/>
              </a:rPr>
              <a:t>扩大市场占有率，提高三九罗汉果糖的知名度。</a:t>
            </a:r>
            <a:endParaRPr lang="zh-CN" altLang="en-US" b="1">
              <a:solidFill>
                <a:schemeClr val="bg1">
                  <a:lumMod val="75000"/>
                </a:schemeClr>
              </a:solidFill>
              <a:latin typeface="微软雅黑" panose="020B0503020204020204" charset="-122"/>
              <a:ea typeface="微软雅黑" panose="020B0503020204020204" charset="-122"/>
              <a:sym typeface="+mn-ea"/>
            </a:endParaRPr>
          </a:p>
          <a:p>
            <a:endParaRPr lang="zh-CN" altLang="en-US" b="1">
              <a:solidFill>
                <a:schemeClr val="bg1">
                  <a:lumMod val="75000"/>
                </a:schemeClr>
              </a:solidFill>
              <a:latin typeface="微软雅黑" panose="020B0503020204020204" charset="-122"/>
              <a:ea typeface="微软雅黑" panose="020B0503020204020204" charset="-122"/>
              <a:sym typeface="+mn-ea"/>
            </a:endParaRPr>
          </a:p>
        </p:txBody>
      </p:sp>
      <p:sp>
        <p:nvSpPr>
          <p:cNvPr id="61" name="文本框 60"/>
          <p:cNvSpPr txBox="1"/>
          <p:nvPr/>
        </p:nvSpPr>
        <p:spPr>
          <a:xfrm>
            <a:off x="3252470" y="2101850"/>
            <a:ext cx="1024890" cy="2183130"/>
          </a:xfrm>
          <a:prstGeom prst="rect">
            <a:avLst/>
          </a:prstGeom>
          <a:noFill/>
        </p:spPr>
        <p:txBody>
          <a:bodyPr vert="eaVert" wrap="square" rtlCol="0">
            <a:spAutoFit/>
          </a:bodyPr>
          <a:p>
            <a:r>
              <a:rPr lang="zh-CN" altLang="en-US" b="1" noProof="0" dirty="0">
                <a:ln>
                  <a:noFill/>
                </a:ln>
                <a:solidFill>
                  <a:schemeClr val="bg1">
                    <a:lumMod val="75000"/>
                  </a:schemeClr>
                </a:solidFill>
                <a:effectLst/>
                <a:uLnTx/>
                <a:uFillTx/>
                <a:latin typeface="微软雅黑" panose="020B0503020204020204" charset="-122"/>
                <a:ea typeface="微软雅黑" panose="020B0503020204020204" charset="-122"/>
                <a:sym typeface="+mn-ea"/>
              </a:rPr>
              <a:t>利咽开音、润肺化痰、生津止渴</a:t>
            </a:r>
            <a:endParaRPr kumimoji="0" lang="zh-CN" altLang="en-US" b="1"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mn-cs"/>
              <a:sym typeface="+mn-ea"/>
            </a:endParaRPr>
          </a:p>
          <a:p>
            <a:endParaRPr kumimoji="0" lang="zh-CN" altLang="en-US" b="1"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mn-cs"/>
              <a:sym typeface="+mn-ea"/>
            </a:endParaRPr>
          </a:p>
        </p:txBody>
      </p:sp>
      <p:sp>
        <p:nvSpPr>
          <p:cNvPr id="62" name="文本框 61"/>
          <p:cNvSpPr txBox="1"/>
          <p:nvPr/>
        </p:nvSpPr>
        <p:spPr>
          <a:xfrm>
            <a:off x="4991735" y="2186940"/>
            <a:ext cx="750570" cy="2023745"/>
          </a:xfrm>
          <a:prstGeom prst="rect">
            <a:avLst/>
          </a:prstGeom>
          <a:noFill/>
        </p:spPr>
        <p:txBody>
          <a:bodyPr vert="eaVert" wrap="square" rtlCol="0">
            <a:spAutoFit/>
          </a:bodyPr>
          <a:p>
            <a:r>
              <a:rPr lang="zh-CN" altLang="en-US" b="1">
                <a:solidFill>
                  <a:schemeClr val="bg1">
                    <a:lumMod val="75000"/>
                  </a:schemeClr>
                </a:solidFill>
                <a:latin typeface="微软雅黑" panose="020B0503020204020204" charset="-122"/>
                <a:ea typeface="微软雅黑" panose="020B0503020204020204" charset="-122"/>
                <a:sym typeface="+mn-ea"/>
              </a:rPr>
              <a:t>让消费者享受发声</a:t>
            </a:r>
            <a:endParaRPr lang="zh-CN" altLang="en-US" b="1">
              <a:solidFill>
                <a:schemeClr val="bg1">
                  <a:lumMod val="75000"/>
                </a:schemeClr>
              </a:solidFill>
              <a:latin typeface="微软雅黑" panose="020B0503020204020204" charset="-122"/>
              <a:ea typeface="微软雅黑" panose="020B0503020204020204" charset="-122"/>
              <a:sym typeface="+mn-ea"/>
            </a:endParaRPr>
          </a:p>
          <a:p>
            <a:endParaRPr lang="zh-CN" altLang="en-US" b="1">
              <a:solidFill>
                <a:schemeClr val="bg1">
                  <a:lumMod val="75000"/>
                </a:schemeClr>
              </a:solidFill>
              <a:latin typeface="微软雅黑" panose="020B0503020204020204" charset="-122"/>
              <a:ea typeface="微软雅黑" panose="020B0503020204020204" charset="-122"/>
              <a:sym typeface="+mn-ea"/>
            </a:endParaRPr>
          </a:p>
        </p:txBody>
      </p:sp>
      <p:sp>
        <p:nvSpPr>
          <p:cNvPr id="63" name="文本框 62"/>
          <p:cNvSpPr txBox="1"/>
          <p:nvPr/>
        </p:nvSpPr>
        <p:spPr>
          <a:xfrm>
            <a:off x="2414905" y="5888990"/>
            <a:ext cx="750570" cy="2195195"/>
          </a:xfrm>
          <a:prstGeom prst="rect">
            <a:avLst/>
          </a:prstGeom>
          <a:noFill/>
        </p:spPr>
        <p:txBody>
          <a:bodyPr vert="eaVert" wrap="square" rtlCol="0">
            <a:spAutoFit/>
          </a:bodyPr>
          <a:p>
            <a:r>
              <a:rPr lang="zh-CN" altLang="en-US" b="1" noProof="0" dirty="0">
                <a:ln>
                  <a:noFill/>
                </a:ln>
                <a:solidFill>
                  <a:schemeClr val="bg1">
                    <a:lumMod val="75000"/>
                  </a:schemeClr>
                </a:solidFill>
                <a:effectLst/>
                <a:uLnTx/>
                <a:uFillTx/>
                <a:latin typeface="微软雅黑" panose="020B0503020204020204" charset="-122"/>
                <a:ea typeface="微软雅黑" panose="020B0503020204020204" charset="-122"/>
                <a:sym typeface="+mn-ea"/>
              </a:rPr>
              <a:t>诉求点：健康 舒服</a:t>
            </a:r>
            <a:endParaRPr lang="zh-CN" altLang="en-US" b="1" noProof="0" dirty="0">
              <a:ln>
                <a:noFill/>
              </a:ln>
              <a:solidFill>
                <a:schemeClr val="bg1">
                  <a:lumMod val="75000"/>
                </a:schemeClr>
              </a:solidFill>
              <a:effectLst/>
              <a:uLnTx/>
              <a:uFillTx/>
              <a:latin typeface="微软雅黑" panose="020B0503020204020204" charset="-122"/>
              <a:ea typeface="微软雅黑" panose="020B0503020204020204" charset="-122"/>
              <a:sym typeface="+mn-ea"/>
            </a:endParaRPr>
          </a:p>
          <a:p>
            <a:endParaRPr kumimoji="0" lang="en-US" altLang="zh-CN" b="1"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mn-cs"/>
              <a:sym typeface="+mn-ea"/>
            </a:endParaRPr>
          </a:p>
        </p:txBody>
      </p:sp>
      <p:sp>
        <p:nvSpPr>
          <p:cNvPr id="64" name="文本框 63"/>
          <p:cNvSpPr txBox="1"/>
          <p:nvPr/>
        </p:nvSpPr>
        <p:spPr>
          <a:xfrm>
            <a:off x="4128770" y="5737860"/>
            <a:ext cx="750570" cy="2211705"/>
          </a:xfrm>
          <a:prstGeom prst="rect">
            <a:avLst/>
          </a:prstGeom>
          <a:noFill/>
        </p:spPr>
        <p:txBody>
          <a:bodyPr vert="eaVert" wrap="square" rtlCol="0">
            <a:spAutoFit/>
          </a:bodyPr>
          <a:p>
            <a:r>
              <a:rPr lang="zh-CN" altLang="en-US" b="1" noProof="0" dirty="0">
                <a:ln>
                  <a:noFill/>
                </a:ln>
                <a:solidFill>
                  <a:schemeClr val="bg1">
                    <a:lumMod val="75000"/>
                  </a:schemeClr>
                </a:solidFill>
                <a:effectLst/>
                <a:uLnTx/>
                <a:uFillTx/>
                <a:latin typeface="微软雅黑" panose="020B0503020204020204" charset="-122"/>
                <a:ea typeface="微软雅黑" panose="020B0503020204020204" charset="-122"/>
                <a:sym typeface="+mn-ea"/>
              </a:rPr>
              <a:t>诉求方式：感性诉求</a:t>
            </a:r>
            <a:endParaRPr kumimoji="0" lang="zh-CN" altLang="en-US" b="1"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mn-cs"/>
              <a:sym typeface="+mn-ea"/>
            </a:endParaRPr>
          </a:p>
          <a:p>
            <a:endParaRPr kumimoji="0" lang="zh-CN" altLang="en-US" b="1"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mn-cs"/>
              <a:sym typeface="+mn-ea"/>
            </a:endParaRPr>
          </a:p>
        </p:txBody>
      </p:sp>
      <p:sp>
        <p:nvSpPr>
          <p:cNvPr id="65" name="文本框 64"/>
          <p:cNvSpPr txBox="1"/>
          <p:nvPr/>
        </p:nvSpPr>
        <p:spPr>
          <a:xfrm>
            <a:off x="2571115" y="9366250"/>
            <a:ext cx="2660650" cy="48323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果</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然喉舒服</a:t>
            </a:r>
            <a:endParaRPr lang="zh-CN" altLang="en-US" sz="24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传 播 策 略</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4</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传播综述</a:t>
            </a:r>
            <a:endParaRPr lang="zh-CN" altLang="en-US" sz="3200" b="1">
              <a:solidFill>
                <a:schemeClr val="bg1"/>
              </a:solidFill>
              <a:latin typeface="微软雅黑" panose="020B0503020204020204" charset="-122"/>
              <a:ea typeface="微软雅黑" panose="020B0503020204020204" charset="-122"/>
            </a:endParaRPr>
          </a:p>
        </p:txBody>
      </p:sp>
      <p:graphicFrame>
        <p:nvGraphicFramePr>
          <p:cNvPr id="2" name="Group 3"/>
          <p:cNvGraphicFramePr/>
          <p:nvPr/>
        </p:nvGraphicFramePr>
        <p:xfrm>
          <a:off x="786130" y="3228340"/>
          <a:ext cx="5958205" cy="6420485"/>
        </p:xfrm>
        <a:graphic>
          <a:graphicData uri="http://schemas.openxmlformats.org/drawingml/2006/table">
            <a:tbl>
              <a:tblPr>
                <a:tableStyleId>{8A107856-5554-42FB-B03E-39F5DBC370BA}</a:tableStyleId>
              </a:tblPr>
              <a:tblGrid>
                <a:gridCol w="2053590"/>
                <a:gridCol w="2028190"/>
                <a:gridCol w="1876425"/>
              </a:tblGrid>
              <a:tr h="636270">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rPr>
                        <a:t> 传播目标</a:t>
                      </a:r>
                      <a:endPar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68566" marR="68566" marT="34271" marB="34271" anchor="ctr" horzOverflow="overflow">
                    <a:solidFill>
                      <a:srgbClr val="006D33"/>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rPr>
                        <a:t>对策</a:t>
                      </a:r>
                      <a:endPar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68566" marR="68566" marT="34271" marB="34271" anchor="ctr" horzOverflow="overflow">
                    <a:solidFill>
                      <a:srgbClr val="006D33"/>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rPr>
                        <a:t>方案</a:t>
                      </a:r>
                      <a:endParaRPr kumimoji="0" lang="zh-CN" altLang="zh-CN" sz="2000" b="1"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68566" marR="68566" marT="34271" marB="34271" anchor="ctr" horzOverflow="overflow">
                    <a:solidFill>
                      <a:srgbClr val="006D33"/>
                    </a:solidFill>
                  </a:tcPr>
                </a:tc>
              </a:tr>
              <a:tr h="1837055">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引起消费者对</a:t>
                      </a:r>
                      <a:r>
                        <a:rPr lang="en-US" altLang="zh-CN" sz="2000" b="1" dirty="0" smtClean="0">
                          <a:ln>
                            <a:noFill/>
                          </a:ln>
                          <a:effectLst/>
                          <a:latin typeface="微软雅黑" panose="020B0503020204020204" charset="-122"/>
                          <a:ea typeface="微软雅黑" panose="020B0503020204020204" charset="-122"/>
                          <a:sym typeface="+mn-ea"/>
                        </a:rPr>
                        <a:t>999</a:t>
                      </a:r>
                      <a:r>
                        <a:rPr lang="zh-CN" altLang="en-US" sz="2000" b="1" dirty="0" smtClean="0">
                          <a:ln>
                            <a:noFill/>
                          </a:ln>
                          <a:effectLst/>
                          <a:latin typeface="微软雅黑" panose="020B0503020204020204" charset="-122"/>
                          <a:ea typeface="微软雅黑" panose="020B0503020204020204" charset="-122"/>
                          <a:sym typeface="+mn-ea"/>
                        </a:rPr>
                        <a:t>罗汉果薄荷糖</a:t>
                      </a: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的关注</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提升目标受众的关注度，发布微博话题</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你的声音日记</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r>
              <a:tr h="2109470">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加深消费者对于</a:t>
                      </a:r>
                      <a:r>
                        <a:rPr kumimoji="0" lang="en-US" altLang="zh-CN" sz="2000" b="1" u="none" strike="noStrike" cap="none" normalizeH="0" baseline="0" dirty="0" smtClean="0">
                          <a:ln>
                            <a:noFill/>
                          </a:ln>
                          <a:effectLst/>
                          <a:latin typeface="微软雅黑" panose="020B0503020204020204" charset="-122"/>
                          <a:ea typeface="微软雅黑" panose="020B0503020204020204" charset="-122"/>
                        </a:rPr>
                        <a:t>999</a:t>
                      </a: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罗汉果薄荷糖的认识，提高它的品牌形象</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使品牌形象深入人心，以感性方式影响受众</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c>
                  <a:txBody>
                    <a:bodyPr/>
                    <a:lstStyle>
                      <a:lvl1pPr defTabSz="1028700">
                        <a:spcBef>
                          <a:spcPct val="20000"/>
                        </a:spcBef>
                        <a:defRPr sz="2800">
                          <a:solidFill>
                            <a:schemeClr val="tx1"/>
                          </a:solidFill>
                          <a:latin typeface="Arial" panose="020B0604020202020204" pitchFamily="34" charset="0"/>
                          <a:ea typeface="宋体" panose="02010600030101010101" pitchFamily="2" charset="-122"/>
                        </a:defRPr>
                      </a:lvl1pPr>
                      <a:lvl2pPr indent="57150" defTabSz="1028700">
                        <a:spcBef>
                          <a:spcPct val="20000"/>
                        </a:spcBef>
                        <a:defRPr sz="2400">
                          <a:solidFill>
                            <a:schemeClr val="tx1"/>
                          </a:solidFill>
                          <a:latin typeface="Arial" panose="020B0604020202020204" pitchFamily="34" charset="0"/>
                          <a:ea typeface="宋体" panose="02010600030101010101" pitchFamily="2" charset="-122"/>
                        </a:defRPr>
                      </a:lvl2pPr>
                      <a:lvl3pPr indent="114300" defTabSz="1028700">
                        <a:spcBef>
                          <a:spcPct val="20000"/>
                        </a:spcBef>
                        <a:defRPr sz="2000">
                          <a:solidFill>
                            <a:schemeClr val="tx1"/>
                          </a:solidFill>
                          <a:latin typeface="Arial" panose="020B0604020202020204" pitchFamily="34" charset="0"/>
                          <a:ea typeface="宋体" panose="02010600030101010101" pitchFamily="2" charset="-122"/>
                        </a:defRPr>
                      </a:lvl3pPr>
                      <a:lvl4pPr indent="171450" defTabSz="1028700">
                        <a:spcBef>
                          <a:spcPct val="20000"/>
                        </a:spcBef>
                        <a:defRPr>
                          <a:solidFill>
                            <a:schemeClr val="tx1"/>
                          </a:solidFill>
                          <a:latin typeface="Arial" panose="020B0604020202020204" pitchFamily="34" charset="0"/>
                          <a:ea typeface="宋体" panose="02010600030101010101" pitchFamily="2" charset="-122"/>
                        </a:defRPr>
                      </a:lvl4pPr>
                      <a:lvl5pPr indent="228600" defTabSz="1028700">
                        <a:spcBef>
                          <a:spcPct val="20000"/>
                        </a:spcBef>
                        <a:defRPr>
                          <a:solidFill>
                            <a:schemeClr val="tx1"/>
                          </a:solidFill>
                          <a:latin typeface="Arial" panose="020B0604020202020204" pitchFamily="34" charset="0"/>
                          <a:ea typeface="宋体" panose="02010600030101010101" pitchFamily="2" charset="-122"/>
                        </a:defRPr>
                      </a:lvl5pPr>
                      <a:lvl6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228600" defTabSz="10287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28700" rtl="0" eaLnBrk="0" fontAlgn="base" latinLnBrk="0" hangingPunct="0">
                        <a:spcBef>
                          <a:spcPct val="20000"/>
                        </a:spcBef>
                        <a:spcAft>
                          <a:spcPct val="0"/>
                        </a:spcAft>
                        <a:buClrTx/>
                        <a:buSzTx/>
                        <a:buFont typeface="Arial" panose="020B0604020202020204" pitchFamily="34" charset="0"/>
                        <a:buNone/>
                      </a:pPr>
                      <a:r>
                        <a:rPr kumimoji="0" lang="zh-CN" altLang="en-US" sz="2000" b="1" u="none" strike="noStrike" cap="none" normalizeH="0" baseline="0" dirty="0" smtClean="0">
                          <a:ln>
                            <a:noFill/>
                          </a:ln>
                          <a:effectLst/>
                          <a:latin typeface="微软雅黑" panose="020B0503020204020204" charset="-122"/>
                          <a:ea typeface="微软雅黑" panose="020B0503020204020204" charset="-122"/>
                        </a:rPr>
                        <a:t> 测测你的声音性格</a:t>
                      </a:r>
                      <a:endParaRPr kumimoji="0" lang="zh-CN" altLang="en-US" sz="2000" b="1" u="none" strike="noStrike" cap="none" normalizeH="0" baseline="0" dirty="0" smtClean="0">
                        <a:ln>
                          <a:noFill/>
                        </a:ln>
                        <a:effectLst/>
                        <a:latin typeface="微软雅黑" panose="020B0503020204020204" charset="-122"/>
                        <a:ea typeface="微软雅黑" panose="020B0503020204020204" charset="-122"/>
                      </a:endParaRPr>
                    </a:p>
                  </a:txBody>
                  <a:tcPr marL="68566" marR="68566" marT="34271" marB="34271" anchor="ctr" horzOverflow="overflow">
                    <a:solidFill>
                      <a:srgbClr val="C3D600"/>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07124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前言</a:t>
            </a:r>
            <a:endParaRPr lang="zh-CN" altLang="en-US" sz="3200" b="1">
              <a:solidFill>
                <a:schemeClr val="bg1"/>
              </a:solidFill>
              <a:latin typeface="微软雅黑" panose="020B0503020204020204" charset="-122"/>
              <a:ea typeface="微软雅黑" panose="020B0503020204020204" charset="-122"/>
            </a:endParaRPr>
          </a:p>
        </p:txBody>
      </p:sp>
      <p:sp>
        <p:nvSpPr>
          <p:cNvPr id="2" name="矩形 1"/>
          <p:cNvSpPr/>
          <p:nvPr/>
        </p:nvSpPr>
        <p:spPr>
          <a:xfrm>
            <a:off x="971550" y="3478530"/>
            <a:ext cx="5727700" cy="3875405"/>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236345" y="4308475"/>
            <a:ext cx="5087620" cy="2216150"/>
          </a:xfrm>
          <a:prstGeom prst="rect">
            <a:avLst/>
          </a:prstGeom>
          <a:noFill/>
        </p:spPr>
        <p:txBody>
          <a:bodyPr wrap="square" rtlCol="0">
            <a:spAutoFit/>
          </a:bodyPr>
          <a:p>
            <a:pPr algn="just" fontAlgn="auto"/>
            <a:r>
              <a:rPr lang="en-US" altLang="zh-CN" sz="2000" b="1">
                <a:solidFill>
                  <a:schemeClr val="bg1"/>
                </a:solidFill>
                <a:latin typeface="微软雅黑" panose="020B0503020204020204" charset="-122"/>
                <a:ea typeface="微软雅黑" panose="020B0503020204020204" charset="-122"/>
                <a:sym typeface="+mn-ea"/>
              </a:rPr>
              <a:t>     </a:t>
            </a:r>
            <a:r>
              <a:rPr lang="zh-CN" altLang="en-US" sz="2000" b="1">
                <a:solidFill>
                  <a:schemeClr val="bg1"/>
                </a:solidFill>
                <a:latin typeface="微软雅黑" panose="020B0503020204020204" charset="-122"/>
                <a:ea typeface="微软雅黑" panose="020B0503020204020204" charset="-122"/>
                <a:sym typeface="+mn-ea"/>
              </a:rPr>
              <a:t>999罗汉果</a:t>
            </a:r>
            <a:r>
              <a:rPr lang="zh-CN" altLang="en-US" sz="2000">
                <a:solidFill>
                  <a:schemeClr val="bg1"/>
                </a:solidFill>
                <a:latin typeface="微软雅黑" panose="020B0503020204020204" charset="-122"/>
                <a:ea typeface="微软雅黑" panose="020B0503020204020204" charset="-122"/>
                <a:sym typeface="+mn-ea"/>
              </a:rPr>
              <a:t>薄荷糖是华润三九2016年推出的食品类硬糖型润喉糖。薄荷糖内含罗汉果研磨成的干粉，具有利咽润喉等特点。该产品在2016年10月份上市， 消费者对产品不甚了解。因此，提高产品知名度，扩大市场占有率，显得尤为重要。</a:t>
            </a:r>
            <a:endParaRPr lang="zh-CN" altLang="en-US" sz="2000">
              <a:solidFill>
                <a:schemeClr val="bg1"/>
              </a:solidFill>
              <a:latin typeface="微软雅黑" panose="020B0503020204020204" charset="-122"/>
              <a:ea typeface="微软雅黑" panose="020B0503020204020204" charset="-122"/>
              <a:sym typeface="+mn-ea"/>
            </a:endParaRPr>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传播规划</a:t>
            </a:r>
            <a:endParaRPr lang="zh-CN" altLang="en-US" sz="3200" b="1">
              <a:solidFill>
                <a:schemeClr val="bg1"/>
              </a:solidFill>
              <a:latin typeface="微软雅黑" panose="020B0503020204020204" charset="-122"/>
              <a:ea typeface="微软雅黑" panose="020B0503020204020204" charset="-122"/>
            </a:endParaRPr>
          </a:p>
        </p:txBody>
      </p:sp>
      <p:graphicFrame>
        <p:nvGraphicFramePr>
          <p:cNvPr id="2" name="表格 1"/>
          <p:cNvGraphicFramePr/>
          <p:nvPr/>
        </p:nvGraphicFramePr>
        <p:xfrm>
          <a:off x="1134110" y="2792730"/>
          <a:ext cx="5480050" cy="5681345"/>
        </p:xfrm>
        <a:graphic>
          <a:graphicData uri="http://schemas.openxmlformats.org/drawingml/2006/table">
            <a:tbl>
              <a:tblPr firstRow="1" bandRow="1">
                <a:tableStyleId>{5C22544A-7EE6-4342-B048-85BDC9FD1C3A}</a:tableStyleId>
              </a:tblPr>
              <a:tblGrid>
                <a:gridCol w="1826895"/>
                <a:gridCol w="1826260"/>
                <a:gridCol w="1826895"/>
              </a:tblGrid>
              <a:tr h="782955">
                <a:tc>
                  <a:txBody>
                    <a:bodyPr/>
                    <a:p>
                      <a:pPr algn="ctr">
                        <a:buNone/>
                      </a:pPr>
                      <a:endParaRPr lang="zh-CN" altLang="en-US" sz="1400"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p>
                      <a:pPr algn="ctr">
                        <a:buNone/>
                      </a:pPr>
                      <a:r>
                        <a:rPr lang="zh-CN" altLang="en-US" sz="1400" dirty="0" smtClean="0">
                          <a:ln>
                            <a:noFill/>
                          </a:ln>
                          <a:solidFill>
                            <a:srgbClr val="FFFFFF"/>
                          </a:solidFill>
                          <a:effectLst/>
                          <a:latin typeface="微软雅黑" panose="020B0503020204020204" charset="-122"/>
                          <a:ea typeface="微软雅黑" panose="020B0503020204020204" charset="-122"/>
                          <a:sym typeface="Calibri" panose="020F0502020204030204" charset="0"/>
                        </a:rPr>
                        <a:t>系列活动</a:t>
                      </a:r>
                      <a:endParaRPr kumimoji="0" lang="zh-CN" altLang="en-US"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p>
                      <a:pPr algn="ctr">
                        <a:buNone/>
                      </a:pPr>
                      <a:endParaRPr lang="zh-CN" altLang="en-US"/>
                    </a:p>
                  </a:txBody>
                  <a:tcPr anchor="ctr" anchorCtr="0">
                    <a:solidFill>
                      <a:srgbClr val="006D33"/>
                    </a:solidFill>
                  </a:tcPr>
                </a:tc>
                <a:tc>
                  <a:txBody>
                    <a:bodyPr/>
                    <a:p>
                      <a:pPr algn="ctr">
                        <a:buNone/>
                      </a:pPr>
                      <a:endParaRPr lang="zh-CN" altLang="en-US" sz="1400" b="1">
                        <a:solidFill>
                          <a:schemeClr val="tx1"/>
                        </a:solidFill>
                        <a:latin typeface="微软雅黑" panose="020B0503020204020204" charset="-122"/>
                        <a:ea typeface="微软雅黑" panose="020B0503020204020204" charset="-122"/>
                        <a:sym typeface="宋体" panose="02010600030101010101" pitchFamily="2" charset="-122"/>
                      </a:endParaRPr>
                    </a:p>
                    <a:p>
                      <a:pPr algn="ctr">
                        <a:buNone/>
                      </a:pPr>
                      <a:r>
                        <a:rPr lang="zh-CN" altLang="en-US" sz="1400" b="1">
                          <a:solidFill>
                            <a:schemeClr val="tx1"/>
                          </a:solidFill>
                          <a:latin typeface="微软雅黑" panose="020B0503020204020204" charset="-122"/>
                          <a:ea typeface="微软雅黑" panose="020B0503020204020204" charset="-122"/>
                          <a:sym typeface="宋体" panose="02010600030101010101" pitchFamily="2" charset="-122"/>
                        </a:rPr>
                        <a:t>你的声音日记</a:t>
                      </a:r>
                      <a:endPar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sym typeface="宋体" panose="02010600030101010101" pitchFamily="2" charset="-122"/>
                      </a:endParaRPr>
                    </a:p>
                    <a:p>
                      <a:pPr algn="ctr">
                        <a:buNone/>
                      </a:pPr>
                      <a:endParaRPr lang="zh-CN" altLang="en-US" b="1"/>
                    </a:p>
                  </a:txBody>
                  <a:tcPr anchor="ctr" anchorCtr="0">
                    <a:solidFill>
                      <a:srgbClr val="C3D600"/>
                    </a:solidFill>
                  </a:tcPr>
                </a:tc>
                <a:tc>
                  <a:txBody>
                    <a:bodyPr/>
                    <a:p>
                      <a:pPr algn="ctr">
                        <a:buNone/>
                      </a:pPr>
                      <a:r>
                        <a:rPr lang="zh-CN" altLang="en-US" sz="1400" b="1">
                          <a:solidFill>
                            <a:schemeClr val="tx1"/>
                          </a:solidFill>
                          <a:latin typeface="微软雅黑" panose="020B0503020204020204" charset="-122"/>
                          <a:ea typeface="微软雅黑" panose="020B0503020204020204" charset="-122"/>
                          <a:sym typeface="宋体" panose="02010600030101010101" pitchFamily="2" charset="-122"/>
                        </a:rPr>
                        <a:t>测测你声音的性格</a:t>
                      </a:r>
                      <a:endParaRPr lang="zh-CN" altLang="en-US" sz="1400" b="1">
                        <a:solidFill>
                          <a:schemeClr val="tx1"/>
                        </a:solidFill>
                        <a:latin typeface="微软雅黑" panose="020B0503020204020204" charset="-122"/>
                        <a:ea typeface="微软雅黑" panose="020B0503020204020204" charset="-122"/>
                        <a:sym typeface="宋体" panose="02010600030101010101" pitchFamily="2" charset="-122"/>
                      </a:endParaRPr>
                    </a:p>
                  </a:txBody>
                  <a:tcPr anchor="ctr" anchorCtr="0">
                    <a:solidFill>
                      <a:srgbClr val="C3D600"/>
                    </a:solidFill>
                  </a:tcPr>
                </a:tc>
              </a:tr>
              <a:tr h="783590">
                <a:tc>
                  <a:txBody>
                    <a:bodyPr/>
                    <a:p>
                      <a:pPr algn="ctr">
                        <a:buNone/>
                      </a:pPr>
                      <a:endPar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p>
                      <a:pPr algn="ctr">
                        <a:buNone/>
                      </a:pPr>
                      <a:r>
                        <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rPr>
                        <a:t>时间</a:t>
                      </a:r>
                      <a:endParaRPr kumimoji="0" lang="zh-CN" altLang="en-US"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p>
                      <a:pPr algn="ctr">
                        <a:buNone/>
                      </a:pPr>
                      <a:endParaRPr lang="zh-CN" altLang="en-US"/>
                    </a:p>
                  </a:txBody>
                  <a:tcPr anchor="ctr" anchorCtr="0">
                    <a:solidFill>
                      <a:srgbClr val="006D33"/>
                    </a:solidFill>
                  </a:tcPr>
                </a:tc>
                <a:tc>
                  <a:txBody>
                    <a:bodyPr/>
                    <a:p>
                      <a:pPr algn="ctr">
                        <a:buNone/>
                      </a:pPr>
                      <a:endParaRPr lang="en-US" altLang="zh-CN" sz="1400" b="1">
                        <a:solidFill>
                          <a:sysClr val="windowText" lastClr="000000"/>
                        </a:solidFill>
                        <a:latin typeface="微软雅黑" panose="020B0503020204020204" charset="-122"/>
                        <a:ea typeface="微软雅黑" panose="020B0503020204020204" charset="-122"/>
                        <a:sym typeface="+mn-ea"/>
                      </a:endParaRPr>
                    </a:p>
                    <a:p>
                      <a:pPr algn="ctr">
                        <a:buNone/>
                      </a:pPr>
                      <a:r>
                        <a:rPr lang="en-US" altLang="zh-CN" sz="1400" b="1">
                          <a:solidFill>
                            <a:schemeClr val="tx1"/>
                          </a:solidFill>
                          <a:latin typeface="微软雅黑" panose="020B0503020204020204" charset="-122"/>
                          <a:ea typeface="微软雅黑" panose="020B0503020204020204" charset="-122"/>
                          <a:sym typeface="+mn-ea"/>
                        </a:rPr>
                        <a:t>2017.1.1——2017.8.1</a:t>
                      </a:r>
                      <a:endParaRPr lang="zh-CN" altLang="en-US" b="1">
                        <a:latin typeface="微软雅黑" panose="020B0503020204020204" charset="-122"/>
                        <a:ea typeface="微软雅黑" panose="020B0503020204020204" charset="-122"/>
                      </a:endParaRPr>
                    </a:p>
                  </a:txBody>
                  <a:tcPr anchor="ctr" anchorCtr="0">
                    <a:solidFill>
                      <a:srgbClr val="C3D600"/>
                    </a:solidFill>
                  </a:tcPr>
                </a:tc>
                <a:tc>
                  <a:txBody>
                    <a:bodyPr/>
                    <a:p>
                      <a:pPr algn="ctr">
                        <a:buNone/>
                      </a:pPr>
                      <a:endParaRPr lang="zh-CN" altLang="en-US" sz="1400" b="1">
                        <a:solidFill>
                          <a:sysClr val="windowText" lastClr="000000"/>
                        </a:solidFill>
                        <a:latin typeface="微软雅黑" panose="020B0503020204020204" charset="-122"/>
                        <a:ea typeface="微软雅黑" panose="020B0503020204020204" charset="-122"/>
                        <a:sym typeface="宋体" panose="02010600030101010101" pitchFamily="2" charset="-122"/>
                      </a:endParaRPr>
                    </a:p>
                    <a:p>
                      <a:pPr algn="ctr">
                        <a:buNone/>
                      </a:pPr>
                      <a:r>
                        <a:rPr lang="zh-CN" altLang="en-US" sz="1400" b="1">
                          <a:solidFill>
                            <a:schemeClr val="tx1"/>
                          </a:solidFill>
                          <a:latin typeface="微软雅黑" panose="020B0503020204020204" charset="-122"/>
                          <a:ea typeface="微软雅黑" panose="020B0503020204020204" charset="-122"/>
                          <a:sym typeface="宋体" panose="02010600030101010101" pitchFamily="2" charset="-122"/>
                        </a:rPr>
                        <a:t>2017.</a:t>
                      </a:r>
                      <a:r>
                        <a:rPr lang="en-US" altLang="zh-CN" sz="1400" b="1">
                          <a:solidFill>
                            <a:schemeClr val="tx1"/>
                          </a:solidFill>
                          <a:latin typeface="微软雅黑" panose="020B0503020204020204" charset="-122"/>
                          <a:ea typeface="微软雅黑" panose="020B0503020204020204" charset="-122"/>
                          <a:sym typeface="+mn-ea"/>
                        </a:rPr>
                        <a:t>3</a:t>
                      </a:r>
                      <a:r>
                        <a:rPr lang="zh-CN" altLang="en-US" sz="1400" b="1">
                          <a:solidFill>
                            <a:schemeClr val="tx1"/>
                          </a:solidFill>
                          <a:latin typeface="微软雅黑" panose="020B0503020204020204" charset="-122"/>
                          <a:ea typeface="微软雅黑" panose="020B0503020204020204" charset="-122"/>
                          <a:sym typeface="宋体" panose="02010600030101010101" pitchFamily="2" charset="-122"/>
                        </a:rPr>
                        <a:t>.1——2017.</a:t>
                      </a:r>
                      <a:r>
                        <a:rPr lang="en-US" altLang="zh-CN" sz="1400" b="1">
                          <a:solidFill>
                            <a:schemeClr val="tx1"/>
                          </a:solidFill>
                          <a:latin typeface="微软雅黑" panose="020B0503020204020204" charset="-122"/>
                          <a:ea typeface="微软雅黑" panose="020B0503020204020204" charset="-122"/>
                          <a:sym typeface="+mn-ea"/>
                        </a:rPr>
                        <a:t>7</a:t>
                      </a:r>
                      <a:r>
                        <a:rPr lang="zh-CN" altLang="en-US" sz="1400" b="1">
                          <a:solidFill>
                            <a:schemeClr val="tx1"/>
                          </a:solidFill>
                          <a:latin typeface="微软雅黑" panose="020B0503020204020204" charset="-122"/>
                          <a:ea typeface="微软雅黑" panose="020B0503020204020204" charset="-122"/>
                          <a:sym typeface="宋体" panose="02010600030101010101" pitchFamily="2" charset="-122"/>
                        </a:rPr>
                        <a:t>.1（每周周六）</a:t>
                      </a:r>
                      <a:endParaRPr lang="zh-CN" altLang="en-US" sz="1400" b="1">
                        <a:solidFill>
                          <a:schemeClr val="tx1"/>
                        </a:solidFill>
                        <a:latin typeface="微软雅黑" panose="020B0503020204020204" charset="-122"/>
                        <a:ea typeface="微软雅黑" panose="020B0503020204020204" charset="-122"/>
                        <a:sym typeface="宋体" panose="02010600030101010101" pitchFamily="2" charset="-122"/>
                      </a:endParaRPr>
                    </a:p>
                  </a:txBody>
                  <a:tcPr anchor="ctr" anchorCtr="0">
                    <a:solidFill>
                      <a:srgbClr val="C3D600"/>
                    </a:solidFill>
                  </a:tcPr>
                </a:tc>
              </a:tr>
              <a:tr h="828040">
                <a:tc>
                  <a:txBody>
                    <a:bodyPr/>
                    <a:p>
                      <a:pPr algn="ctr">
                        <a:buNone/>
                      </a:pPr>
                      <a:r>
                        <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rPr>
                        <a:t>传播目标</a:t>
                      </a:r>
                      <a:endPar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txBody>
                  <a:tcPr anchor="ctr" anchorCtr="0">
                    <a:solidFill>
                      <a:srgbClr val="006D33"/>
                    </a:solidFill>
                  </a:tcPr>
                </a:tc>
                <a:tc>
                  <a:txBody>
                    <a:bodyPr/>
                    <a:p>
                      <a:pPr algn="ctr">
                        <a:buNone/>
                      </a:pPr>
                      <a:endParaRPr lang="zh-CN" altLang="en-US" sz="1400" b="1" dirty="0" smtClean="0">
                        <a:ln>
                          <a:noFill/>
                        </a:ln>
                        <a:effectLst/>
                        <a:latin typeface="微软雅黑" panose="020B0503020204020204" charset="-122"/>
                        <a:ea typeface="微软雅黑" panose="020B0503020204020204" charset="-122"/>
                        <a:sym typeface="+mn-ea"/>
                      </a:endParaRPr>
                    </a:p>
                    <a:p>
                      <a:pPr algn="ctr">
                        <a:buNone/>
                      </a:pPr>
                      <a:r>
                        <a:rPr lang="zh-CN" altLang="en-US" sz="1400" b="1" dirty="0" smtClean="0">
                          <a:ln>
                            <a:noFill/>
                          </a:ln>
                          <a:effectLst/>
                          <a:latin typeface="微软雅黑" panose="020B0503020204020204" charset="-122"/>
                          <a:ea typeface="微软雅黑" panose="020B0503020204020204" charset="-122"/>
                          <a:sym typeface="+mn-ea"/>
                        </a:rPr>
                        <a:t>引起消费者对</a:t>
                      </a:r>
                      <a:r>
                        <a:rPr lang="en-US" altLang="zh-CN" sz="1400" b="1" dirty="0" smtClean="0">
                          <a:ln>
                            <a:noFill/>
                          </a:ln>
                          <a:effectLst/>
                          <a:latin typeface="微软雅黑" panose="020B0503020204020204" charset="-122"/>
                          <a:ea typeface="微软雅黑" panose="020B0503020204020204" charset="-122"/>
                          <a:sym typeface="+mn-ea"/>
                        </a:rPr>
                        <a:t>999</a:t>
                      </a:r>
                      <a:r>
                        <a:rPr lang="zh-CN" altLang="en-US" sz="1400" b="1" dirty="0" smtClean="0">
                          <a:ln>
                            <a:noFill/>
                          </a:ln>
                          <a:effectLst/>
                          <a:latin typeface="微软雅黑" panose="020B0503020204020204" charset="-122"/>
                          <a:ea typeface="微软雅黑" panose="020B0503020204020204" charset="-122"/>
                          <a:sym typeface="+mn-ea"/>
                        </a:rPr>
                        <a:t>罗汉果薄荷糖的关注</a:t>
                      </a:r>
                      <a:endParaRPr kumimoji="0" lang="zh-CN" altLang="en-US" sz="1400" b="1" u="none" strike="noStrike" cap="none" normalizeH="0" baseline="0" dirty="0" smtClean="0">
                        <a:ln>
                          <a:noFill/>
                        </a:ln>
                        <a:effectLst/>
                        <a:latin typeface="微软雅黑" panose="020B0503020204020204" charset="-122"/>
                        <a:ea typeface="微软雅黑" panose="020B0503020204020204" charset="-122"/>
                        <a:sym typeface="+mn-ea"/>
                      </a:endParaRPr>
                    </a:p>
                    <a:p>
                      <a:pPr algn="ctr">
                        <a:buNone/>
                      </a:pPr>
                      <a:endParaRPr lang="zh-CN" altLang="en-US"/>
                    </a:p>
                  </a:txBody>
                  <a:tcPr anchor="ctr" anchorCtr="0">
                    <a:solidFill>
                      <a:srgbClr val="C3D600"/>
                    </a:solidFill>
                  </a:tcPr>
                </a:tc>
                <a:tc>
                  <a:txBody>
                    <a:bodyPr/>
                    <a:p>
                      <a:pPr algn="l">
                        <a:buNone/>
                      </a:pPr>
                      <a:endParaRPr lang="zh-CN" altLang="en-US" sz="1400" b="1" dirty="0" smtClean="0">
                        <a:ln>
                          <a:noFill/>
                        </a:ln>
                        <a:effectLst/>
                        <a:latin typeface="微软雅黑" panose="020B0503020204020204" charset="-122"/>
                        <a:ea typeface="微软雅黑" panose="020B0503020204020204" charset="-122"/>
                        <a:sym typeface="+mn-ea"/>
                      </a:endParaRPr>
                    </a:p>
                    <a:p>
                      <a:pPr algn="l">
                        <a:buNone/>
                      </a:pPr>
                      <a:r>
                        <a:rPr lang="zh-CN" altLang="en-US" sz="1400" b="1" dirty="0" smtClean="0">
                          <a:ln>
                            <a:noFill/>
                          </a:ln>
                          <a:effectLst/>
                          <a:latin typeface="微软雅黑" panose="020B0503020204020204" charset="-122"/>
                          <a:ea typeface="微软雅黑" panose="020B0503020204020204" charset="-122"/>
                          <a:sym typeface="+mn-ea"/>
                        </a:rPr>
                        <a:t>加深消费者对于</a:t>
                      </a:r>
                      <a:r>
                        <a:rPr lang="en-US" altLang="zh-CN" sz="1400" b="1" dirty="0" smtClean="0">
                          <a:ln>
                            <a:noFill/>
                          </a:ln>
                          <a:effectLst/>
                          <a:latin typeface="微软雅黑" panose="020B0503020204020204" charset="-122"/>
                          <a:ea typeface="微软雅黑" panose="020B0503020204020204" charset="-122"/>
                          <a:sym typeface="+mn-ea"/>
                        </a:rPr>
                        <a:t>999</a:t>
                      </a:r>
                      <a:r>
                        <a:rPr lang="zh-CN" altLang="en-US" sz="1400" b="1" dirty="0" smtClean="0">
                          <a:ln>
                            <a:noFill/>
                          </a:ln>
                          <a:effectLst/>
                          <a:latin typeface="微软雅黑" panose="020B0503020204020204" charset="-122"/>
                          <a:ea typeface="微软雅黑" panose="020B0503020204020204" charset="-122"/>
                          <a:sym typeface="+mn-ea"/>
                        </a:rPr>
                        <a:t>罗汉果薄荷糖的认识，提高它的品牌形象</a:t>
                      </a:r>
                      <a:endParaRPr lang="zh-CN" altLang="en-US" sz="1400" b="1" dirty="0" smtClean="0">
                        <a:ln>
                          <a:noFill/>
                        </a:ln>
                        <a:effectLst/>
                        <a:latin typeface="微软雅黑" panose="020B0503020204020204" charset="-122"/>
                        <a:ea typeface="微软雅黑" panose="020B0503020204020204" charset="-122"/>
                        <a:sym typeface="+mn-ea"/>
                      </a:endParaRPr>
                    </a:p>
                  </a:txBody>
                  <a:tcPr anchor="ctr" anchorCtr="0">
                    <a:solidFill>
                      <a:srgbClr val="C3D600"/>
                    </a:solidFill>
                  </a:tcPr>
                </a:tc>
              </a:tr>
              <a:tr h="782955">
                <a:tc>
                  <a:txBody>
                    <a:bodyPr/>
                    <a:p>
                      <a:pPr algn="ctr">
                        <a:buNone/>
                      </a:pPr>
                      <a:r>
                        <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rPr>
                        <a:t>传播策略</a:t>
                      </a:r>
                      <a:endPar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txBody>
                  <a:tcPr anchor="ctr" anchorCtr="0">
                    <a:solidFill>
                      <a:srgbClr val="006D33"/>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微博大</a:t>
                      </a:r>
                      <a:r>
                        <a:rPr lang="en-US" altLang="zh-CN"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V</a:t>
                      </a:r>
                      <a:r>
                        <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宣传</a:t>
                      </a:r>
                      <a:endParaRPr kumimoji="0" lang="zh-CN" altLang="en-US" sz="1600" b="1" i="0" u="none" strike="noStrike" cap="none" normalizeH="0" baseline="0" dirty="0" smtClean="0">
                        <a:ln>
                          <a:noFill/>
                        </a:ln>
                        <a:solidFill>
                          <a:schemeClr val="tx1"/>
                        </a:solidFill>
                        <a:effectLst/>
                        <a:latin typeface="微软雅黑" panose="020B0503020204020204" charset="-122"/>
                        <a:ea typeface="微软雅黑" panose="020B0503020204020204" charset="-122"/>
                        <a:sym typeface="Calibri" panose="020F0502020204030204" charset="0"/>
                      </a:endParaRPr>
                    </a:p>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视频广告投放</a:t>
                      </a:r>
                      <a:endPar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anchor="ctr" anchorCtr="0">
                    <a:solidFill>
                      <a:srgbClr val="C3D600"/>
                    </a:solidFill>
                  </a:tcPr>
                </a:tc>
                <a:tc>
                  <a:txBody>
                    <a:bodyPr/>
                    <a:p>
                      <a:pPr algn="l">
                        <a:buNone/>
                      </a:pPr>
                      <a:r>
                        <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 各大高校积极宣传活动，吸引学生参与</a:t>
                      </a:r>
                      <a:endParaRPr lang="zh-CN" altLang="en-US" sz="1400" b="1" dirty="0" smtClean="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anchor="ctr" anchorCtr="0">
                    <a:solidFill>
                      <a:srgbClr val="C3D600"/>
                    </a:solidFill>
                  </a:tcPr>
                </a:tc>
              </a:tr>
              <a:tr h="782955">
                <a:tc>
                  <a:txBody>
                    <a:bodyPr/>
                    <a:p>
                      <a:pPr algn="ctr">
                        <a:buNone/>
                      </a:pPr>
                      <a:r>
                        <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rPr>
                        <a:t>活动执行</a:t>
                      </a:r>
                      <a:endParaRPr lang="zh-CN" altLang="en-US" sz="1400" b="1" dirty="0" smtClean="0">
                        <a:ln>
                          <a:noFill/>
                        </a:ln>
                        <a:solidFill>
                          <a:srgbClr val="FFFFFF"/>
                        </a:solidFill>
                        <a:effectLst/>
                        <a:latin typeface="微软雅黑" panose="020B0503020204020204" charset="-122"/>
                        <a:ea typeface="微软雅黑" panose="020B0503020204020204" charset="-122"/>
                        <a:sym typeface="Calibri" panose="020F0502020204030204" charset="0"/>
                      </a:endParaRPr>
                    </a:p>
                  </a:txBody>
                  <a:tcPr anchor="ctr" anchorCtr="0">
                    <a:solidFill>
                      <a:srgbClr val="006D33"/>
                    </a:solidFill>
                  </a:tcPr>
                </a:tc>
                <a:tc>
                  <a:txBody>
                    <a:bodyPr/>
                    <a:p>
                      <a:pPr algn="l">
                        <a:buNone/>
                      </a:pPr>
                      <a:r>
                        <a:rPr lang="en-US" altLang="zh-CN" sz="1400" b="1">
                          <a:solidFill>
                            <a:schemeClr val="tx1"/>
                          </a:solidFill>
                          <a:latin typeface="微软雅黑" panose="020B0503020204020204" charset="-122"/>
                          <a:ea typeface="微软雅黑" panose="020B0503020204020204" charset="-122"/>
                          <a:sym typeface="+mn-ea"/>
                        </a:rPr>
                        <a:t>1.</a:t>
                      </a:r>
                      <a:r>
                        <a:rPr lang="zh-CN" altLang="en-US" sz="1400" b="1">
                          <a:solidFill>
                            <a:schemeClr val="tx1"/>
                          </a:solidFill>
                          <a:latin typeface="微软雅黑" panose="020B0503020204020204" charset="-122"/>
                          <a:ea typeface="微软雅黑" panose="020B0503020204020204" charset="-122"/>
                          <a:sym typeface="+mn-ea"/>
                        </a:rPr>
                        <a:t>消费者关注官方微博</a:t>
                      </a:r>
                      <a:endParaRPr lang="zh-CN" altLang="en-US" sz="1400" b="1">
                        <a:solidFill>
                          <a:schemeClr val="tx1"/>
                        </a:solidFill>
                        <a:latin typeface="微软雅黑" panose="020B0503020204020204" charset="-122"/>
                        <a:ea typeface="微软雅黑" panose="020B0503020204020204" charset="-122"/>
                        <a:sym typeface="+mn-ea"/>
                      </a:endParaRPr>
                    </a:p>
                    <a:p>
                      <a:pPr algn="l">
                        <a:buNone/>
                      </a:pPr>
                      <a:r>
                        <a:rPr lang="en-US" altLang="zh-CN" sz="1400" b="1">
                          <a:solidFill>
                            <a:schemeClr val="tx1"/>
                          </a:solidFill>
                          <a:latin typeface="微软雅黑" panose="020B0503020204020204" charset="-122"/>
                          <a:ea typeface="微软雅黑" panose="020B0503020204020204" charset="-122"/>
                          <a:sym typeface="+mn-ea"/>
                        </a:rPr>
                        <a:t>2.</a:t>
                      </a:r>
                      <a:r>
                        <a:rPr lang="zh-CN" altLang="en-US" sz="1400" b="1">
                          <a:solidFill>
                            <a:schemeClr val="tx1"/>
                          </a:solidFill>
                          <a:latin typeface="微软雅黑" panose="020B0503020204020204" charset="-122"/>
                          <a:ea typeface="微软雅黑" panose="020B0503020204020204" charset="-122"/>
                          <a:sym typeface="+mn-ea"/>
                        </a:rPr>
                        <a:t>参与记录你的声音日活动，周一到周五含罗汉果薄荷糖，录制声音，音频内容为果然喉舒服。                              </a:t>
                      </a:r>
                      <a:endParaRPr lang="zh-CN" altLang="en-US" sz="1400" b="1">
                        <a:solidFill>
                          <a:schemeClr val="tx1"/>
                        </a:solidFill>
                        <a:latin typeface="微软雅黑" panose="020B0503020204020204" charset="-122"/>
                        <a:ea typeface="微软雅黑" panose="020B0503020204020204" charset="-122"/>
                        <a:sym typeface="+mn-ea"/>
                      </a:endParaRPr>
                    </a:p>
                    <a:p>
                      <a:pPr algn="l">
                        <a:buNone/>
                      </a:pPr>
                      <a:r>
                        <a:rPr lang="en-US" altLang="zh-CN" sz="1400" b="1">
                          <a:solidFill>
                            <a:schemeClr val="tx1"/>
                          </a:solidFill>
                          <a:latin typeface="微软雅黑" panose="020B0503020204020204" charset="-122"/>
                          <a:ea typeface="微软雅黑" panose="020B0503020204020204" charset="-122"/>
                          <a:sym typeface="+mn-ea"/>
                        </a:rPr>
                        <a:t>3.</a:t>
                      </a:r>
                      <a:r>
                        <a:rPr lang="zh-CN" altLang="en-US" sz="1400" b="1">
                          <a:solidFill>
                            <a:schemeClr val="tx1"/>
                          </a:solidFill>
                          <a:latin typeface="微软雅黑" panose="020B0503020204020204" charset="-122"/>
                          <a:ea typeface="微软雅黑" panose="020B0503020204020204" charset="-122"/>
                          <a:sym typeface="+mn-ea"/>
                        </a:rPr>
                        <a:t>将录制的音频上传，每期抽十位幸运参与者，发送奖品</a:t>
                      </a:r>
                      <a:endParaRPr lang="zh-CN" altLang="en-US" sz="1400" b="1">
                        <a:solidFill>
                          <a:schemeClr val="tx1"/>
                        </a:solidFill>
                        <a:latin typeface="微软雅黑" panose="020B0503020204020204" charset="-122"/>
                        <a:ea typeface="微软雅黑" panose="020B0503020204020204" charset="-122"/>
                        <a:sym typeface="+mn-ea"/>
                      </a:endParaRPr>
                    </a:p>
                  </a:txBody>
                  <a:tcPr anchor="ctr" anchorCtr="0">
                    <a:solidFill>
                      <a:srgbClr val="C3D600"/>
                    </a:solidFill>
                  </a:tcPr>
                </a:tc>
                <a:tc>
                  <a:txBody>
                    <a:bodyPr/>
                    <a:p>
                      <a:pPr algn="l">
                        <a:buNone/>
                      </a:pPr>
                      <a:r>
                        <a:rPr lang="en-US" altLang="zh-CN" sz="1400" b="1">
                          <a:solidFill>
                            <a:schemeClr val="tx1"/>
                          </a:solidFill>
                          <a:latin typeface="微软雅黑" panose="020B0503020204020204" charset="-122"/>
                          <a:ea typeface="微软雅黑" panose="020B0503020204020204" charset="-122"/>
                          <a:sym typeface="+mn-ea"/>
                        </a:rPr>
                        <a:t>1.</a:t>
                      </a:r>
                      <a:r>
                        <a:rPr lang="zh-CN" altLang="en-US" sz="1400" b="1">
                          <a:solidFill>
                            <a:schemeClr val="tx1"/>
                          </a:solidFill>
                          <a:latin typeface="微软雅黑" panose="020B0503020204020204" charset="-122"/>
                          <a:ea typeface="微软雅黑" panose="020B0503020204020204" charset="-122"/>
                          <a:sym typeface="+mn-ea"/>
                        </a:rPr>
                        <a:t>在全国各大高校超市，举行</a:t>
                      </a:r>
                      <a:r>
                        <a:rPr lang="en-US" altLang="zh-CN" sz="1400" b="1">
                          <a:solidFill>
                            <a:schemeClr val="tx1"/>
                          </a:solidFill>
                          <a:latin typeface="微软雅黑" panose="020B0503020204020204" charset="-122"/>
                          <a:ea typeface="微软雅黑" panose="020B0503020204020204" charset="-122"/>
                          <a:sym typeface="+mn-ea"/>
                        </a:rPr>
                        <a:t>“</a:t>
                      </a:r>
                      <a:r>
                        <a:rPr lang="zh-CN" altLang="en-US" sz="1400" b="1">
                          <a:solidFill>
                            <a:schemeClr val="tx1"/>
                          </a:solidFill>
                          <a:latin typeface="微软雅黑" panose="020B0503020204020204" charset="-122"/>
                          <a:ea typeface="微软雅黑" panose="020B0503020204020204" charset="-122"/>
                          <a:sym typeface="+mn-ea"/>
                        </a:rPr>
                        <a:t>测试你声音的性格</a:t>
                      </a:r>
                      <a:r>
                        <a:rPr lang="en-US" altLang="zh-CN" sz="1400" b="1">
                          <a:solidFill>
                            <a:schemeClr val="tx1"/>
                          </a:solidFill>
                          <a:latin typeface="微软雅黑" panose="020B0503020204020204" charset="-122"/>
                          <a:ea typeface="微软雅黑" panose="020B0503020204020204" charset="-122"/>
                          <a:sym typeface="+mn-ea"/>
                        </a:rPr>
                        <a:t>”</a:t>
                      </a:r>
                      <a:r>
                        <a:rPr lang="zh-CN" altLang="en-US" sz="1400" b="1">
                          <a:solidFill>
                            <a:schemeClr val="tx1"/>
                          </a:solidFill>
                          <a:latin typeface="微软雅黑" panose="020B0503020204020204" charset="-122"/>
                          <a:ea typeface="微软雅黑" panose="020B0503020204020204" charset="-122"/>
                          <a:sym typeface="+mn-ea"/>
                        </a:rPr>
                        <a:t>的趣味活动</a:t>
                      </a:r>
                      <a:endParaRPr lang="zh-CN" altLang="en-US" sz="1400" b="1">
                        <a:solidFill>
                          <a:schemeClr val="tx1"/>
                        </a:solidFill>
                        <a:latin typeface="微软雅黑" panose="020B0503020204020204" charset="-122"/>
                        <a:ea typeface="微软雅黑" panose="020B0503020204020204" charset="-122"/>
                        <a:sym typeface="+mn-ea"/>
                      </a:endParaRPr>
                    </a:p>
                    <a:p>
                      <a:pPr algn="l">
                        <a:buNone/>
                      </a:pPr>
                      <a:r>
                        <a:rPr lang="en-US" altLang="zh-CN" sz="1400" b="1">
                          <a:solidFill>
                            <a:schemeClr val="tx1"/>
                          </a:solidFill>
                          <a:latin typeface="微软雅黑" panose="020B0503020204020204" charset="-122"/>
                          <a:ea typeface="微软雅黑" panose="020B0503020204020204" charset="-122"/>
                          <a:sym typeface="+mn-ea"/>
                        </a:rPr>
                        <a:t>2.</a:t>
                      </a:r>
                      <a:r>
                        <a:rPr lang="zh-CN" altLang="en-US" sz="1400" b="1">
                          <a:solidFill>
                            <a:schemeClr val="tx1"/>
                          </a:solidFill>
                          <a:latin typeface="微软雅黑" panose="020B0503020204020204" charset="-122"/>
                          <a:ea typeface="微软雅黑" panose="020B0503020204020204" charset="-122"/>
                          <a:sym typeface="+mn-ea"/>
                        </a:rPr>
                        <a:t>参与者含罗汉果糖体验装后，可以通过智能分贝仪来参与活动，经过分贝仪的鉴定，来分析消费者声音的性格</a:t>
                      </a:r>
                      <a:r>
                        <a:rPr lang="en-US" altLang="zh-CN" sz="1400" b="1">
                          <a:solidFill>
                            <a:schemeClr val="tx1"/>
                          </a:solidFill>
                          <a:latin typeface="微软雅黑" panose="020B0503020204020204" charset="-122"/>
                          <a:ea typeface="微软雅黑" panose="020B0503020204020204" charset="-122"/>
                          <a:sym typeface="+mn-ea"/>
                        </a:rPr>
                        <a:t>(</a:t>
                      </a:r>
                      <a:r>
                        <a:rPr lang="zh-CN" altLang="en-US" sz="1400" b="1">
                          <a:solidFill>
                            <a:schemeClr val="tx1"/>
                          </a:solidFill>
                          <a:latin typeface="微软雅黑" panose="020B0503020204020204" charset="-122"/>
                          <a:ea typeface="微软雅黑" panose="020B0503020204020204" charset="-122"/>
                          <a:sym typeface="+mn-ea"/>
                        </a:rPr>
                        <a:t>萝莉，汉子，大叔等）                        </a:t>
                      </a:r>
                      <a:r>
                        <a:rPr lang="en-US" altLang="zh-CN" sz="1400" b="1">
                          <a:solidFill>
                            <a:schemeClr val="tx1"/>
                          </a:solidFill>
                          <a:latin typeface="微软雅黑" panose="020B0503020204020204" charset="-122"/>
                          <a:ea typeface="微软雅黑" panose="020B0503020204020204" charset="-122"/>
                          <a:sym typeface="+mn-ea"/>
                        </a:rPr>
                        <a:t>3.</a:t>
                      </a:r>
                      <a:r>
                        <a:rPr lang="zh-CN" altLang="en-US" sz="1400" b="1">
                          <a:solidFill>
                            <a:schemeClr val="tx1"/>
                          </a:solidFill>
                          <a:latin typeface="微软雅黑" panose="020B0503020204020204" charset="-122"/>
                          <a:ea typeface="微软雅黑" panose="020B0503020204020204" charset="-122"/>
                          <a:sym typeface="+mn-ea"/>
                        </a:rPr>
                        <a:t>主办方可设置分贝值，当参与者达到分贝值时可以获得奖品。</a:t>
                      </a:r>
                      <a:endParaRPr lang="zh-CN" altLang="en-US" sz="1400" b="1">
                        <a:solidFill>
                          <a:schemeClr val="tx1"/>
                        </a:solidFill>
                        <a:latin typeface="微软雅黑" panose="020B0503020204020204" charset="-122"/>
                        <a:ea typeface="微软雅黑" panose="020B0503020204020204" charset="-122"/>
                        <a:sym typeface="+mn-ea"/>
                      </a:endParaRPr>
                    </a:p>
                  </a:txBody>
                  <a:tcPr anchor="ctr" anchorCtr="0">
                    <a:solidFill>
                      <a:srgbClr val="C3D600"/>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活动执行</a:t>
            </a:r>
            <a:endParaRPr lang="zh-CN" altLang="en-US" sz="3200" b="1">
              <a:solidFill>
                <a:schemeClr val="bg1"/>
              </a:solidFill>
              <a:latin typeface="微软雅黑" panose="020B0503020204020204" charset="-122"/>
              <a:ea typeface="微软雅黑" panose="020B0503020204020204" charset="-122"/>
            </a:endParaRPr>
          </a:p>
        </p:txBody>
      </p:sp>
      <p:sp>
        <p:nvSpPr>
          <p:cNvPr id="2" name="矩形 1"/>
          <p:cNvSpPr/>
          <p:nvPr/>
        </p:nvSpPr>
        <p:spPr>
          <a:xfrm>
            <a:off x="877570" y="1788160"/>
            <a:ext cx="5758180" cy="3755390"/>
          </a:xfrm>
          <a:prstGeom prst="rect">
            <a:avLst/>
          </a:prstGeom>
          <a:solidFill>
            <a:schemeClr val="tx1"/>
          </a:solidFill>
          <a:ln w="508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134745" y="1875790"/>
            <a:ext cx="5290185" cy="3931920"/>
          </a:xfrm>
          <a:prstGeom prst="rect">
            <a:avLst/>
          </a:prstGeom>
          <a:noFill/>
        </p:spPr>
        <p:txBody>
          <a:bodyPr wrap="square" rtlCol="0">
            <a:spAutoFit/>
          </a:bodyPr>
          <a:p>
            <a:r>
              <a:rPr lang="zh-CN" altLang="en-US">
                <a:solidFill>
                  <a:schemeClr val="bg1">
                    <a:lumMod val="75000"/>
                  </a:schemeClr>
                </a:solidFill>
              </a:rPr>
              <a:t>∙活动主题：果然喉舒服</a:t>
            </a:r>
            <a:endParaRPr lang="zh-CN" altLang="en-US">
              <a:solidFill>
                <a:schemeClr val="bg1">
                  <a:lumMod val="75000"/>
                </a:schemeClr>
              </a:solidFill>
            </a:endParaRPr>
          </a:p>
          <a:p>
            <a:r>
              <a:rPr lang="zh-CN" altLang="en-US">
                <a:solidFill>
                  <a:schemeClr val="bg1">
                    <a:lumMod val="75000"/>
                  </a:schemeClr>
                </a:solidFill>
              </a:rPr>
              <a:t>∙活动内容：</a:t>
            </a:r>
            <a:endParaRPr lang="zh-CN" altLang="en-US">
              <a:solidFill>
                <a:schemeClr val="bg1">
                  <a:lumMod val="75000"/>
                </a:schemeClr>
              </a:solidFill>
            </a:endParaRPr>
          </a:p>
          <a:p>
            <a:r>
              <a:rPr lang="zh-CN" altLang="en-US">
                <a:solidFill>
                  <a:schemeClr val="bg1">
                    <a:lumMod val="75000"/>
                  </a:schemeClr>
                </a:solidFill>
              </a:rPr>
              <a:t> 一.你的声音日记</a:t>
            </a:r>
            <a:endParaRPr lang="zh-CN" altLang="en-US">
              <a:solidFill>
                <a:schemeClr val="bg1">
                  <a:lumMod val="75000"/>
                </a:schemeClr>
              </a:solidFill>
            </a:endParaRPr>
          </a:p>
          <a:p>
            <a:r>
              <a:rPr lang="zh-CN" altLang="en-US">
                <a:solidFill>
                  <a:schemeClr val="bg1">
                    <a:lumMod val="75000"/>
                  </a:schemeClr>
                </a:solidFill>
              </a:rPr>
              <a:t>1.具体环节：</a:t>
            </a:r>
            <a:endParaRPr lang="zh-CN" altLang="en-US">
              <a:solidFill>
                <a:schemeClr val="bg1">
                  <a:lumMod val="75000"/>
                </a:schemeClr>
              </a:solidFill>
            </a:endParaRPr>
          </a:p>
          <a:p>
            <a:r>
              <a:rPr lang="zh-CN" altLang="en-US">
                <a:solidFill>
                  <a:schemeClr val="bg1">
                    <a:lumMod val="75000"/>
                  </a:schemeClr>
                </a:solidFill>
              </a:rPr>
              <a:t>    消费者关注微信公众号</a:t>
            </a:r>
            <a:endParaRPr lang="zh-CN" altLang="en-US">
              <a:solidFill>
                <a:schemeClr val="bg1">
                  <a:lumMod val="75000"/>
                </a:schemeClr>
              </a:solidFill>
            </a:endParaRPr>
          </a:p>
          <a:p>
            <a:r>
              <a:rPr lang="zh-CN" altLang="en-US">
                <a:solidFill>
                  <a:schemeClr val="bg1">
                    <a:lumMod val="75000"/>
                  </a:schemeClr>
                </a:solidFill>
              </a:rPr>
              <a:t>    参与记录你的声音日记活动，周一到周日录制声音，音频内容为自己今天的心情。形式不限（唱歌，语录，心得等）                              </a:t>
            </a:r>
            <a:endParaRPr lang="zh-CN" altLang="en-US">
              <a:solidFill>
                <a:schemeClr val="bg1">
                  <a:lumMod val="75000"/>
                </a:schemeClr>
              </a:solidFill>
            </a:endParaRPr>
          </a:p>
          <a:p>
            <a:r>
              <a:rPr lang="zh-CN" altLang="en-US">
                <a:solidFill>
                  <a:schemeClr val="bg1">
                    <a:lumMod val="75000"/>
                  </a:schemeClr>
                </a:solidFill>
              </a:rPr>
              <a:t>    将录制的音频上传，每天将会获得一颗果豆，集满</a:t>
            </a:r>
            <a:r>
              <a:rPr lang="en-US" altLang="zh-CN">
                <a:solidFill>
                  <a:schemeClr val="bg1">
                    <a:lumMod val="75000"/>
                  </a:schemeClr>
                </a:solidFill>
              </a:rPr>
              <a:t>7</a:t>
            </a:r>
            <a:r>
              <a:rPr lang="zh-CN" altLang="en-US">
                <a:solidFill>
                  <a:schemeClr val="bg1">
                    <a:lumMod val="75000"/>
                  </a:schemeClr>
                </a:solidFill>
              </a:rPr>
              <a:t>颗，消费者将会获得一元换购罗汉果糖的资格，在官方旗舰店购买产品。</a:t>
            </a:r>
            <a:endParaRPr lang="zh-CN" altLang="en-US">
              <a:solidFill>
                <a:schemeClr val="bg1">
                  <a:lumMod val="75000"/>
                </a:schemeClr>
              </a:solidFill>
            </a:endParaRPr>
          </a:p>
          <a:p>
            <a:r>
              <a:rPr lang="zh-CN" altLang="en-US">
                <a:solidFill>
                  <a:schemeClr val="bg1">
                    <a:lumMod val="75000"/>
                  </a:schemeClr>
                </a:solidFill>
              </a:rPr>
              <a:t>     以上环节仅从赞助商的需求拟定</a:t>
            </a:r>
            <a:endParaRPr lang="zh-CN" altLang="en-US">
              <a:solidFill>
                <a:schemeClr val="bg1">
                  <a:lumMod val="75000"/>
                </a:schemeClr>
              </a:solidFill>
            </a:endParaRPr>
          </a:p>
          <a:p>
            <a:r>
              <a:rPr lang="zh-CN" altLang="en-US">
                <a:solidFill>
                  <a:schemeClr val="bg1">
                    <a:lumMod val="75000"/>
                  </a:schemeClr>
                </a:solidFill>
              </a:rPr>
              <a:t>2.活动时间：</a:t>
            </a:r>
            <a:r>
              <a:rPr lang="en-US" altLang="zh-CN">
                <a:solidFill>
                  <a:schemeClr val="bg1">
                    <a:lumMod val="75000"/>
                  </a:schemeClr>
                </a:solidFill>
              </a:rPr>
              <a:t>2017.1.1——2017.8.1</a:t>
            </a:r>
            <a:endParaRPr lang="en-US" altLang="zh-CN">
              <a:solidFill>
                <a:schemeClr val="bg1">
                  <a:lumMod val="75000"/>
                </a:schemeClr>
              </a:solidFill>
            </a:endParaRPr>
          </a:p>
          <a:p>
            <a:endParaRPr lang="zh-CN" altLang="en-US">
              <a:solidFill>
                <a:schemeClr val="bg1">
                  <a:lumMod val="75000"/>
                </a:schemeClr>
              </a:solidFill>
            </a:endParaRPr>
          </a:p>
        </p:txBody>
      </p:sp>
      <p:sp>
        <p:nvSpPr>
          <p:cNvPr id="14" name="燕尾形 13"/>
          <p:cNvSpPr/>
          <p:nvPr/>
        </p:nvSpPr>
        <p:spPr>
          <a:xfrm>
            <a:off x="877570" y="1187450"/>
            <a:ext cx="1417955" cy="483870"/>
          </a:xfrm>
          <a:prstGeom prst="chevron">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189355" y="1187450"/>
            <a:ext cx="795020" cy="483235"/>
          </a:xfrm>
          <a:prstGeom prst="rect">
            <a:avLst/>
          </a:prstGeom>
          <a:noFill/>
        </p:spPr>
        <p:txBody>
          <a:bodyPr wrap="square" rtlCol="0">
            <a:spAutoFit/>
          </a:bodyPr>
          <a:p>
            <a:r>
              <a:rPr lang="zh-CN" altLang="en-US" sz="2400" b="1">
                <a:latin typeface="微软雅黑" panose="020B0503020204020204" charset="-122"/>
                <a:ea typeface="微软雅黑" panose="020B0503020204020204" charset="-122"/>
              </a:rPr>
              <a:t>线上</a:t>
            </a:r>
            <a:endParaRPr lang="zh-CN" altLang="en-US" sz="2400" b="1">
              <a:latin typeface="微软雅黑" panose="020B0503020204020204" charset="-122"/>
              <a:ea typeface="微软雅黑" panose="020B0503020204020204" charset="-122"/>
            </a:endParaRPr>
          </a:p>
        </p:txBody>
      </p:sp>
      <p:pic>
        <p:nvPicPr>
          <p:cNvPr id="3" name="图片 2" descr="手机篇"/>
          <p:cNvPicPr>
            <a:picLocks noChangeAspect="1"/>
          </p:cNvPicPr>
          <p:nvPr/>
        </p:nvPicPr>
        <p:blipFill>
          <a:blip r:embed="rId1"/>
          <a:stretch>
            <a:fillRect/>
          </a:stretch>
        </p:blipFill>
        <p:spPr>
          <a:xfrm>
            <a:off x="520065" y="5344160"/>
            <a:ext cx="3675380" cy="5198110"/>
          </a:xfrm>
          <a:prstGeom prst="rect">
            <a:avLst/>
          </a:prstGeom>
        </p:spPr>
      </p:pic>
      <p:pic>
        <p:nvPicPr>
          <p:cNvPr id="18" name="图片 17" descr="手机篇3"/>
          <p:cNvPicPr>
            <a:picLocks noChangeAspect="1"/>
          </p:cNvPicPr>
          <p:nvPr/>
        </p:nvPicPr>
        <p:blipFill>
          <a:blip r:embed="rId2"/>
          <a:stretch>
            <a:fillRect/>
          </a:stretch>
        </p:blipFill>
        <p:spPr>
          <a:xfrm>
            <a:off x="3229610" y="5331460"/>
            <a:ext cx="3711575" cy="52501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活动执行</a:t>
            </a:r>
            <a:endParaRPr lang="zh-CN" altLang="en-US" sz="3200" b="1">
              <a:solidFill>
                <a:schemeClr val="bg1"/>
              </a:solidFill>
              <a:latin typeface="微软雅黑" panose="020B0503020204020204" charset="-122"/>
              <a:ea typeface="微软雅黑" panose="020B0503020204020204" charset="-122"/>
            </a:endParaRPr>
          </a:p>
        </p:txBody>
      </p:sp>
      <p:sp>
        <p:nvSpPr>
          <p:cNvPr id="11" name="矩形 10"/>
          <p:cNvSpPr/>
          <p:nvPr/>
        </p:nvSpPr>
        <p:spPr>
          <a:xfrm>
            <a:off x="886460" y="1915160"/>
            <a:ext cx="5758180" cy="4013200"/>
          </a:xfrm>
          <a:prstGeom prst="rect">
            <a:avLst/>
          </a:prstGeom>
          <a:solidFill>
            <a:schemeClr val="tx1"/>
          </a:solidFill>
          <a:ln w="508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261745" y="2013585"/>
            <a:ext cx="5149215" cy="3657600"/>
          </a:xfrm>
          <a:prstGeom prst="rect">
            <a:avLst/>
          </a:prstGeom>
          <a:noFill/>
        </p:spPr>
        <p:txBody>
          <a:bodyPr wrap="square" rtlCol="0">
            <a:spAutoFit/>
          </a:bodyPr>
          <a:p>
            <a:r>
              <a:rPr lang="zh-CN" altLang="en-US">
                <a:solidFill>
                  <a:schemeClr val="bg1">
                    <a:lumMod val="75000"/>
                  </a:schemeClr>
                </a:solidFill>
              </a:rPr>
              <a:t>∙活动主题：果然喉舒服</a:t>
            </a:r>
            <a:endParaRPr lang="zh-CN" altLang="en-US">
              <a:solidFill>
                <a:schemeClr val="bg1">
                  <a:lumMod val="75000"/>
                </a:schemeClr>
              </a:solidFill>
            </a:endParaRPr>
          </a:p>
          <a:p>
            <a:r>
              <a:rPr lang="zh-CN" altLang="en-US">
                <a:solidFill>
                  <a:schemeClr val="bg1">
                    <a:lumMod val="75000"/>
                  </a:schemeClr>
                </a:solidFill>
              </a:rPr>
              <a:t>∙活动内容：</a:t>
            </a:r>
            <a:endParaRPr lang="zh-CN" altLang="en-US">
              <a:solidFill>
                <a:schemeClr val="bg1">
                  <a:lumMod val="75000"/>
                </a:schemeClr>
              </a:solidFill>
            </a:endParaRPr>
          </a:p>
          <a:p>
            <a:r>
              <a:rPr lang="zh-CN" altLang="en-US">
                <a:solidFill>
                  <a:schemeClr val="bg1">
                    <a:lumMod val="75000"/>
                  </a:schemeClr>
                </a:solidFill>
              </a:rPr>
              <a:t> .二，测测你声音的性格</a:t>
            </a:r>
            <a:endParaRPr lang="zh-CN" altLang="en-US">
              <a:solidFill>
                <a:schemeClr val="bg1">
                  <a:lumMod val="75000"/>
                </a:schemeClr>
              </a:solidFill>
            </a:endParaRPr>
          </a:p>
          <a:p>
            <a:r>
              <a:rPr lang="zh-CN" altLang="en-US">
                <a:solidFill>
                  <a:schemeClr val="bg1">
                    <a:lumMod val="75000"/>
                  </a:schemeClr>
                </a:solidFill>
              </a:rPr>
              <a:t>1.具体环节：</a:t>
            </a:r>
            <a:endParaRPr lang="zh-CN" altLang="en-US">
              <a:solidFill>
                <a:schemeClr val="bg1">
                  <a:lumMod val="75000"/>
                </a:schemeClr>
              </a:solidFill>
            </a:endParaRPr>
          </a:p>
          <a:p>
            <a:r>
              <a:rPr lang="zh-CN" altLang="en-US">
                <a:solidFill>
                  <a:schemeClr val="bg1">
                    <a:lumMod val="75000"/>
                  </a:schemeClr>
                </a:solidFill>
              </a:rPr>
              <a:t>    在全国各大高校超市，举行</a:t>
            </a:r>
            <a:r>
              <a:rPr lang="en-US" altLang="zh-CN">
                <a:solidFill>
                  <a:schemeClr val="bg1">
                    <a:lumMod val="75000"/>
                  </a:schemeClr>
                </a:solidFill>
              </a:rPr>
              <a:t>“</a:t>
            </a:r>
            <a:r>
              <a:rPr lang="zh-CN" altLang="en-US">
                <a:solidFill>
                  <a:schemeClr val="bg1">
                    <a:lumMod val="75000"/>
                  </a:schemeClr>
                </a:solidFill>
              </a:rPr>
              <a:t>测试你声音的性格</a:t>
            </a:r>
            <a:r>
              <a:rPr lang="en-US" altLang="zh-CN">
                <a:solidFill>
                  <a:schemeClr val="bg1">
                    <a:lumMod val="75000"/>
                  </a:schemeClr>
                </a:solidFill>
              </a:rPr>
              <a:t>”</a:t>
            </a:r>
            <a:r>
              <a:rPr lang="zh-CN" altLang="en-US">
                <a:solidFill>
                  <a:schemeClr val="bg1">
                    <a:lumMod val="75000"/>
                  </a:schemeClr>
                </a:solidFill>
              </a:rPr>
              <a:t>的趣味活动</a:t>
            </a:r>
            <a:endParaRPr lang="zh-CN" altLang="en-US">
              <a:solidFill>
                <a:schemeClr val="bg1">
                  <a:lumMod val="75000"/>
                </a:schemeClr>
              </a:solidFill>
            </a:endParaRPr>
          </a:p>
          <a:p>
            <a:r>
              <a:rPr lang="zh-CN" altLang="en-US">
                <a:solidFill>
                  <a:schemeClr val="bg1">
                    <a:lumMod val="75000"/>
                  </a:schemeClr>
                </a:solidFill>
              </a:rPr>
              <a:t>    参与者含罗汉果糖体验装后，可以通过智能分贝仪来参与活动，经过分贝仪的鉴定，来分析消费者声音的性格</a:t>
            </a:r>
            <a:r>
              <a:rPr lang="en-US" altLang="zh-CN">
                <a:solidFill>
                  <a:schemeClr val="bg1">
                    <a:lumMod val="75000"/>
                  </a:schemeClr>
                </a:solidFill>
              </a:rPr>
              <a:t>(</a:t>
            </a:r>
            <a:r>
              <a:rPr lang="zh-CN" altLang="en-US">
                <a:solidFill>
                  <a:schemeClr val="bg1">
                    <a:lumMod val="75000"/>
                  </a:schemeClr>
                </a:solidFill>
              </a:rPr>
              <a:t>萝莉，汉子，大叔等）                        </a:t>
            </a:r>
            <a:endParaRPr lang="zh-CN" altLang="en-US">
              <a:solidFill>
                <a:schemeClr val="bg1">
                  <a:lumMod val="75000"/>
                </a:schemeClr>
              </a:solidFill>
            </a:endParaRPr>
          </a:p>
          <a:p>
            <a:r>
              <a:rPr lang="zh-CN" altLang="en-US">
                <a:solidFill>
                  <a:schemeClr val="bg1">
                    <a:lumMod val="75000"/>
                  </a:schemeClr>
                </a:solidFill>
              </a:rPr>
              <a:t>    主办方可设置分贝值，当参与者达到分贝值时可以获得奖品。</a:t>
            </a:r>
            <a:endParaRPr lang="zh-CN" altLang="en-US">
              <a:solidFill>
                <a:schemeClr val="bg1">
                  <a:lumMod val="75000"/>
                </a:schemeClr>
              </a:solidFill>
            </a:endParaRPr>
          </a:p>
          <a:p>
            <a:r>
              <a:rPr lang="zh-CN" altLang="en-US">
                <a:solidFill>
                  <a:schemeClr val="bg1">
                    <a:lumMod val="75000"/>
                  </a:schemeClr>
                </a:solidFill>
              </a:rPr>
              <a:t>     以上环节仅从赞助商的需求拟定</a:t>
            </a:r>
            <a:endParaRPr lang="zh-CN" altLang="en-US">
              <a:solidFill>
                <a:schemeClr val="bg1">
                  <a:lumMod val="75000"/>
                </a:schemeClr>
              </a:solidFill>
            </a:endParaRPr>
          </a:p>
          <a:p>
            <a:r>
              <a:rPr lang="zh-CN" altLang="en-US">
                <a:solidFill>
                  <a:schemeClr val="bg1">
                    <a:lumMod val="75000"/>
                  </a:schemeClr>
                </a:solidFill>
              </a:rPr>
              <a:t>2.活动时间：2017.</a:t>
            </a:r>
            <a:r>
              <a:rPr lang="en-US" altLang="zh-CN">
                <a:solidFill>
                  <a:schemeClr val="bg1">
                    <a:lumMod val="75000"/>
                  </a:schemeClr>
                </a:solidFill>
              </a:rPr>
              <a:t>3</a:t>
            </a:r>
            <a:r>
              <a:rPr lang="zh-CN" altLang="en-US">
                <a:solidFill>
                  <a:schemeClr val="bg1">
                    <a:lumMod val="75000"/>
                  </a:schemeClr>
                </a:solidFill>
              </a:rPr>
              <a:t>.1——2017.</a:t>
            </a:r>
            <a:r>
              <a:rPr lang="en-US" altLang="zh-CN">
                <a:solidFill>
                  <a:schemeClr val="bg1">
                    <a:lumMod val="75000"/>
                  </a:schemeClr>
                </a:solidFill>
              </a:rPr>
              <a:t>7</a:t>
            </a:r>
            <a:r>
              <a:rPr lang="zh-CN" altLang="en-US">
                <a:solidFill>
                  <a:schemeClr val="bg1">
                    <a:lumMod val="75000"/>
                  </a:schemeClr>
                </a:solidFill>
              </a:rPr>
              <a:t>.1（每周周六）</a:t>
            </a:r>
            <a:endParaRPr lang="zh-CN" altLang="en-US">
              <a:solidFill>
                <a:schemeClr val="bg1">
                  <a:lumMod val="75000"/>
                </a:schemeClr>
              </a:solidFill>
            </a:endParaRPr>
          </a:p>
        </p:txBody>
      </p:sp>
      <p:sp>
        <p:nvSpPr>
          <p:cNvPr id="15" name="燕尾形 14"/>
          <p:cNvSpPr/>
          <p:nvPr/>
        </p:nvSpPr>
        <p:spPr>
          <a:xfrm>
            <a:off x="887095" y="1291590"/>
            <a:ext cx="1416685" cy="507365"/>
          </a:xfrm>
          <a:prstGeom prst="chevron">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160145" y="1299210"/>
            <a:ext cx="1247775" cy="483235"/>
          </a:xfrm>
          <a:prstGeom prst="rect">
            <a:avLst/>
          </a:prstGeom>
          <a:noFill/>
        </p:spPr>
        <p:txBody>
          <a:bodyPr wrap="square" rtlCol="0">
            <a:spAutoFit/>
          </a:bodyPr>
          <a:p>
            <a:r>
              <a:rPr lang="zh-CN" altLang="en-US" sz="2400" b="1">
                <a:latin typeface="微软雅黑" panose="020B0503020204020204" charset="-122"/>
                <a:ea typeface="微软雅黑" panose="020B0503020204020204" charset="-122"/>
                <a:sym typeface="+mn-ea"/>
              </a:rPr>
              <a:t>线下</a:t>
            </a:r>
            <a:endParaRPr lang="zh-CN" altLang="en-US" sz="2400" b="1">
              <a:latin typeface="微软雅黑" panose="020B0503020204020204" charset="-122"/>
              <a:ea typeface="微软雅黑" panose="020B0503020204020204" charset="-122"/>
              <a:sym typeface="+mn-ea"/>
            </a:endParaRPr>
          </a:p>
        </p:txBody>
      </p:sp>
      <p:pic>
        <p:nvPicPr>
          <p:cNvPr id="7" name="图片 6" descr="05cdceac2c11f12d0ccecb35fff8e715"/>
          <p:cNvPicPr>
            <a:picLocks noChangeAspect="1"/>
          </p:cNvPicPr>
          <p:nvPr/>
        </p:nvPicPr>
        <p:blipFill>
          <a:blip r:embed="rId1"/>
          <a:stretch>
            <a:fillRect/>
          </a:stretch>
        </p:blipFill>
        <p:spPr>
          <a:xfrm>
            <a:off x="3063240" y="6809740"/>
            <a:ext cx="3881755" cy="3881755"/>
          </a:xfrm>
          <a:prstGeom prst="rect">
            <a:avLst/>
          </a:prstGeom>
        </p:spPr>
      </p:pic>
      <p:pic>
        <p:nvPicPr>
          <p:cNvPr id="20" name="图片 19" descr="56"/>
          <p:cNvPicPr>
            <a:picLocks noChangeAspect="1"/>
          </p:cNvPicPr>
          <p:nvPr/>
        </p:nvPicPr>
        <p:blipFill>
          <a:blip r:embed="rId2"/>
          <a:srcRect l="37746" t="34141" r="36338" b="38908"/>
          <a:stretch>
            <a:fillRect/>
          </a:stretch>
        </p:blipFill>
        <p:spPr>
          <a:xfrm>
            <a:off x="933450" y="7395210"/>
            <a:ext cx="2606675" cy="2710815"/>
          </a:xfrm>
          <a:prstGeom prst="ellipse">
            <a:avLst/>
          </a:prstGeom>
          <a:ln w="50800">
            <a:solidFill>
              <a:srgbClr val="006D33"/>
            </a:solidFill>
          </a:ln>
        </p:spPr>
      </p:pic>
      <p:cxnSp>
        <p:nvCxnSpPr>
          <p:cNvPr id="21" name="直接箭头连接符 20"/>
          <p:cNvCxnSpPr/>
          <p:nvPr/>
        </p:nvCxnSpPr>
        <p:spPr>
          <a:xfrm flipV="1">
            <a:off x="3503930" y="8695055"/>
            <a:ext cx="1231265" cy="401955"/>
          </a:xfrm>
          <a:prstGeom prst="straightConnector1">
            <a:avLst/>
          </a:prstGeom>
          <a:ln w="50800">
            <a:solidFill>
              <a:srgbClr val="006D33"/>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创 意 表 现</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4</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吉祥物</a:t>
            </a:r>
            <a:endParaRPr lang="zh-CN" altLang="en-US" sz="3200" b="1">
              <a:solidFill>
                <a:schemeClr val="bg1"/>
              </a:solidFill>
              <a:latin typeface="微软雅黑" panose="020B0503020204020204" charset="-122"/>
              <a:ea typeface="微软雅黑" panose="020B0503020204020204" charset="-122"/>
            </a:endParaRPr>
          </a:p>
        </p:txBody>
      </p:sp>
      <p:pic>
        <p:nvPicPr>
          <p:cNvPr id="2" name="图片 1" descr="未标题-1"/>
          <p:cNvPicPr>
            <a:picLocks noChangeAspect="1"/>
          </p:cNvPicPr>
          <p:nvPr/>
        </p:nvPicPr>
        <p:blipFill>
          <a:blip r:embed="rId1"/>
          <a:stretch>
            <a:fillRect/>
          </a:stretch>
        </p:blipFill>
        <p:spPr>
          <a:xfrm>
            <a:off x="1501775" y="4639945"/>
            <a:ext cx="5226050" cy="5226050"/>
          </a:xfrm>
          <a:prstGeom prst="rect">
            <a:avLst/>
          </a:prstGeom>
        </p:spPr>
      </p:pic>
      <p:cxnSp>
        <p:nvCxnSpPr>
          <p:cNvPr id="3" name="直接连接符 2"/>
          <p:cNvCxnSpPr/>
          <p:nvPr/>
        </p:nvCxnSpPr>
        <p:spPr>
          <a:xfrm flipH="1">
            <a:off x="1555750" y="5753100"/>
            <a:ext cx="1943735" cy="0"/>
          </a:xfrm>
          <a:prstGeom prst="line">
            <a:avLst/>
          </a:prstGeom>
          <a:ln w="508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543050" y="4509135"/>
            <a:ext cx="0" cy="1257300"/>
          </a:xfrm>
          <a:prstGeom prst="line">
            <a:avLst/>
          </a:prstGeom>
          <a:ln w="50800">
            <a:solidFill>
              <a:srgbClr val="006D33"/>
            </a:solidFill>
          </a:ln>
        </p:spPr>
        <p:style>
          <a:lnRef idx="1">
            <a:schemeClr val="accent1"/>
          </a:lnRef>
          <a:fillRef idx="0">
            <a:schemeClr val="accent1"/>
          </a:fillRef>
          <a:effectRef idx="0">
            <a:schemeClr val="accent1"/>
          </a:effectRef>
          <a:fontRef idx="minor">
            <a:schemeClr val="tx1"/>
          </a:fontRef>
        </p:style>
      </p:cxnSp>
      <p:pic>
        <p:nvPicPr>
          <p:cNvPr id="14" name="图片 13" descr="59f5b00a20d14fffa1820b3e985e8885_big"/>
          <p:cNvPicPr>
            <a:picLocks noChangeAspect="1"/>
          </p:cNvPicPr>
          <p:nvPr/>
        </p:nvPicPr>
        <p:blipFill>
          <a:blip r:embed="rId2"/>
          <a:stretch>
            <a:fillRect/>
          </a:stretch>
        </p:blipFill>
        <p:spPr>
          <a:xfrm>
            <a:off x="852170" y="3238500"/>
            <a:ext cx="1764665" cy="1764665"/>
          </a:xfrm>
          <a:prstGeom prst="rect">
            <a:avLst/>
          </a:prstGeom>
          <a:ln w="50800">
            <a:solidFill>
              <a:srgbClr val="006D33"/>
            </a:solidFill>
          </a:ln>
        </p:spPr>
      </p:pic>
      <p:cxnSp>
        <p:nvCxnSpPr>
          <p:cNvPr id="16" name="直接连接符 15"/>
          <p:cNvCxnSpPr/>
          <p:nvPr/>
        </p:nvCxnSpPr>
        <p:spPr>
          <a:xfrm>
            <a:off x="4860290" y="5455285"/>
            <a:ext cx="1322070" cy="0"/>
          </a:xfrm>
          <a:prstGeom prst="line">
            <a:avLst/>
          </a:prstGeom>
          <a:ln w="508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55690" y="4664710"/>
            <a:ext cx="0" cy="777240"/>
          </a:xfrm>
          <a:prstGeom prst="line">
            <a:avLst/>
          </a:prstGeom>
          <a:ln w="50800">
            <a:solidFill>
              <a:srgbClr val="006D33"/>
            </a:solidFill>
          </a:ln>
        </p:spPr>
        <p:style>
          <a:lnRef idx="1">
            <a:schemeClr val="accent1"/>
          </a:lnRef>
          <a:fillRef idx="0">
            <a:schemeClr val="accent1"/>
          </a:fillRef>
          <a:effectRef idx="0">
            <a:schemeClr val="accent1"/>
          </a:effectRef>
          <a:fontRef idx="minor">
            <a:schemeClr val="tx1"/>
          </a:fontRef>
        </p:style>
      </p:cxnSp>
      <p:pic>
        <p:nvPicPr>
          <p:cNvPr id="19" name="图片 18" descr="85K58PICN5e_1024"/>
          <p:cNvPicPr>
            <a:picLocks noChangeAspect="1"/>
          </p:cNvPicPr>
          <p:nvPr/>
        </p:nvPicPr>
        <p:blipFill>
          <a:blip r:embed="rId3"/>
          <a:stretch>
            <a:fillRect/>
          </a:stretch>
        </p:blipFill>
        <p:spPr>
          <a:xfrm>
            <a:off x="4255135" y="3238500"/>
            <a:ext cx="2472690" cy="1714500"/>
          </a:xfrm>
          <a:prstGeom prst="rect">
            <a:avLst/>
          </a:prstGeom>
          <a:ln w="50800">
            <a:solidFill>
              <a:srgbClr val="006D33"/>
            </a:solidFill>
          </a:ln>
        </p:spPr>
      </p:pic>
      <p:sp>
        <p:nvSpPr>
          <p:cNvPr id="22" name="六角星 21"/>
          <p:cNvSpPr/>
          <p:nvPr/>
        </p:nvSpPr>
        <p:spPr>
          <a:xfrm>
            <a:off x="2790825" y="9368790"/>
            <a:ext cx="2410460" cy="687070"/>
          </a:xfrm>
          <a:prstGeom prst="star6">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3469640" y="9422765"/>
            <a:ext cx="1023620" cy="579120"/>
          </a:xfrm>
          <a:prstGeom prst="rect">
            <a:avLst/>
          </a:prstGeom>
          <a:noFill/>
        </p:spPr>
        <p:txBody>
          <a:bodyPr wrap="square" rtlCol="0">
            <a:spAutoFit/>
          </a:bodyPr>
          <a:p>
            <a:r>
              <a:rPr lang="zh-CN" altLang="en-US" sz="3200" b="1"/>
              <a:t>果果</a:t>
            </a:r>
            <a:endParaRPr lang="zh-CN" altLang="en-US" sz="32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海报设计</a:t>
            </a:r>
            <a:endParaRPr lang="zh-CN" altLang="en-US" sz="3200" b="1">
              <a:solidFill>
                <a:schemeClr val="bg1"/>
              </a:solidFill>
              <a:latin typeface="微软雅黑" panose="020B0503020204020204" charset="-122"/>
              <a:ea typeface="微软雅黑" panose="020B0503020204020204" charset="-122"/>
            </a:endParaRPr>
          </a:p>
        </p:txBody>
      </p:sp>
      <p:pic>
        <p:nvPicPr>
          <p:cNvPr id="7" name="图片 6" descr="100"/>
          <p:cNvPicPr>
            <a:picLocks noChangeAspect="1"/>
          </p:cNvPicPr>
          <p:nvPr/>
        </p:nvPicPr>
        <p:blipFill>
          <a:blip r:embed="rId1"/>
          <a:stretch>
            <a:fillRect/>
          </a:stretch>
        </p:blipFill>
        <p:spPr>
          <a:xfrm>
            <a:off x="783590" y="1462405"/>
            <a:ext cx="3386455" cy="4789805"/>
          </a:xfrm>
          <a:prstGeom prst="rect">
            <a:avLst/>
          </a:prstGeom>
          <a:solidFill>
            <a:schemeClr val="lt1"/>
          </a:solidFill>
        </p:spPr>
      </p:pic>
      <p:pic>
        <p:nvPicPr>
          <p:cNvPr id="11" name="图片 10" descr="000"/>
          <p:cNvPicPr>
            <a:picLocks noChangeAspect="1"/>
          </p:cNvPicPr>
          <p:nvPr/>
        </p:nvPicPr>
        <p:blipFill>
          <a:blip r:embed="rId2"/>
          <a:stretch>
            <a:fillRect/>
          </a:stretch>
        </p:blipFill>
        <p:spPr>
          <a:xfrm>
            <a:off x="3522345" y="5417185"/>
            <a:ext cx="3354070" cy="4744085"/>
          </a:xfrm>
          <a:prstGeom prst="rect">
            <a:avLst/>
          </a:prstGeom>
          <a:solidFill>
            <a:schemeClr val="lt1"/>
          </a:solid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媒 介 策 略</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5</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媒介目标</a:t>
            </a:r>
            <a:endParaRPr lang="zh-CN" altLang="en-US" sz="3200" b="1">
              <a:solidFill>
                <a:schemeClr val="bg1"/>
              </a:solidFill>
              <a:latin typeface="微软雅黑" panose="020B0503020204020204" charset="-122"/>
              <a:ea typeface="微软雅黑" panose="020B0503020204020204" charset="-122"/>
            </a:endParaRPr>
          </a:p>
        </p:txBody>
      </p:sp>
      <p:grpSp>
        <p:nvGrpSpPr>
          <p:cNvPr id="62" name="Group 61"/>
          <p:cNvGrpSpPr/>
          <p:nvPr/>
        </p:nvGrpSpPr>
        <p:grpSpPr>
          <a:xfrm>
            <a:off x="1568725" y="2980330"/>
            <a:ext cx="1325030" cy="1823234"/>
            <a:chOff x="5913078" y="649720"/>
            <a:chExt cx="1998221" cy="2749543"/>
          </a:xfrm>
        </p:grpSpPr>
        <p:sp>
          <p:nvSpPr>
            <p:cNvPr id="63" name="Shape 6"/>
            <p:cNvSpPr/>
            <p:nvPr/>
          </p:nvSpPr>
          <p:spPr>
            <a:xfrm>
              <a:off x="6240898" y="2674738"/>
              <a:ext cx="1368128" cy="722114"/>
            </a:xfrm>
            <a:custGeom>
              <a:avLst/>
              <a:gdLst/>
              <a:ahLst/>
              <a:cxnLst>
                <a:cxn ang="0">
                  <a:pos x="wd2" y="hd2"/>
                </a:cxn>
                <a:cxn ang="5400000">
                  <a:pos x="wd2" y="hd2"/>
                </a:cxn>
                <a:cxn ang="10800000">
                  <a:pos x="wd2" y="hd2"/>
                </a:cxn>
                <a:cxn ang="16200000">
                  <a:pos x="wd2" y="hd2"/>
                </a:cxn>
              </a:cxnLst>
              <a:rect l="0" t="0" r="r" b="b"/>
              <a:pathLst>
                <a:path w="21600" h="21600" extrusionOk="0">
                  <a:moveTo>
                    <a:pt x="18139" y="176"/>
                  </a:moveTo>
                  <a:cubicBezTo>
                    <a:pt x="17934" y="58"/>
                    <a:pt x="17809" y="0"/>
                    <a:pt x="17809" y="0"/>
                  </a:cubicBezTo>
                  <a:lnTo>
                    <a:pt x="3387" y="0"/>
                  </a:lnTo>
                  <a:lnTo>
                    <a:pt x="3387" y="0"/>
                  </a:lnTo>
                  <a:cubicBezTo>
                    <a:pt x="3387" y="3"/>
                    <a:pt x="1325" y="7496"/>
                    <a:pt x="0" y="21600"/>
                  </a:cubicBezTo>
                  <a:lnTo>
                    <a:pt x="662" y="21600"/>
                  </a:lnTo>
                  <a:lnTo>
                    <a:pt x="20534" y="21600"/>
                  </a:lnTo>
                  <a:lnTo>
                    <a:pt x="21600" y="21600"/>
                  </a:lnTo>
                  <a:cubicBezTo>
                    <a:pt x="20742" y="12930"/>
                    <a:pt x="19603" y="4707"/>
                    <a:pt x="18139" y="176"/>
                  </a:cubicBezTo>
                  <a:close/>
                </a:path>
              </a:pathLst>
            </a:custGeom>
            <a:solidFill>
              <a:srgbClr val="006D3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4" name="Shape 7"/>
            <p:cNvSpPr/>
            <p:nvPr/>
          </p:nvSpPr>
          <p:spPr>
            <a:xfrm>
              <a:off x="6108110" y="1126927"/>
              <a:ext cx="1622193" cy="1681432"/>
            </a:xfrm>
            <a:custGeom>
              <a:avLst/>
              <a:gdLst/>
              <a:ahLst/>
              <a:cxnLst>
                <a:cxn ang="0">
                  <a:pos x="wd2" y="hd2"/>
                </a:cxn>
                <a:cxn ang="5400000">
                  <a:pos x="wd2" y="hd2"/>
                </a:cxn>
                <a:cxn ang="10800000">
                  <a:pos x="wd2" y="hd2"/>
                </a:cxn>
                <a:cxn ang="16200000">
                  <a:pos x="wd2" y="hd2"/>
                </a:cxn>
              </a:cxnLst>
              <a:rect l="0" t="0" r="r" b="b"/>
              <a:pathLst>
                <a:path w="21600" h="21135"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rgbClr val="FA4655">
                <a:lumMod val="20000"/>
                <a:lumOff val="8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5" name="Shape 8"/>
            <p:cNvSpPr/>
            <p:nvPr/>
          </p:nvSpPr>
          <p:spPr>
            <a:xfrm>
              <a:off x="6124709" y="649720"/>
              <a:ext cx="1576720" cy="1219590"/>
            </a:xfrm>
            <a:custGeom>
              <a:avLst/>
              <a:gdLst/>
              <a:ahLst/>
              <a:cxnLst>
                <a:cxn ang="0">
                  <a:pos x="wd2" y="hd2"/>
                </a:cxn>
                <a:cxn ang="5400000">
                  <a:pos x="wd2" y="hd2"/>
                </a:cxn>
                <a:cxn ang="10800000">
                  <a:pos x="wd2" y="hd2"/>
                </a:cxn>
                <a:cxn ang="16200000">
                  <a:pos x="wd2" y="hd2"/>
                </a:cxn>
              </a:cxnLst>
              <a:rect l="0" t="0" r="r" b="b"/>
              <a:pathLst>
                <a:path w="21600" h="21600"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rgbClr val="7D8287">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6" name="Shape 9"/>
            <p:cNvSpPr/>
            <p:nvPr/>
          </p:nvSpPr>
          <p:spPr>
            <a:xfrm>
              <a:off x="7390345" y="2683037"/>
              <a:ext cx="520954" cy="7162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rgbClr val="7D8287">
                <a:lumMod val="40000"/>
                <a:lumOff val="6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7" name="Shape 10"/>
            <p:cNvSpPr/>
            <p:nvPr/>
          </p:nvSpPr>
          <p:spPr>
            <a:xfrm>
              <a:off x="5913078" y="2674738"/>
              <a:ext cx="541840" cy="72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rgbClr val="7D8287">
                <a:lumMod val="40000"/>
                <a:lumOff val="6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8" name="Shape 11"/>
            <p:cNvSpPr/>
            <p:nvPr/>
          </p:nvSpPr>
          <p:spPr>
            <a:xfrm>
              <a:off x="6689058" y="2189232"/>
              <a:ext cx="505859" cy="158729"/>
            </a:xfrm>
            <a:custGeom>
              <a:avLst/>
              <a:gdLst/>
              <a:ahLst/>
              <a:cxnLst>
                <a:cxn ang="0">
                  <a:pos x="wd2" y="hd2"/>
                </a:cxn>
                <a:cxn ang="5400000">
                  <a:pos x="wd2" y="hd2"/>
                </a:cxn>
                <a:cxn ang="10800000">
                  <a:pos x="wd2" y="hd2"/>
                </a:cxn>
                <a:cxn ang="16200000">
                  <a:pos x="wd2" y="hd2"/>
                </a:cxn>
              </a:cxnLst>
              <a:rect l="0" t="0" r="r" b="b"/>
              <a:pathLst>
                <a:path w="21600" h="21440"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rgbClr val="7D8287">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9" name="Shape 12"/>
            <p:cNvSpPr/>
            <p:nvPr/>
          </p:nvSpPr>
          <p:spPr>
            <a:xfrm>
              <a:off x="6701507" y="2807526"/>
              <a:ext cx="459395" cy="207722"/>
            </a:xfrm>
            <a:custGeom>
              <a:avLst/>
              <a:gdLst/>
              <a:ahLst/>
              <a:cxnLst>
                <a:cxn ang="0">
                  <a:pos x="wd2" y="hd2"/>
                </a:cxn>
                <a:cxn ang="5400000">
                  <a:pos x="wd2" y="hd2"/>
                </a:cxn>
                <a:cxn ang="10800000">
                  <a:pos x="wd2" y="hd2"/>
                </a:cxn>
                <a:cxn ang="16200000">
                  <a:pos x="wd2" y="hd2"/>
                </a:cxn>
              </a:cxnLst>
              <a:rect l="0" t="0" r="r" b="b"/>
              <a:pathLst>
                <a:path w="21600" h="14251" extrusionOk="0">
                  <a:moveTo>
                    <a:pt x="0" y="8530"/>
                  </a:moveTo>
                  <a:cubicBezTo>
                    <a:pt x="0" y="8530"/>
                    <a:pt x="10626" y="21600"/>
                    <a:pt x="21600" y="8231"/>
                  </a:cubicBezTo>
                  <a:lnTo>
                    <a:pt x="10820" y="0"/>
                  </a:lnTo>
                  <a:cubicBezTo>
                    <a:pt x="10820" y="0"/>
                    <a:pt x="0" y="8530"/>
                    <a:pt x="0" y="8530"/>
                  </a:cubicBezTo>
                  <a:close/>
                </a:path>
              </a:pathLst>
            </a:custGeom>
            <a:solidFill>
              <a:srgbClr val="C8D800"/>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0" name="Shape 13"/>
            <p:cNvSpPr/>
            <p:nvPr/>
          </p:nvSpPr>
          <p:spPr>
            <a:xfrm>
              <a:off x="6639263" y="2637391"/>
              <a:ext cx="589392" cy="335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rgbClr val="7D8287">
                <a:lumMod val="20000"/>
                <a:lumOff val="8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1" name="Shape 14"/>
            <p:cNvSpPr/>
            <p:nvPr/>
          </p:nvSpPr>
          <p:spPr>
            <a:xfrm>
              <a:off x="6639263" y="2641541"/>
              <a:ext cx="62760" cy="36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0" y="0"/>
                    <a:pt x="21600" y="21600"/>
                    <a:pt x="21600" y="21600"/>
                  </a:cubicBezTo>
                  <a:close/>
                </a:path>
              </a:pathLst>
            </a:custGeom>
            <a:solidFill>
              <a:srgbClr val="7D828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2" name="Shape 15"/>
            <p:cNvSpPr/>
            <p:nvPr/>
          </p:nvSpPr>
          <p:spPr>
            <a:xfrm>
              <a:off x="7162115" y="2641541"/>
              <a:ext cx="62786" cy="36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ubicBezTo>
                    <a:pt x="21600" y="0"/>
                    <a:pt x="0" y="0"/>
                    <a:pt x="0" y="0"/>
                  </a:cubicBezTo>
                  <a:close/>
                </a:path>
              </a:pathLst>
            </a:custGeom>
            <a:solidFill>
              <a:srgbClr val="7D828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3" name="Shape 16"/>
            <p:cNvSpPr/>
            <p:nvPr/>
          </p:nvSpPr>
          <p:spPr>
            <a:xfrm>
              <a:off x="6170355" y="1927805"/>
              <a:ext cx="48143" cy="86218"/>
            </a:xfrm>
            <a:custGeom>
              <a:avLst/>
              <a:gdLst/>
              <a:ahLst/>
              <a:cxnLst>
                <a:cxn ang="0">
                  <a:pos x="wd2" y="hd2"/>
                </a:cxn>
                <a:cxn ang="5400000">
                  <a:pos x="wd2" y="hd2"/>
                </a:cxn>
                <a:cxn ang="10800000">
                  <a:pos x="wd2" y="hd2"/>
                </a:cxn>
                <a:cxn ang="16200000">
                  <a:pos x="wd2" y="hd2"/>
                </a:cxn>
              </a:cxnLst>
              <a:rect l="0" t="0" r="r" b="b"/>
              <a:pathLst>
                <a:path w="21426" h="21575"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rgbClr val="FA4655">
                <a:lumMod val="40000"/>
                <a:lumOff val="6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4" name="Shape 17"/>
            <p:cNvSpPr/>
            <p:nvPr/>
          </p:nvSpPr>
          <p:spPr>
            <a:xfrm>
              <a:off x="7626874" y="1890458"/>
              <a:ext cx="48149" cy="86226"/>
            </a:xfrm>
            <a:custGeom>
              <a:avLst/>
              <a:gdLst/>
              <a:ahLst/>
              <a:cxnLst>
                <a:cxn ang="0">
                  <a:pos x="wd2" y="hd2"/>
                </a:cxn>
                <a:cxn ang="5400000">
                  <a:pos x="wd2" y="hd2"/>
                </a:cxn>
                <a:cxn ang="10800000">
                  <a:pos x="wd2" y="hd2"/>
                </a:cxn>
                <a:cxn ang="16200000">
                  <a:pos x="wd2" y="hd2"/>
                </a:cxn>
              </a:cxnLst>
              <a:rect l="0" t="0" r="r" b="b"/>
              <a:pathLst>
                <a:path w="21426" h="21575"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rgbClr val="FA4655">
                <a:lumMod val="40000"/>
                <a:lumOff val="6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5" name="Shape 18"/>
            <p:cNvSpPr/>
            <p:nvPr/>
          </p:nvSpPr>
          <p:spPr>
            <a:xfrm>
              <a:off x="6373687" y="807406"/>
              <a:ext cx="784354" cy="518880"/>
            </a:xfrm>
            <a:custGeom>
              <a:avLst/>
              <a:gdLst/>
              <a:ahLst/>
              <a:cxnLst>
                <a:cxn ang="0">
                  <a:pos x="wd2" y="hd2"/>
                </a:cxn>
                <a:cxn ang="5400000">
                  <a:pos x="wd2" y="hd2"/>
                </a:cxn>
                <a:cxn ang="10800000">
                  <a:pos x="wd2" y="hd2"/>
                </a:cxn>
                <a:cxn ang="16200000">
                  <a:pos x="wd2" y="hd2"/>
                </a:cxn>
              </a:cxnLst>
              <a:rect l="0" t="0" r="r" b="b"/>
              <a:pathLst>
                <a:path w="21600" h="21600"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rgbClr val="7D8287">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6" name="Shape 19"/>
            <p:cNvSpPr/>
            <p:nvPr/>
          </p:nvSpPr>
          <p:spPr>
            <a:xfrm>
              <a:off x="6614365"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7D8287">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7" name="Shape 20"/>
            <p:cNvSpPr/>
            <p:nvPr/>
          </p:nvSpPr>
          <p:spPr>
            <a:xfrm>
              <a:off x="7037627"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7D8287">
                <a:lumMod val="50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8" name="Shape 21"/>
            <p:cNvSpPr/>
            <p:nvPr/>
          </p:nvSpPr>
          <p:spPr>
            <a:xfrm>
              <a:off x="6568719" y="911146"/>
              <a:ext cx="438088" cy="411786"/>
            </a:xfrm>
            <a:custGeom>
              <a:avLst/>
              <a:gdLst/>
              <a:ahLst/>
              <a:cxnLst>
                <a:cxn ang="0">
                  <a:pos x="wd2" y="hd2"/>
                </a:cxn>
                <a:cxn ang="5400000">
                  <a:pos x="wd2" y="hd2"/>
                </a:cxn>
                <a:cxn ang="10800000">
                  <a:pos x="wd2" y="hd2"/>
                </a:cxn>
                <a:cxn ang="16200000">
                  <a:pos x="wd2" y="hd2"/>
                </a:cxn>
              </a:cxnLst>
              <a:rect l="0" t="0" r="r" b="b"/>
              <a:pathLst>
                <a:path w="19581" h="21600" extrusionOk="0">
                  <a:moveTo>
                    <a:pt x="755" y="21600"/>
                  </a:moveTo>
                  <a:cubicBezTo>
                    <a:pt x="-236" y="13004"/>
                    <a:pt x="5313" y="4849"/>
                    <a:pt x="19581" y="0"/>
                  </a:cubicBezTo>
                  <a:cubicBezTo>
                    <a:pt x="2539" y="3747"/>
                    <a:pt x="-2019" y="11461"/>
                    <a:pt x="755" y="21600"/>
                  </a:cubicBezTo>
                  <a:close/>
                </a:path>
              </a:pathLst>
            </a:custGeom>
            <a:solidFill>
              <a:srgbClr val="7D8287">
                <a:lumMod val="75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3" name="矩形 2"/>
          <p:cNvSpPr/>
          <p:nvPr/>
        </p:nvSpPr>
        <p:spPr>
          <a:xfrm>
            <a:off x="1568450" y="4839335"/>
            <a:ext cx="1304290" cy="313055"/>
          </a:xfrm>
          <a:prstGeom prst="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latin typeface="微软雅黑" panose="020B0503020204020204" charset="-122"/>
                <a:ea typeface="微软雅黑" panose="020B0503020204020204" charset="-122"/>
              </a:rPr>
              <a:t>目标受众</a:t>
            </a:r>
            <a:endParaRPr lang="zh-CN" altLang="en-US" b="1">
              <a:solidFill>
                <a:schemeClr val="tx1"/>
              </a:solidFill>
              <a:latin typeface="微软雅黑" panose="020B0503020204020204" charset="-122"/>
              <a:ea typeface="微软雅黑" panose="020B0503020204020204" charset="-122"/>
            </a:endParaRPr>
          </a:p>
        </p:txBody>
      </p:sp>
      <p:sp>
        <p:nvSpPr>
          <p:cNvPr id="4" name="右箭头 3"/>
          <p:cNvSpPr/>
          <p:nvPr/>
        </p:nvSpPr>
        <p:spPr>
          <a:xfrm rot="5400000">
            <a:off x="2033905" y="5263515"/>
            <a:ext cx="311785" cy="311785"/>
          </a:xfrm>
          <a:prstGeom prst="right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1903730" y="5652770"/>
            <a:ext cx="597535" cy="2788285"/>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687830" y="5861050"/>
            <a:ext cx="750570" cy="2861310"/>
          </a:xfrm>
          <a:prstGeom prst="rect">
            <a:avLst/>
          </a:prstGeom>
          <a:noFill/>
        </p:spPr>
        <p:txBody>
          <a:bodyPr vert="eaVert" wrap="square" rtlCol="0">
            <a:spAutoFit/>
          </a:bodyPr>
          <a:p>
            <a:r>
              <a:rPr lang="zh-CN" altLang="en-US" b="1" dirty="0">
                <a:solidFill>
                  <a:schemeClr val="tx1"/>
                </a:solidFill>
                <a:latin typeface="微软雅黑" panose="020B0503020204020204" charset="-122"/>
                <a:ea typeface="微软雅黑" panose="020B0503020204020204" charset="-122"/>
                <a:sym typeface="Arial" panose="020B0604020202020204" pitchFamily="34" charset="0"/>
              </a:rPr>
              <a:t>18~</a:t>
            </a:r>
            <a:r>
              <a:rPr lang="en-US" altLang="zh-CN" b="1" dirty="0">
                <a:solidFill>
                  <a:schemeClr val="tx1"/>
                </a:solidFill>
                <a:latin typeface="微软雅黑" panose="020B0503020204020204" charset="-122"/>
                <a:ea typeface="微软雅黑" panose="020B0503020204020204" charset="-122"/>
                <a:sym typeface="Arial" panose="020B0604020202020204" pitchFamily="34" charset="0"/>
              </a:rPr>
              <a:t>25</a:t>
            </a:r>
            <a:r>
              <a:rPr lang="zh-CN" altLang="en-US" b="1" dirty="0">
                <a:solidFill>
                  <a:schemeClr val="tx1"/>
                </a:solidFill>
                <a:latin typeface="微软雅黑" panose="020B0503020204020204" charset="-122"/>
                <a:ea typeface="微软雅黑" panose="020B0503020204020204" charset="-122"/>
                <a:sym typeface="Arial" panose="020B0604020202020204" pitchFamily="34" charset="0"/>
              </a:rPr>
              <a:t>岁在校大学生</a:t>
            </a:r>
            <a:endParaRPr lang="zh-CN" altLang="en-US" b="1" dirty="0">
              <a:solidFill>
                <a:schemeClr val="tx1"/>
              </a:solidFill>
              <a:latin typeface="微软雅黑" panose="020B0503020204020204" charset="-122"/>
              <a:ea typeface="微软雅黑" panose="020B0503020204020204" charset="-122"/>
              <a:sym typeface="Arial" panose="020B0604020202020204" pitchFamily="34" charset="0"/>
            </a:endParaRPr>
          </a:p>
          <a:p>
            <a:endParaRPr lang="zh-CN" altLang="en-US"/>
          </a:p>
        </p:txBody>
      </p:sp>
      <p:grpSp>
        <p:nvGrpSpPr>
          <p:cNvPr id="16" name="Group 72"/>
          <p:cNvGrpSpPr/>
          <p:nvPr/>
        </p:nvGrpSpPr>
        <p:grpSpPr>
          <a:xfrm>
            <a:off x="3721100" y="4097655"/>
            <a:ext cx="3359785" cy="719455"/>
            <a:chOff x="2104985" y="3420157"/>
            <a:chExt cx="7962256" cy="1705606"/>
          </a:xfrm>
          <a:effectLst>
            <a:outerShdw blurRad="127000" dist="190500" dir="5400000" sx="89000" sy="89000" algn="t" rotWithShape="0">
              <a:prstClr val="black">
                <a:alpha val="25000"/>
              </a:prstClr>
            </a:outerShdw>
          </a:effectLst>
        </p:grpSpPr>
        <p:sp>
          <p:nvSpPr>
            <p:cNvPr id="59" name="Shape 10"/>
            <p:cNvSpPr/>
            <p:nvPr/>
          </p:nvSpPr>
          <p:spPr>
            <a:xfrm>
              <a:off x="2104985" y="3420157"/>
              <a:ext cx="3079037" cy="1705606"/>
            </a:xfrm>
            <a:custGeom>
              <a:avLst/>
              <a:gdLst/>
              <a:ahLst/>
              <a:cxnLst>
                <a:cxn ang="0">
                  <a:pos x="wd2" y="hd2"/>
                </a:cxn>
                <a:cxn ang="5400000">
                  <a:pos x="wd2" y="hd2"/>
                </a:cxn>
                <a:cxn ang="10800000">
                  <a:pos x="wd2" y="hd2"/>
                </a:cxn>
                <a:cxn ang="16200000">
                  <a:pos x="wd2" y="hd2"/>
                </a:cxn>
              </a:cxnLst>
              <a:rect l="0" t="0" r="r" b="b"/>
              <a:pathLst>
                <a:path w="21600" h="21516" extrusionOk="0">
                  <a:moveTo>
                    <a:pt x="15633" y="21516"/>
                  </a:moveTo>
                  <a:cubicBezTo>
                    <a:pt x="11983" y="19187"/>
                    <a:pt x="3710" y="17334"/>
                    <a:pt x="0" y="18075"/>
                  </a:cubicBezTo>
                  <a:lnTo>
                    <a:pt x="13513" y="22"/>
                  </a:lnTo>
                  <a:cubicBezTo>
                    <a:pt x="16929" y="-84"/>
                    <a:pt x="21600" y="234"/>
                    <a:pt x="21600" y="234"/>
                  </a:cubicBezTo>
                  <a:cubicBezTo>
                    <a:pt x="21600" y="234"/>
                    <a:pt x="15633" y="21516"/>
                    <a:pt x="15633" y="21516"/>
                  </a:cubicBezTo>
                  <a:close/>
                </a:path>
              </a:pathLst>
            </a:custGeom>
            <a:gradFill>
              <a:gsLst>
                <a:gs pos="17000">
                  <a:schemeClr val="bg2">
                    <a:lumMod val="60000"/>
                    <a:lumOff val="40000"/>
                  </a:schemeClr>
                </a:gs>
                <a:gs pos="43000">
                  <a:schemeClr val="bg2">
                    <a:lumMod val="20000"/>
                    <a:lumOff val="80000"/>
                  </a:schemeClr>
                </a:gs>
              </a:gsLst>
              <a:lin ang="12600000" scaled="0"/>
            </a:gradFill>
            <a:ln w="3175">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0" name="Shape 11"/>
            <p:cNvSpPr/>
            <p:nvPr/>
          </p:nvSpPr>
          <p:spPr>
            <a:xfrm>
              <a:off x="4326519" y="3432165"/>
              <a:ext cx="2081601" cy="1687106"/>
            </a:xfrm>
            <a:custGeom>
              <a:avLst/>
              <a:gdLst/>
              <a:ahLst/>
              <a:cxnLst>
                <a:cxn ang="0">
                  <a:pos x="wd2" y="hd2"/>
                </a:cxn>
                <a:cxn ang="5400000">
                  <a:pos x="wd2" y="hd2"/>
                </a:cxn>
                <a:cxn ang="10800000">
                  <a:pos x="wd2" y="hd2"/>
                </a:cxn>
                <a:cxn ang="16200000">
                  <a:pos x="wd2" y="hd2"/>
                </a:cxn>
              </a:cxnLst>
              <a:rect l="0" t="0" r="r" b="b"/>
              <a:pathLst>
                <a:path w="21600" h="21600" extrusionOk="0">
                  <a:moveTo>
                    <a:pt x="8826" y="0"/>
                  </a:moveTo>
                  <a:lnTo>
                    <a:pt x="21600" y="215"/>
                  </a:lnTo>
                  <a:lnTo>
                    <a:pt x="21252" y="21278"/>
                  </a:lnTo>
                  <a:cubicBezTo>
                    <a:pt x="9929" y="17301"/>
                    <a:pt x="0" y="21600"/>
                    <a:pt x="0" y="21600"/>
                  </a:cubicBezTo>
                  <a:cubicBezTo>
                    <a:pt x="0" y="21600"/>
                    <a:pt x="8826" y="0"/>
                    <a:pt x="8826" y="0"/>
                  </a:cubicBezTo>
                  <a:close/>
                </a:path>
              </a:pathLst>
            </a:custGeom>
            <a:gradFill>
              <a:gsLst>
                <a:gs pos="29000">
                  <a:schemeClr val="bg2">
                    <a:lumMod val="20000"/>
                    <a:lumOff val="80000"/>
                  </a:schemeClr>
                </a:gs>
                <a:gs pos="100000">
                  <a:srgbClr val="FEFEFE"/>
                </a:gs>
              </a:gsLst>
              <a:lin ang="12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61" name="Shape 12"/>
            <p:cNvSpPr/>
            <p:nvPr/>
          </p:nvSpPr>
          <p:spPr>
            <a:xfrm>
              <a:off x="6379938" y="3444173"/>
              <a:ext cx="1779433" cy="1653532"/>
            </a:xfrm>
            <a:custGeom>
              <a:avLst/>
              <a:gdLst/>
              <a:ahLst/>
              <a:cxnLst>
                <a:cxn ang="0">
                  <a:pos x="wd2" y="hd2"/>
                </a:cxn>
                <a:cxn ang="5400000">
                  <a:pos x="wd2" y="hd2"/>
                </a:cxn>
                <a:cxn ang="10800000">
                  <a:pos x="wd2" y="hd2"/>
                </a:cxn>
                <a:cxn ang="16200000">
                  <a:pos x="wd2" y="hd2"/>
                </a:cxn>
              </a:cxnLst>
              <a:rect l="0" t="0" r="r" b="b"/>
              <a:pathLst>
                <a:path w="21600" h="21600" extrusionOk="0">
                  <a:moveTo>
                    <a:pt x="408" y="110"/>
                  </a:moveTo>
                  <a:lnTo>
                    <a:pt x="14400" y="0"/>
                  </a:lnTo>
                  <a:lnTo>
                    <a:pt x="21600" y="19846"/>
                  </a:lnTo>
                  <a:cubicBezTo>
                    <a:pt x="12226" y="18091"/>
                    <a:pt x="2581" y="19115"/>
                    <a:pt x="0" y="21600"/>
                  </a:cubicBezTo>
                  <a:cubicBezTo>
                    <a:pt x="0" y="21600"/>
                    <a:pt x="408" y="110"/>
                    <a:pt x="408" y="110"/>
                  </a:cubicBezTo>
                  <a:close/>
                </a:path>
              </a:pathLst>
            </a:custGeom>
            <a:gradFill>
              <a:gsLst>
                <a:gs pos="87000">
                  <a:schemeClr val="bg2">
                    <a:lumMod val="40000"/>
                    <a:lumOff val="60000"/>
                  </a:schemeClr>
                </a:gs>
                <a:gs pos="66000">
                  <a:schemeClr val="bg2">
                    <a:lumMod val="20000"/>
                    <a:lumOff val="80000"/>
                  </a:schemeClr>
                </a:gs>
              </a:gsLst>
              <a:lin ang="102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7" name="Shape 13"/>
            <p:cNvSpPr/>
            <p:nvPr/>
          </p:nvSpPr>
          <p:spPr>
            <a:xfrm>
              <a:off x="7568758" y="3444173"/>
              <a:ext cx="2498483" cy="15192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9"/>
                  </a:lnTo>
                  <a:lnTo>
                    <a:pt x="21600" y="16946"/>
                  </a:lnTo>
                  <a:cubicBezTo>
                    <a:pt x="16085" y="14201"/>
                    <a:pt x="9046" y="16469"/>
                    <a:pt x="5128" y="21600"/>
                  </a:cubicBezTo>
                  <a:cubicBezTo>
                    <a:pt x="5128" y="21600"/>
                    <a:pt x="0" y="0"/>
                    <a:pt x="0" y="0"/>
                  </a:cubicBezTo>
                  <a:close/>
                </a:path>
              </a:pathLst>
            </a:custGeom>
            <a:gradFill>
              <a:gsLst>
                <a:gs pos="20000">
                  <a:schemeClr val="bg2">
                    <a:lumMod val="60000"/>
                    <a:lumOff val="40000"/>
                  </a:schemeClr>
                </a:gs>
                <a:gs pos="58000">
                  <a:schemeClr val="bg2">
                    <a:lumMod val="20000"/>
                    <a:lumOff val="80000"/>
                  </a:schemeClr>
                </a:gs>
              </a:gsLst>
              <a:lin ang="192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8" name="Shape 14"/>
            <p:cNvSpPr/>
            <p:nvPr/>
          </p:nvSpPr>
          <p:spPr>
            <a:xfrm>
              <a:off x="3698604" y="3555458"/>
              <a:ext cx="5315617" cy="1295468"/>
            </a:xfrm>
            <a:custGeom>
              <a:avLst/>
              <a:gdLst/>
              <a:ahLst/>
              <a:cxnLst>
                <a:cxn ang="0">
                  <a:pos x="wd2" y="hd2"/>
                </a:cxn>
                <a:cxn ang="5400000">
                  <a:pos x="wd2" y="hd2"/>
                </a:cxn>
                <a:cxn ang="10800000">
                  <a:pos x="wd2" y="hd2"/>
                </a:cxn>
                <a:cxn ang="16200000">
                  <a:pos x="wd2" y="hd2"/>
                </a:cxn>
              </a:cxnLst>
              <a:rect l="0" t="0" r="r" b="b"/>
              <a:pathLst>
                <a:path w="21549" h="21591" extrusionOk="0">
                  <a:moveTo>
                    <a:pt x="8782" y="1"/>
                  </a:moveTo>
                  <a:cubicBezTo>
                    <a:pt x="8704" y="-9"/>
                    <a:pt x="8647" y="47"/>
                    <a:pt x="8567" y="51"/>
                  </a:cubicBezTo>
                  <a:cubicBezTo>
                    <a:pt x="8465" y="57"/>
                    <a:pt x="8346" y="45"/>
                    <a:pt x="8254" y="157"/>
                  </a:cubicBezTo>
                  <a:cubicBezTo>
                    <a:pt x="8173" y="256"/>
                    <a:pt x="8082" y="264"/>
                    <a:pt x="8073" y="282"/>
                  </a:cubicBezTo>
                  <a:cubicBezTo>
                    <a:pt x="8022" y="383"/>
                    <a:pt x="7958" y="637"/>
                    <a:pt x="7929" y="570"/>
                  </a:cubicBezTo>
                  <a:cubicBezTo>
                    <a:pt x="7900" y="503"/>
                    <a:pt x="7911" y="334"/>
                    <a:pt x="7857" y="401"/>
                  </a:cubicBezTo>
                  <a:cubicBezTo>
                    <a:pt x="7803" y="468"/>
                    <a:pt x="7828" y="634"/>
                    <a:pt x="7775" y="752"/>
                  </a:cubicBezTo>
                  <a:cubicBezTo>
                    <a:pt x="7722" y="869"/>
                    <a:pt x="7610" y="856"/>
                    <a:pt x="7582" y="814"/>
                  </a:cubicBezTo>
                  <a:cubicBezTo>
                    <a:pt x="7553" y="772"/>
                    <a:pt x="7523" y="735"/>
                    <a:pt x="7389" y="752"/>
                  </a:cubicBezTo>
                  <a:cubicBezTo>
                    <a:pt x="7254" y="768"/>
                    <a:pt x="7096" y="870"/>
                    <a:pt x="7115" y="970"/>
                  </a:cubicBezTo>
                  <a:cubicBezTo>
                    <a:pt x="7133" y="1072"/>
                    <a:pt x="7038" y="1133"/>
                    <a:pt x="7020" y="1083"/>
                  </a:cubicBezTo>
                  <a:cubicBezTo>
                    <a:pt x="7003" y="1032"/>
                    <a:pt x="6884" y="1138"/>
                    <a:pt x="6879" y="1239"/>
                  </a:cubicBezTo>
                  <a:cubicBezTo>
                    <a:pt x="6874" y="1340"/>
                    <a:pt x="6838" y="1459"/>
                    <a:pt x="6785" y="1433"/>
                  </a:cubicBezTo>
                  <a:cubicBezTo>
                    <a:pt x="6731" y="1408"/>
                    <a:pt x="6680" y="1493"/>
                    <a:pt x="6667" y="1577"/>
                  </a:cubicBezTo>
                  <a:cubicBezTo>
                    <a:pt x="6655" y="1661"/>
                    <a:pt x="6522" y="1715"/>
                    <a:pt x="6512" y="1715"/>
                  </a:cubicBezTo>
                  <a:cubicBezTo>
                    <a:pt x="6502" y="1715"/>
                    <a:pt x="6341" y="1708"/>
                    <a:pt x="6389" y="1808"/>
                  </a:cubicBezTo>
                  <a:cubicBezTo>
                    <a:pt x="6421" y="1876"/>
                    <a:pt x="6449" y="1834"/>
                    <a:pt x="6496" y="1859"/>
                  </a:cubicBezTo>
                  <a:cubicBezTo>
                    <a:pt x="6543" y="1884"/>
                    <a:pt x="6562" y="2071"/>
                    <a:pt x="6585" y="2096"/>
                  </a:cubicBezTo>
                  <a:cubicBezTo>
                    <a:pt x="6609" y="2121"/>
                    <a:pt x="6648" y="2097"/>
                    <a:pt x="6670" y="2046"/>
                  </a:cubicBezTo>
                  <a:cubicBezTo>
                    <a:pt x="6693" y="1996"/>
                    <a:pt x="6736" y="1821"/>
                    <a:pt x="6736" y="1821"/>
                  </a:cubicBezTo>
                  <a:cubicBezTo>
                    <a:pt x="6736" y="1821"/>
                    <a:pt x="6718" y="1987"/>
                    <a:pt x="6754" y="2021"/>
                  </a:cubicBezTo>
                  <a:cubicBezTo>
                    <a:pt x="6790" y="2055"/>
                    <a:pt x="6896" y="1994"/>
                    <a:pt x="6921" y="2002"/>
                  </a:cubicBezTo>
                  <a:cubicBezTo>
                    <a:pt x="6947" y="2011"/>
                    <a:pt x="7098" y="2064"/>
                    <a:pt x="7136" y="2115"/>
                  </a:cubicBezTo>
                  <a:cubicBezTo>
                    <a:pt x="7174" y="2166"/>
                    <a:pt x="7275" y="2200"/>
                    <a:pt x="7293" y="2309"/>
                  </a:cubicBezTo>
                  <a:cubicBezTo>
                    <a:pt x="7310" y="2418"/>
                    <a:pt x="7270" y="2798"/>
                    <a:pt x="7282" y="2840"/>
                  </a:cubicBezTo>
                  <a:cubicBezTo>
                    <a:pt x="7294" y="2883"/>
                    <a:pt x="7370" y="2701"/>
                    <a:pt x="7389" y="2659"/>
                  </a:cubicBezTo>
                  <a:cubicBezTo>
                    <a:pt x="7407" y="2617"/>
                    <a:pt x="7474" y="2644"/>
                    <a:pt x="7490" y="2703"/>
                  </a:cubicBezTo>
                  <a:cubicBezTo>
                    <a:pt x="7507" y="2762"/>
                    <a:pt x="7545" y="2907"/>
                    <a:pt x="7535" y="2966"/>
                  </a:cubicBezTo>
                  <a:cubicBezTo>
                    <a:pt x="7524" y="3024"/>
                    <a:pt x="7504" y="3118"/>
                    <a:pt x="7487" y="3084"/>
                  </a:cubicBezTo>
                  <a:cubicBezTo>
                    <a:pt x="7471" y="3051"/>
                    <a:pt x="7438" y="3058"/>
                    <a:pt x="7458" y="2991"/>
                  </a:cubicBezTo>
                  <a:cubicBezTo>
                    <a:pt x="7480" y="2924"/>
                    <a:pt x="7502" y="2778"/>
                    <a:pt x="7475" y="2778"/>
                  </a:cubicBezTo>
                  <a:cubicBezTo>
                    <a:pt x="7449" y="2778"/>
                    <a:pt x="7425" y="2778"/>
                    <a:pt x="7425" y="2778"/>
                  </a:cubicBezTo>
                  <a:cubicBezTo>
                    <a:pt x="7425" y="2778"/>
                    <a:pt x="7380" y="2746"/>
                    <a:pt x="7332" y="2872"/>
                  </a:cubicBezTo>
                  <a:cubicBezTo>
                    <a:pt x="7285" y="2998"/>
                    <a:pt x="7297" y="3122"/>
                    <a:pt x="7320" y="3122"/>
                  </a:cubicBezTo>
                  <a:cubicBezTo>
                    <a:pt x="7343" y="3122"/>
                    <a:pt x="7397" y="3126"/>
                    <a:pt x="7393" y="3159"/>
                  </a:cubicBezTo>
                  <a:cubicBezTo>
                    <a:pt x="7389" y="3194"/>
                    <a:pt x="7321" y="3295"/>
                    <a:pt x="7317" y="3353"/>
                  </a:cubicBezTo>
                  <a:cubicBezTo>
                    <a:pt x="7314" y="3412"/>
                    <a:pt x="7334" y="3611"/>
                    <a:pt x="7343" y="3654"/>
                  </a:cubicBezTo>
                  <a:cubicBezTo>
                    <a:pt x="7351" y="3696"/>
                    <a:pt x="7417" y="3739"/>
                    <a:pt x="7436" y="3747"/>
                  </a:cubicBezTo>
                  <a:cubicBezTo>
                    <a:pt x="7455" y="3756"/>
                    <a:pt x="7386" y="3764"/>
                    <a:pt x="7396" y="3822"/>
                  </a:cubicBezTo>
                  <a:cubicBezTo>
                    <a:pt x="7406" y="3881"/>
                    <a:pt x="7417" y="4026"/>
                    <a:pt x="7449" y="4060"/>
                  </a:cubicBezTo>
                  <a:cubicBezTo>
                    <a:pt x="7482" y="4094"/>
                    <a:pt x="7569" y="4243"/>
                    <a:pt x="7574" y="4310"/>
                  </a:cubicBezTo>
                  <a:cubicBezTo>
                    <a:pt x="7580" y="4378"/>
                    <a:pt x="7674" y="4263"/>
                    <a:pt x="7691" y="4254"/>
                  </a:cubicBezTo>
                  <a:cubicBezTo>
                    <a:pt x="7709" y="4246"/>
                    <a:pt x="7684" y="4427"/>
                    <a:pt x="7729" y="4435"/>
                  </a:cubicBezTo>
                  <a:cubicBezTo>
                    <a:pt x="7775" y="4444"/>
                    <a:pt x="7795" y="4423"/>
                    <a:pt x="7843" y="4348"/>
                  </a:cubicBezTo>
                  <a:cubicBezTo>
                    <a:pt x="7892" y="4272"/>
                    <a:pt x="7893" y="4167"/>
                    <a:pt x="7904" y="4091"/>
                  </a:cubicBezTo>
                  <a:cubicBezTo>
                    <a:pt x="7916" y="4016"/>
                    <a:pt x="7920" y="3960"/>
                    <a:pt x="7960" y="3985"/>
                  </a:cubicBezTo>
                  <a:cubicBezTo>
                    <a:pt x="8001" y="4010"/>
                    <a:pt x="8029" y="3969"/>
                    <a:pt x="8035" y="3885"/>
                  </a:cubicBezTo>
                  <a:cubicBezTo>
                    <a:pt x="8041" y="3801"/>
                    <a:pt x="8016" y="3697"/>
                    <a:pt x="8088" y="3672"/>
                  </a:cubicBezTo>
                  <a:cubicBezTo>
                    <a:pt x="8161" y="3648"/>
                    <a:pt x="8211" y="3541"/>
                    <a:pt x="8254" y="3541"/>
                  </a:cubicBezTo>
                  <a:cubicBezTo>
                    <a:pt x="8297" y="3541"/>
                    <a:pt x="8411" y="3583"/>
                    <a:pt x="8429" y="3541"/>
                  </a:cubicBezTo>
                  <a:cubicBezTo>
                    <a:pt x="8447" y="3499"/>
                    <a:pt x="8533" y="3249"/>
                    <a:pt x="8571" y="3241"/>
                  </a:cubicBezTo>
                  <a:cubicBezTo>
                    <a:pt x="8608" y="3232"/>
                    <a:pt x="8699" y="3268"/>
                    <a:pt x="8790" y="3234"/>
                  </a:cubicBezTo>
                  <a:cubicBezTo>
                    <a:pt x="8880" y="3201"/>
                    <a:pt x="8987" y="3076"/>
                    <a:pt x="9016" y="3084"/>
                  </a:cubicBezTo>
                  <a:cubicBezTo>
                    <a:pt x="9045" y="3093"/>
                    <a:pt x="9117" y="3097"/>
                    <a:pt x="9100" y="3047"/>
                  </a:cubicBezTo>
                  <a:cubicBezTo>
                    <a:pt x="9082" y="2996"/>
                    <a:pt x="9063" y="2878"/>
                    <a:pt x="9013" y="2878"/>
                  </a:cubicBezTo>
                  <a:cubicBezTo>
                    <a:pt x="8963" y="2878"/>
                    <a:pt x="8983" y="2615"/>
                    <a:pt x="8996" y="2615"/>
                  </a:cubicBezTo>
                  <a:cubicBezTo>
                    <a:pt x="9010" y="2615"/>
                    <a:pt x="9120" y="2719"/>
                    <a:pt x="9108" y="2803"/>
                  </a:cubicBezTo>
                  <a:cubicBezTo>
                    <a:pt x="9095" y="2888"/>
                    <a:pt x="9106" y="2992"/>
                    <a:pt x="9176" y="2959"/>
                  </a:cubicBezTo>
                  <a:cubicBezTo>
                    <a:pt x="9246" y="2925"/>
                    <a:pt x="9251" y="2799"/>
                    <a:pt x="9241" y="2765"/>
                  </a:cubicBezTo>
                  <a:cubicBezTo>
                    <a:pt x="9232" y="2732"/>
                    <a:pt x="9231" y="2649"/>
                    <a:pt x="9225" y="2590"/>
                  </a:cubicBezTo>
                  <a:cubicBezTo>
                    <a:pt x="9218" y="2531"/>
                    <a:pt x="9208" y="2344"/>
                    <a:pt x="9279" y="2328"/>
                  </a:cubicBezTo>
                  <a:cubicBezTo>
                    <a:pt x="9351" y="2311"/>
                    <a:pt x="9461" y="2506"/>
                    <a:pt x="9473" y="2371"/>
                  </a:cubicBezTo>
                  <a:cubicBezTo>
                    <a:pt x="9485" y="2237"/>
                    <a:pt x="9503" y="2097"/>
                    <a:pt x="9532" y="2021"/>
                  </a:cubicBezTo>
                  <a:cubicBezTo>
                    <a:pt x="9560" y="1946"/>
                    <a:pt x="9609" y="1897"/>
                    <a:pt x="9588" y="1871"/>
                  </a:cubicBezTo>
                  <a:cubicBezTo>
                    <a:pt x="9568" y="1846"/>
                    <a:pt x="9532" y="1903"/>
                    <a:pt x="9523" y="1777"/>
                  </a:cubicBezTo>
                  <a:cubicBezTo>
                    <a:pt x="9514" y="1651"/>
                    <a:pt x="9568" y="1559"/>
                    <a:pt x="9600" y="1508"/>
                  </a:cubicBezTo>
                  <a:cubicBezTo>
                    <a:pt x="9633" y="1458"/>
                    <a:pt x="9809" y="1127"/>
                    <a:pt x="9891" y="1077"/>
                  </a:cubicBezTo>
                  <a:cubicBezTo>
                    <a:pt x="9973" y="1026"/>
                    <a:pt x="10048" y="837"/>
                    <a:pt x="9999" y="795"/>
                  </a:cubicBezTo>
                  <a:cubicBezTo>
                    <a:pt x="9951" y="753"/>
                    <a:pt x="9854" y="673"/>
                    <a:pt x="9769" y="808"/>
                  </a:cubicBezTo>
                  <a:cubicBezTo>
                    <a:pt x="9684" y="942"/>
                    <a:pt x="9630" y="1069"/>
                    <a:pt x="9555" y="1027"/>
                  </a:cubicBezTo>
                  <a:cubicBezTo>
                    <a:pt x="9480" y="984"/>
                    <a:pt x="9493" y="760"/>
                    <a:pt x="9460" y="645"/>
                  </a:cubicBezTo>
                  <a:cubicBezTo>
                    <a:pt x="9413" y="479"/>
                    <a:pt x="9490" y="151"/>
                    <a:pt x="9418" y="176"/>
                  </a:cubicBezTo>
                  <a:cubicBezTo>
                    <a:pt x="9345" y="201"/>
                    <a:pt x="9345" y="201"/>
                    <a:pt x="9345" y="201"/>
                  </a:cubicBezTo>
                  <a:cubicBezTo>
                    <a:pt x="9345" y="201"/>
                    <a:pt x="9267" y="170"/>
                    <a:pt x="9214" y="195"/>
                  </a:cubicBezTo>
                  <a:cubicBezTo>
                    <a:pt x="9144" y="228"/>
                    <a:pt x="9090" y="321"/>
                    <a:pt x="9054" y="301"/>
                  </a:cubicBezTo>
                  <a:cubicBezTo>
                    <a:pt x="8984" y="262"/>
                    <a:pt x="8908" y="348"/>
                    <a:pt x="8888" y="357"/>
                  </a:cubicBezTo>
                  <a:cubicBezTo>
                    <a:pt x="8716" y="439"/>
                    <a:pt x="8598" y="328"/>
                    <a:pt x="8575" y="320"/>
                  </a:cubicBezTo>
                  <a:cubicBezTo>
                    <a:pt x="8557" y="313"/>
                    <a:pt x="8684" y="355"/>
                    <a:pt x="8791" y="320"/>
                  </a:cubicBezTo>
                  <a:cubicBezTo>
                    <a:pt x="8873" y="293"/>
                    <a:pt x="9014" y="232"/>
                    <a:pt x="9082" y="207"/>
                  </a:cubicBezTo>
                  <a:cubicBezTo>
                    <a:pt x="9150" y="182"/>
                    <a:pt x="9104" y="120"/>
                    <a:pt x="9082" y="114"/>
                  </a:cubicBezTo>
                  <a:cubicBezTo>
                    <a:pt x="9000" y="92"/>
                    <a:pt x="8881" y="13"/>
                    <a:pt x="8782" y="1"/>
                  </a:cubicBezTo>
                  <a:close/>
                  <a:moveTo>
                    <a:pt x="4427" y="1496"/>
                  </a:moveTo>
                  <a:cubicBezTo>
                    <a:pt x="4382" y="1504"/>
                    <a:pt x="4338" y="1478"/>
                    <a:pt x="4314" y="1596"/>
                  </a:cubicBezTo>
                  <a:cubicBezTo>
                    <a:pt x="4302" y="1656"/>
                    <a:pt x="4330" y="1702"/>
                    <a:pt x="4373" y="1702"/>
                  </a:cubicBezTo>
                  <a:cubicBezTo>
                    <a:pt x="4417" y="1702"/>
                    <a:pt x="4518" y="1654"/>
                    <a:pt x="4521" y="1696"/>
                  </a:cubicBezTo>
                  <a:cubicBezTo>
                    <a:pt x="4523" y="1738"/>
                    <a:pt x="4509" y="1773"/>
                    <a:pt x="4557" y="1790"/>
                  </a:cubicBezTo>
                  <a:cubicBezTo>
                    <a:pt x="4607" y="1807"/>
                    <a:pt x="4626" y="1821"/>
                    <a:pt x="4655" y="1821"/>
                  </a:cubicBezTo>
                  <a:cubicBezTo>
                    <a:pt x="4684" y="1821"/>
                    <a:pt x="4686" y="1715"/>
                    <a:pt x="4669" y="1640"/>
                  </a:cubicBezTo>
                  <a:cubicBezTo>
                    <a:pt x="4652" y="1564"/>
                    <a:pt x="4658" y="1569"/>
                    <a:pt x="4597" y="1527"/>
                  </a:cubicBezTo>
                  <a:cubicBezTo>
                    <a:pt x="4536" y="1485"/>
                    <a:pt x="4471" y="1488"/>
                    <a:pt x="4427" y="1496"/>
                  </a:cubicBezTo>
                  <a:close/>
                  <a:moveTo>
                    <a:pt x="3998" y="1558"/>
                  </a:moveTo>
                  <a:cubicBezTo>
                    <a:pt x="3955" y="1550"/>
                    <a:pt x="3882" y="1652"/>
                    <a:pt x="3811" y="1702"/>
                  </a:cubicBezTo>
                  <a:cubicBezTo>
                    <a:pt x="3765" y="1734"/>
                    <a:pt x="3763" y="1827"/>
                    <a:pt x="3792" y="1827"/>
                  </a:cubicBezTo>
                  <a:cubicBezTo>
                    <a:pt x="3821" y="1827"/>
                    <a:pt x="3902" y="1773"/>
                    <a:pt x="3919" y="1815"/>
                  </a:cubicBezTo>
                  <a:cubicBezTo>
                    <a:pt x="3936" y="1857"/>
                    <a:pt x="3994" y="1819"/>
                    <a:pt x="3995" y="1777"/>
                  </a:cubicBezTo>
                  <a:cubicBezTo>
                    <a:pt x="3996" y="1735"/>
                    <a:pt x="4040" y="1567"/>
                    <a:pt x="3998" y="1558"/>
                  </a:cubicBezTo>
                  <a:close/>
                  <a:moveTo>
                    <a:pt x="4821" y="1640"/>
                  </a:moveTo>
                  <a:cubicBezTo>
                    <a:pt x="4824" y="1615"/>
                    <a:pt x="4787" y="1754"/>
                    <a:pt x="4822" y="1796"/>
                  </a:cubicBezTo>
                  <a:cubicBezTo>
                    <a:pt x="4857" y="1838"/>
                    <a:pt x="4914" y="1916"/>
                    <a:pt x="4956" y="1959"/>
                  </a:cubicBezTo>
                  <a:cubicBezTo>
                    <a:pt x="4999" y="2001"/>
                    <a:pt x="5089" y="2006"/>
                    <a:pt x="5108" y="2090"/>
                  </a:cubicBezTo>
                  <a:cubicBezTo>
                    <a:pt x="5128" y="2173"/>
                    <a:pt x="5218" y="2246"/>
                    <a:pt x="5218" y="2246"/>
                  </a:cubicBezTo>
                  <a:lnTo>
                    <a:pt x="5332" y="2271"/>
                  </a:lnTo>
                  <a:cubicBezTo>
                    <a:pt x="5332" y="2271"/>
                    <a:pt x="5416" y="2229"/>
                    <a:pt x="5498" y="2246"/>
                  </a:cubicBezTo>
                  <a:cubicBezTo>
                    <a:pt x="5579" y="2263"/>
                    <a:pt x="5700" y="2286"/>
                    <a:pt x="5770" y="2278"/>
                  </a:cubicBezTo>
                  <a:cubicBezTo>
                    <a:pt x="5840" y="2270"/>
                    <a:pt x="5856" y="2223"/>
                    <a:pt x="5867" y="2190"/>
                  </a:cubicBezTo>
                  <a:cubicBezTo>
                    <a:pt x="5879" y="2156"/>
                    <a:pt x="5752" y="2088"/>
                    <a:pt x="5718" y="2096"/>
                  </a:cubicBezTo>
                  <a:cubicBezTo>
                    <a:pt x="5684" y="2104"/>
                    <a:pt x="5499" y="2104"/>
                    <a:pt x="5446" y="2096"/>
                  </a:cubicBezTo>
                  <a:cubicBezTo>
                    <a:pt x="5392" y="2087"/>
                    <a:pt x="5323" y="2088"/>
                    <a:pt x="5279" y="2096"/>
                  </a:cubicBezTo>
                  <a:cubicBezTo>
                    <a:pt x="5234" y="2104"/>
                    <a:pt x="5209" y="2026"/>
                    <a:pt x="5181" y="1984"/>
                  </a:cubicBezTo>
                  <a:cubicBezTo>
                    <a:pt x="5153" y="1941"/>
                    <a:pt x="5097" y="1807"/>
                    <a:pt x="5055" y="1790"/>
                  </a:cubicBezTo>
                  <a:cubicBezTo>
                    <a:pt x="5013" y="1773"/>
                    <a:pt x="5020" y="1772"/>
                    <a:pt x="4935" y="1721"/>
                  </a:cubicBezTo>
                  <a:cubicBezTo>
                    <a:pt x="4892" y="1695"/>
                    <a:pt x="4818" y="1665"/>
                    <a:pt x="4821" y="1640"/>
                  </a:cubicBezTo>
                  <a:close/>
                  <a:moveTo>
                    <a:pt x="3508" y="1752"/>
                  </a:moveTo>
                  <a:cubicBezTo>
                    <a:pt x="3426" y="1769"/>
                    <a:pt x="3276" y="1877"/>
                    <a:pt x="3254" y="1877"/>
                  </a:cubicBezTo>
                  <a:cubicBezTo>
                    <a:pt x="3232" y="1877"/>
                    <a:pt x="3268" y="1977"/>
                    <a:pt x="3239" y="1977"/>
                  </a:cubicBezTo>
                  <a:cubicBezTo>
                    <a:pt x="3209" y="1977"/>
                    <a:pt x="3173" y="1970"/>
                    <a:pt x="3153" y="2046"/>
                  </a:cubicBezTo>
                  <a:cubicBezTo>
                    <a:pt x="3140" y="2097"/>
                    <a:pt x="3181" y="2096"/>
                    <a:pt x="3228" y="2096"/>
                  </a:cubicBezTo>
                  <a:cubicBezTo>
                    <a:pt x="3275" y="2096"/>
                    <a:pt x="3353" y="2097"/>
                    <a:pt x="3377" y="2071"/>
                  </a:cubicBezTo>
                  <a:cubicBezTo>
                    <a:pt x="3402" y="2046"/>
                    <a:pt x="3517" y="1989"/>
                    <a:pt x="3505" y="2065"/>
                  </a:cubicBezTo>
                  <a:cubicBezTo>
                    <a:pt x="3493" y="2141"/>
                    <a:pt x="3526" y="2257"/>
                    <a:pt x="3553" y="2240"/>
                  </a:cubicBezTo>
                  <a:cubicBezTo>
                    <a:pt x="3581" y="2223"/>
                    <a:pt x="3644" y="2117"/>
                    <a:pt x="3665" y="2159"/>
                  </a:cubicBezTo>
                  <a:cubicBezTo>
                    <a:pt x="3685" y="2201"/>
                    <a:pt x="3678" y="2296"/>
                    <a:pt x="3701" y="2321"/>
                  </a:cubicBezTo>
                  <a:cubicBezTo>
                    <a:pt x="3724" y="2347"/>
                    <a:pt x="3792" y="2353"/>
                    <a:pt x="3827" y="2328"/>
                  </a:cubicBezTo>
                  <a:cubicBezTo>
                    <a:pt x="3863" y="2302"/>
                    <a:pt x="3954" y="2298"/>
                    <a:pt x="3992" y="2315"/>
                  </a:cubicBezTo>
                  <a:cubicBezTo>
                    <a:pt x="4029" y="2332"/>
                    <a:pt x="4141" y="2384"/>
                    <a:pt x="4157" y="2334"/>
                  </a:cubicBezTo>
                  <a:cubicBezTo>
                    <a:pt x="4174" y="2283"/>
                    <a:pt x="4207" y="2272"/>
                    <a:pt x="4217" y="2221"/>
                  </a:cubicBezTo>
                  <a:cubicBezTo>
                    <a:pt x="4226" y="2171"/>
                    <a:pt x="4262" y="2015"/>
                    <a:pt x="4262" y="2015"/>
                  </a:cubicBezTo>
                  <a:cubicBezTo>
                    <a:pt x="4262" y="2015"/>
                    <a:pt x="4252" y="1923"/>
                    <a:pt x="4211" y="1965"/>
                  </a:cubicBezTo>
                  <a:cubicBezTo>
                    <a:pt x="4170" y="2007"/>
                    <a:pt x="4155" y="2032"/>
                    <a:pt x="4124" y="2015"/>
                  </a:cubicBezTo>
                  <a:cubicBezTo>
                    <a:pt x="4093" y="1998"/>
                    <a:pt x="4109" y="1864"/>
                    <a:pt x="4048" y="1890"/>
                  </a:cubicBezTo>
                  <a:cubicBezTo>
                    <a:pt x="3987" y="1914"/>
                    <a:pt x="3968" y="1988"/>
                    <a:pt x="3946" y="2021"/>
                  </a:cubicBezTo>
                  <a:cubicBezTo>
                    <a:pt x="3924" y="2055"/>
                    <a:pt x="3881" y="2082"/>
                    <a:pt x="3868" y="2065"/>
                  </a:cubicBezTo>
                  <a:cubicBezTo>
                    <a:pt x="3856" y="2048"/>
                    <a:pt x="3785" y="1940"/>
                    <a:pt x="3785" y="1940"/>
                  </a:cubicBezTo>
                  <a:cubicBezTo>
                    <a:pt x="3785" y="1940"/>
                    <a:pt x="3611" y="1922"/>
                    <a:pt x="3610" y="1871"/>
                  </a:cubicBezTo>
                  <a:cubicBezTo>
                    <a:pt x="3608" y="1821"/>
                    <a:pt x="3590" y="1736"/>
                    <a:pt x="3508" y="1752"/>
                  </a:cubicBezTo>
                  <a:close/>
                  <a:moveTo>
                    <a:pt x="16723" y="1802"/>
                  </a:moveTo>
                  <a:cubicBezTo>
                    <a:pt x="16710" y="1835"/>
                    <a:pt x="16685" y="1876"/>
                    <a:pt x="16636" y="1927"/>
                  </a:cubicBezTo>
                  <a:cubicBezTo>
                    <a:pt x="16543" y="2024"/>
                    <a:pt x="16486" y="2046"/>
                    <a:pt x="16463" y="2059"/>
                  </a:cubicBezTo>
                  <a:cubicBezTo>
                    <a:pt x="16440" y="2071"/>
                    <a:pt x="16295" y="2006"/>
                    <a:pt x="16298" y="1965"/>
                  </a:cubicBezTo>
                  <a:cubicBezTo>
                    <a:pt x="16329" y="1649"/>
                    <a:pt x="16221" y="1977"/>
                    <a:pt x="16161" y="2027"/>
                  </a:cubicBezTo>
                  <a:cubicBezTo>
                    <a:pt x="16101" y="2078"/>
                    <a:pt x="16053" y="2159"/>
                    <a:pt x="16002" y="2134"/>
                  </a:cubicBezTo>
                  <a:cubicBezTo>
                    <a:pt x="15950" y="2108"/>
                    <a:pt x="15864" y="2102"/>
                    <a:pt x="15804" y="2152"/>
                  </a:cubicBezTo>
                  <a:cubicBezTo>
                    <a:pt x="15744" y="2203"/>
                    <a:pt x="15704" y="2208"/>
                    <a:pt x="15640" y="2296"/>
                  </a:cubicBezTo>
                  <a:cubicBezTo>
                    <a:pt x="15575" y="2384"/>
                    <a:pt x="15466" y="2434"/>
                    <a:pt x="15466" y="2434"/>
                  </a:cubicBezTo>
                  <a:cubicBezTo>
                    <a:pt x="15466" y="2434"/>
                    <a:pt x="15375" y="2422"/>
                    <a:pt x="15326" y="2421"/>
                  </a:cubicBezTo>
                  <a:cubicBezTo>
                    <a:pt x="15277" y="2421"/>
                    <a:pt x="15212" y="2421"/>
                    <a:pt x="15246" y="2509"/>
                  </a:cubicBezTo>
                  <a:cubicBezTo>
                    <a:pt x="15279" y="2598"/>
                    <a:pt x="15399" y="2684"/>
                    <a:pt x="15410" y="2734"/>
                  </a:cubicBezTo>
                  <a:cubicBezTo>
                    <a:pt x="15421" y="2784"/>
                    <a:pt x="15426" y="2934"/>
                    <a:pt x="15395" y="2972"/>
                  </a:cubicBezTo>
                  <a:cubicBezTo>
                    <a:pt x="15363" y="3010"/>
                    <a:pt x="15320" y="2998"/>
                    <a:pt x="15328" y="2884"/>
                  </a:cubicBezTo>
                  <a:cubicBezTo>
                    <a:pt x="15335" y="2771"/>
                    <a:pt x="15331" y="2759"/>
                    <a:pt x="15272" y="2709"/>
                  </a:cubicBezTo>
                  <a:cubicBezTo>
                    <a:pt x="15212" y="2659"/>
                    <a:pt x="15213" y="2698"/>
                    <a:pt x="15171" y="2584"/>
                  </a:cubicBezTo>
                  <a:cubicBezTo>
                    <a:pt x="15130" y="2470"/>
                    <a:pt x="15068" y="2483"/>
                    <a:pt x="15033" y="2559"/>
                  </a:cubicBezTo>
                  <a:cubicBezTo>
                    <a:pt x="14997" y="2635"/>
                    <a:pt x="14995" y="2784"/>
                    <a:pt x="14961" y="2797"/>
                  </a:cubicBezTo>
                  <a:cubicBezTo>
                    <a:pt x="14927" y="2809"/>
                    <a:pt x="14884" y="2860"/>
                    <a:pt x="14891" y="2747"/>
                  </a:cubicBezTo>
                  <a:cubicBezTo>
                    <a:pt x="14899" y="2634"/>
                    <a:pt x="14922" y="2420"/>
                    <a:pt x="14870" y="2546"/>
                  </a:cubicBezTo>
                  <a:cubicBezTo>
                    <a:pt x="14817" y="2672"/>
                    <a:pt x="14801" y="2671"/>
                    <a:pt x="14794" y="2734"/>
                  </a:cubicBezTo>
                  <a:cubicBezTo>
                    <a:pt x="14787" y="2797"/>
                    <a:pt x="14813" y="2859"/>
                    <a:pt x="14789" y="2972"/>
                  </a:cubicBezTo>
                  <a:cubicBezTo>
                    <a:pt x="14765" y="3085"/>
                    <a:pt x="14757" y="3159"/>
                    <a:pt x="14774" y="3159"/>
                  </a:cubicBezTo>
                  <a:cubicBezTo>
                    <a:pt x="14790" y="3159"/>
                    <a:pt x="14841" y="3047"/>
                    <a:pt x="14893" y="3022"/>
                  </a:cubicBezTo>
                  <a:cubicBezTo>
                    <a:pt x="14945" y="2997"/>
                    <a:pt x="15039" y="2933"/>
                    <a:pt x="15031" y="3047"/>
                  </a:cubicBezTo>
                  <a:cubicBezTo>
                    <a:pt x="15024" y="3161"/>
                    <a:pt x="15075" y="3203"/>
                    <a:pt x="15014" y="3253"/>
                  </a:cubicBezTo>
                  <a:cubicBezTo>
                    <a:pt x="14954" y="3304"/>
                    <a:pt x="14897" y="3273"/>
                    <a:pt x="14894" y="3197"/>
                  </a:cubicBezTo>
                  <a:cubicBezTo>
                    <a:pt x="14892" y="3121"/>
                    <a:pt x="14854" y="3121"/>
                    <a:pt x="14809" y="3184"/>
                  </a:cubicBezTo>
                  <a:cubicBezTo>
                    <a:pt x="14764" y="3247"/>
                    <a:pt x="14655" y="3478"/>
                    <a:pt x="14655" y="3478"/>
                  </a:cubicBezTo>
                  <a:cubicBezTo>
                    <a:pt x="14655" y="3478"/>
                    <a:pt x="14509" y="3616"/>
                    <a:pt x="14496" y="3591"/>
                  </a:cubicBezTo>
                  <a:cubicBezTo>
                    <a:pt x="14482" y="3566"/>
                    <a:pt x="14557" y="3422"/>
                    <a:pt x="14608" y="3360"/>
                  </a:cubicBezTo>
                  <a:cubicBezTo>
                    <a:pt x="14659" y="3297"/>
                    <a:pt x="14707" y="3160"/>
                    <a:pt x="14695" y="3122"/>
                  </a:cubicBezTo>
                  <a:cubicBezTo>
                    <a:pt x="14683" y="3084"/>
                    <a:pt x="14689" y="2848"/>
                    <a:pt x="14707" y="2784"/>
                  </a:cubicBezTo>
                  <a:cubicBezTo>
                    <a:pt x="14725" y="2721"/>
                    <a:pt x="14785" y="2635"/>
                    <a:pt x="14738" y="2572"/>
                  </a:cubicBezTo>
                  <a:cubicBezTo>
                    <a:pt x="14690" y="2508"/>
                    <a:pt x="14660" y="2428"/>
                    <a:pt x="14620" y="2390"/>
                  </a:cubicBezTo>
                  <a:cubicBezTo>
                    <a:pt x="14581" y="2352"/>
                    <a:pt x="14511" y="2540"/>
                    <a:pt x="14467" y="2590"/>
                  </a:cubicBezTo>
                  <a:cubicBezTo>
                    <a:pt x="14423" y="2641"/>
                    <a:pt x="14422" y="2709"/>
                    <a:pt x="14371" y="2722"/>
                  </a:cubicBezTo>
                  <a:cubicBezTo>
                    <a:pt x="14321" y="2735"/>
                    <a:pt x="14270" y="2884"/>
                    <a:pt x="14342" y="2972"/>
                  </a:cubicBezTo>
                  <a:cubicBezTo>
                    <a:pt x="14414" y="3061"/>
                    <a:pt x="14435" y="3121"/>
                    <a:pt x="14407" y="3172"/>
                  </a:cubicBezTo>
                  <a:cubicBezTo>
                    <a:pt x="14380" y="3223"/>
                    <a:pt x="14295" y="3147"/>
                    <a:pt x="14295" y="3147"/>
                  </a:cubicBezTo>
                  <a:cubicBezTo>
                    <a:pt x="14295" y="3147"/>
                    <a:pt x="14232" y="3072"/>
                    <a:pt x="14188" y="3072"/>
                  </a:cubicBezTo>
                  <a:cubicBezTo>
                    <a:pt x="14145" y="3072"/>
                    <a:pt x="14098" y="3010"/>
                    <a:pt x="14056" y="2997"/>
                  </a:cubicBezTo>
                  <a:cubicBezTo>
                    <a:pt x="14014" y="2984"/>
                    <a:pt x="13927" y="2984"/>
                    <a:pt x="13899" y="3034"/>
                  </a:cubicBezTo>
                  <a:cubicBezTo>
                    <a:pt x="13872" y="3084"/>
                    <a:pt x="13800" y="3235"/>
                    <a:pt x="13762" y="3184"/>
                  </a:cubicBezTo>
                  <a:cubicBezTo>
                    <a:pt x="13724" y="3134"/>
                    <a:pt x="13729" y="3084"/>
                    <a:pt x="13664" y="3134"/>
                  </a:cubicBezTo>
                  <a:cubicBezTo>
                    <a:pt x="13598" y="3185"/>
                    <a:pt x="13548" y="3096"/>
                    <a:pt x="13507" y="3172"/>
                  </a:cubicBezTo>
                  <a:cubicBezTo>
                    <a:pt x="13466" y="3247"/>
                    <a:pt x="13494" y="3248"/>
                    <a:pt x="13399" y="3172"/>
                  </a:cubicBezTo>
                  <a:cubicBezTo>
                    <a:pt x="13304" y="3096"/>
                    <a:pt x="13311" y="3222"/>
                    <a:pt x="13209" y="3259"/>
                  </a:cubicBezTo>
                  <a:cubicBezTo>
                    <a:pt x="13106" y="3297"/>
                    <a:pt x="13054" y="3222"/>
                    <a:pt x="13019" y="3297"/>
                  </a:cubicBezTo>
                  <a:cubicBezTo>
                    <a:pt x="12983" y="3373"/>
                    <a:pt x="12929" y="3511"/>
                    <a:pt x="12923" y="3422"/>
                  </a:cubicBezTo>
                  <a:cubicBezTo>
                    <a:pt x="12916" y="3334"/>
                    <a:pt x="13005" y="3185"/>
                    <a:pt x="12984" y="3134"/>
                  </a:cubicBezTo>
                  <a:cubicBezTo>
                    <a:pt x="12962" y="3084"/>
                    <a:pt x="12845" y="3109"/>
                    <a:pt x="12824" y="3147"/>
                  </a:cubicBezTo>
                  <a:cubicBezTo>
                    <a:pt x="12803" y="3185"/>
                    <a:pt x="12798" y="3322"/>
                    <a:pt x="12803" y="3372"/>
                  </a:cubicBezTo>
                  <a:cubicBezTo>
                    <a:pt x="12808" y="3422"/>
                    <a:pt x="12802" y="3623"/>
                    <a:pt x="12774" y="3585"/>
                  </a:cubicBezTo>
                  <a:cubicBezTo>
                    <a:pt x="12745" y="3546"/>
                    <a:pt x="12765" y="3422"/>
                    <a:pt x="12731" y="3435"/>
                  </a:cubicBezTo>
                  <a:cubicBezTo>
                    <a:pt x="12697" y="3447"/>
                    <a:pt x="12654" y="3485"/>
                    <a:pt x="12635" y="3510"/>
                  </a:cubicBezTo>
                  <a:cubicBezTo>
                    <a:pt x="12616" y="3534"/>
                    <a:pt x="12551" y="3534"/>
                    <a:pt x="12529" y="3585"/>
                  </a:cubicBezTo>
                  <a:cubicBezTo>
                    <a:pt x="12507" y="3635"/>
                    <a:pt x="12512" y="3772"/>
                    <a:pt x="12483" y="3785"/>
                  </a:cubicBezTo>
                  <a:cubicBezTo>
                    <a:pt x="12454" y="3797"/>
                    <a:pt x="12428" y="3848"/>
                    <a:pt x="12378" y="3760"/>
                  </a:cubicBezTo>
                  <a:cubicBezTo>
                    <a:pt x="12328" y="3671"/>
                    <a:pt x="12321" y="3722"/>
                    <a:pt x="12302" y="3747"/>
                  </a:cubicBezTo>
                  <a:cubicBezTo>
                    <a:pt x="12283" y="3772"/>
                    <a:pt x="12196" y="3873"/>
                    <a:pt x="12203" y="3760"/>
                  </a:cubicBezTo>
                  <a:cubicBezTo>
                    <a:pt x="12211" y="3646"/>
                    <a:pt x="12231" y="3611"/>
                    <a:pt x="12191" y="3535"/>
                  </a:cubicBezTo>
                  <a:cubicBezTo>
                    <a:pt x="12150" y="3459"/>
                    <a:pt x="12189" y="3459"/>
                    <a:pt x="12249" y="3510"/>
                  </a:cubicBezTo>
                  <a:cubicBezTo>
                    <a:pt x="12308" y="3560"/>
                    <a:pt x="12387" y="3585"/>
                    <a:pt x="12517" y="3497"/>
                  </a:cubicBezTo>
                  <a:cubicBezTo>
                    <a:pt x="12647" y="3409"/>
                    <a:pt x="12700" y="3373"/>
                    <a:pt x="12657" y="3322"/>
                  </a:cubicBezTo>
                  <a:cubicBezTo>
                    <a:pt x="12613" y="3271"/>
                    <a:pt x="12592" y="3110"/>
                    <a:pt x="12518" y="3084"/>
                  </a:cubicBezTo>
                  <a:cubicBezTo>
                    <a:pt x="12445" y="3059"/>
                    <a:pt x="12319" y="3167"/>
                    <a:pt x="12211" y="3066"/>
                  </a:cubicBezTo>
                  <a:cubicBezTo>
                    <a:pt x="12102" y="2964"/>
                    <a:pt x="12079" y="2929"/>
                    <a:pt x="12033" y="2903"/>
                  </a:cubicBezTo>
                  <a:cubicBezTo>
                    <a:pt x="11987" y="2878"/>
                    <a:pt x="11722" y="2572"/>
                    <a:pt x="11580" y="2622"/>
                  </a:cubicBezTo>
                  <a:cubicBezTo>
                    <a:pt x="11438" y="2672"/>
                    <a:pt x="11014" y="3090"/>
                    <a:pt x="10988" y="3128"/>
                  </a:cubicBezTo>
                  <a:cubicBezTo>
                    <a:pt x="10962" y="3166"/>
                    <a:pt x="10913" y="3315"/>
                    <a:pt x="10828" y="3441"/>
                  </a:cubicBezTo>
                  <a:cubicBezTo>
                    <a:pt x="10743" y="3566"/>
                    <a:pt x="10606" y="3691"/>
                    <a:pt x="10496" y="3741"/>
                  </a:cubicBezTo>
                  <a:cubicBezTo>
                    <a:pt x="10387" y="3792"/>
                    <a:pt x="10218" y="4160"/>
                    <a:pt x="10212" y="4210"/>
                  </a:cubicBezTo>
                  <a:cubicBezTo>
                    <a:pt x="10206" y="4260"/>
                    <a:pt x="10228" y="4448"/>
                    <a:pt x="10213" y="4485"/>
                  </a:cubicBezTo>
                  <a:cubicBezTo>
                    <a:pt x="10198" y="4523"/>
                    <a:pt x="10209" y="4716"/>
                    <a:pt x="10264" y="4767"/>
                  </a:cubicBezTo>
                  <a:cubicBezTo>
                    <a:pt x="10318" y="4817"/>
                    <a:pt x="10423" y="4805"/>
                    <a:pt x="10437" y="4729"/>
                  </a:cubicBezTo>
                  <a:cubicBezTo>
                    <a:pt x="10451" y="4653"/>
                    <a:pt x="10551" y="4484"/>
                    <a:pt x="10544" y="4598"/>
                  </a:cubicBezTo>
                  <a:cubicBezTo>
                    <a:pt x="10536" y="4711"/>
                    <a:pt x="10570" y="4891"/>
                    <a:pt x="10551" y="4967"/>
                  </a:cubicBezTo>
                  <a:cubicBezTo>
                    <a:pt x="10531" y="5042"/>
                    <a:pt x="10535" y="5117"/>
                    <a:pt x="10574" y="5105"/>
                  </a:cubicBezTo>
                  <a:cubicBezTo>
                    <a:pt x="10613" y="5092"/>
                    <a:pt x="10826" y="4992"/>
                    <a:pt x="10826" y="4992"/>
                  </a:cubicBezTo>
                  <a:cubicBezTo>
                    <a:pt x="10826" y="4992"/>
                    <a:pt x="10899" y="4930"/>
                    <a:pt x="10900" y="4829"/>
                  </a:cubicBezTo>
                  <a:cubicBezTo>
                    <a:pt x="10900" y="4729"/>
                    <a:pt x="10997" y="4592"/>
                    <a:pt x="11018" y="4554"/>
                  </a:cubicBezTo>
                  <a:cubicBezTo>
                    <a:pt x="11039" y="4516"/>
                    <a:pt x="11115" y="4361"/>
                    <a:pt x="11050" y="4310"/>
                  </a:cubicBezTo>
                  <a:cubicBezTo>
                    <a:pt x="10985" y="4260"/>
                    <a:pt x="10932" y="4248"/>
                    <a:pt x="11026" y="4098"/>
                  </a:cubicBezTo>
                  <a:cubicBezTo>
                    <a:pt x="11119" y="3946"/>
                    <a:pt x="11150" y="4099"/>
                    <a:pt x="11274" y="3872"/>
                  </a:cubicBezTo>
                  <a:cubicBezTo>
                    <a:pt x="11398" y="3646"/>
                    <a:pt x="11286" y="3578"/>
                    <a:pt x="11391" y="3566"/>
                  </a:cubicBezTo>
                  <a:cubicBezTo>
                    <a:pt x="11496" y="3553"/>
                    <a:pt x="11607" y="3546"/>
                    <a:pt x="11576" y="3622"/>
                  </a:cubicBezTo>
                  <a:cubicBezTo>
                    <a:pt x="11546" y="3698"/>
                    <a:pt x="11402" y="3859"/>
                    <a:pt x="11322" y="3935"/>
                  </a:cubicBezTo>
                  <a:cubicBezTo>
                    <a:pt x="11243" y="4010"/>
                    <a:pt x="11238" y="4147"/>
                    <a:pt x="11257" y="4223"/>
                  </a:cubicBezTo>
                  <a:cubicBezTo>
                    <a:pt x="11276" y="4298"/>
                    <a:pt x="11266" y="4479"/>
                    <a:pt x="11318" y="4454"/>
                  </a:cubicBezTo>
                  <a:cubicBezTo>
                    <a:pt x="11370" y="4429"/>
                    <a:pt x="11440" y="4335"/>
                    <a:pt x="11493" y="4348"/>
                  </a:cubicBezTo>
                  <a:cubicBezTo>
                    <a:pt x="11546" y="4360"/>
                    <a:pt x="11658" y="4341"/>
                    <a:pt x="11674" y="4341"/>
                  </a:cubicBezTo>
                  <a:cubicBezTo>
                    <a:pt x="11690" y="4342"/>
                    <a:pt x="11748" y="4516"/>
                    <a:pt x="11701" y="4542"/>
                  </a:cubicBezTo>
                  <a:cubicBezTo>
                    <a:pt x="11655" y="4566"/>
                    <a:pt x="11601" y="4554"/>
                    <a:pt x="11506" y="4567"/>
                  </a:cubicBezTo>
                  <a:cubicBezTo>
                    <a:pt x="11413" y="4579"/>
                    <a:pt x="11308" y="4579"/>
                    <a:pt x="11304" y="4617"/>
                  </a:cubicBezTo>
                  <a:cubicBezTo>
                    <a:pt x="11300" y="4654"/>
                    <a:pt x="11415" y="4741"/>
                    <a:pt x="11365" y="4804"/>
                  </a:cubicBezTo>
                  <a:cubicBezTo>
                    <a:pt x="11314" y="4867"/>
                    <a:pt x="11280" y="4792"/>
                    <a:pt x="11227" y="4779"/>
                  </a:cubicBezTo>
                  <a:cubicBezTo>
                    <a:pt x="11173" y="4767"/>
                    <a:pt x="11121" y="4941"/>
                    <a:pt x="11093" y="5042"/>
                  </a:cubicBezTo>
                  <a:cubicBezTo>
                    <a:pt x="11065" y="5143"/>
                    <a:pt x="11088" y="5324"/>
                    <a:pt x="11014" y="5261"/>
                  </a:cubicBezTo>
                  <a:cubicBezTo>
                    <a:pt x="10939" y="5197"/>
                    <a:pt x="10880" y="5192"/>
                    <a:pt x="10855" y="5217"/>
                  </a:cubicBezTo>
                  <a:cubicBezTo>
                    <a:pt x="10831" y="5242"/>
                    <a:pt x="10796" y="5198"/>
                    <a:pt x="10737" y="5236"/>
                  </a:cubicBezTo>
                  <a:cubicBezTo>
                    <a:pt x="10678" y="5274"/>
                    <a:pt x="10675" y="5267"/>
                    <a:pt x="10604" y="5267"/>
                  </a:cubicBezTo>
                  <a:cubicBezTo>
                    <a:pt x="10533" y="5267"/>
                    <a:pt x="10533" y="5267"/>
                    <a:pt x="10533" y="5267"/>
                  </a:cubicBezTo>
                  <a:lnTo>
                    <a:pt x="10487" y="5280"/>
                  </a:lnTo>
                  <a:cubicBezTo>
                    <a:pt x="10487" y="5280"/>
                    <a:pt x="10451" y="5218"/>
                    <a:pt x="10457" y="5117"/>
                  </a:cubicBezTo>
                  <a:cubicBezTo>
                    <a:pt x="10463" y="5016"/>
                    <a:pt x="10504" y="4905"/>
                    <a:pt x="10480" y="4879"/>
                  </a:cubicBezTo>
                  <a:cubicBezTo>
                    <a:pt x="10455" y="4854"/>
                    <a:pt x="10352" y="4891"/>
                    <a:pt x="10328" y="4967"/>
                  </a:cubicBezTo>
                  <a:cubicBezTo>
                    <a:pt x="10303" y="5042"/>
                    <a:pt x="10270" y="5179"/>
                    <a:pt x="10285" y="5242"/>
                  </a:cubicBezTo>
                  <a:cubicBezTo>
                    <a:pt x="10300" y="5305"/>
                    <a:pt x="10351" y="5430"/>
                    <a:pt x="10296" y="5392"/>
                  </a:cubicBezTo>
                  <a:cubicBezTo>
                    <a:pt x="10240" y="5354"/>
                    <a:pt x="10165" y="5342"/>
                    <a:pt x="10113" y="5417"/>
                  </a:cubicBezTo>
                  <a:cubicBezTo>
                    <a:pt x="10061" y="5493"/>
                    <a:pt x="9965" y="5661"/>
                    <a:pt x="9965" y="5661"/>
                  </a:cubicBezTo>
                  <a:cubicBezTo>
                    <a:pt x="9965" y="5661"/>
                    <a:pt x="9826" y="5685"/>
                    <a:pt x="9818" y="5761"/>
                  </a:cubicBezTo>
                  <a:cubicBezTo>
                    <a:pt x="9809" y="5837"/>
                    <a:pt x="9798" y="5936"/>
                    <a:pt x="9748" y="5949"/>
                  </a:cubicBezTo>
                  <a:cubicBezTo>
                    <a:pt x="9698" y="5961"/>
                    <a:pt x="9627" y="5999"/>
                    <a:pt x="9559" y="6024"/>
                  </a:cubicBezTo>
                  <a:cubicBezTo>
                    <a:pt x="9491" y="6049"/>
                    <a:pt x="9489" y="6111"/>
                    <a:pt x="9412" y="6124"/>
                  </a:cubicBezTo>
                  <a:cubicBezTo>
                    <a:pt x="9334" y="6136"/>
                    <a:pt x="9314" y="6211"/>
                    <a:pt x="9381" y="6237"/>
                  </a:cubicBezTo>
                  <a:cubicBezTo>
                    <a:pt x="9449" y="6262"/>
                    <a:pt x="9548" y="6361"/>
                    <a:pt x="9541" y="6474"/>
                  </a:cubicBezTo>
                  <a:cubicBezTo>
                    <a:pt x="9534" y="6588"/>
                    <a:pt x="9508" y="6717"/>
                    <a:pt x="9468" y="6831"/>
                  </a:cubicBezTo>
                  <a:cubicBezTo>
                    <a:pt x="9440" y="6908"/>
                    <a:pt x="9334" y="6856"/>
                    <a:pt x="9269" y="6856"/>
                  </a:cubicBezTo>
                  <a:cubicBezTo>
                    <a:pt x="9203" y="6856"/>
                    <a:pt x="9078" y="6805"/>
                    <a:pt x="9018" y="6856"/>
                  </a:cubicBezTo>
                  <a:cubicBezTo>
                    <a:pt x="8957" y="6905"/>
                    <a:pt x="8940" y="7155"/>
                    <a:pt x="8943" y="7269"/>
                  </a:cubicBezTo>
                  <a:cubicBezTo>
                    <a:pt x="8947" y="7382"/>
                    <a:pt x="8917" y="7450"/>
                    <a:pt x="8891" y="7487"/>
                  </a:cubicBezTo>
                  <a:cubicBezTo>
                    <a:pt x="8865" y="7525"/>
                    <a:pt x="8847" y="7637"/>
                    <a:pt x="8869" y="7688"/>
                  </a:cubicBezTo>
                  <a:cubicBezTo>
                    <a:pt x="8890" y="7738"/>
                    <a:pt x="8900" y="7850"/>
                    <a:pt x="8920" y="7863"/>
                  </a:cubicBezTo>
                  <a:cubicBezTo>
                    <a:pt x="8941" y="7876"/>
                    <a:pt x="9017" y="7825"/>
                    <a:pt x="9038" y="7888"/>
                  </a:cubicBezTo>
                  <a:cubicBezTo>
                    <a:pt x="9057" y="7951"/>
                    <a:pt x="9067" y="8101"/>
                    <a:pt x="9088" y="8063"/>
                  </a:cubicBezTo>
                  <a:cubicBezTo>
                    <a:pt x="9109" y="8025"/>
                    <a:pt x="9148" y="7863"/>
                    <a:pt x="9171" y="7900"/>
                  </a:cubicBezTo>
                  <a:cubicBezTo>
                    <a:pt x="9194" y="7938"/>
                    <a:pt x="9266" y="7888"/>
                    <a:pt x="9316" y="7875"/>
                  </a:cubicBezTo>
                  <a:cubicBezTo>
                    <a:pt x="9367" y="7863"/>
                    <a:pt x="9408" y="7738"/>
                    <a:pt x="9465" y="7675"/>
                  </a:cubicBezTo>
                  <a:cubicBezTo>
                    <a:pt x="9521" y="7612"/>
                    <a:pt x="9494" y="7613"/>
                    <a:pt x="9486" y="7537"/>
                  </a:cubicBezTo>
                  <a:cubicBezTo>
                    <a:pt x="9479" y="7462"/>
                    <a:pt x="9554" y="7375"/>
                    <a:pt x="9602" y="7287"/>
                  </a:cubicBezTo>
                  <a:cubicBezTo>
                    <a:pt x="9650" y="7199"/>
                    <a:pt x="9712" y="7270"/>
                    <a:pt x="9740" y="7168"/>
                  </a:cubicBezTo>
                  <a:cubicBezTo>
                    <a:pt x="9768" y="7068"/>
                    <a:pt x="9793" y="6894"/>
                    <a:pt x="9835" y="6906"/>
                  </a:cubicBezTo>
                  <a:cubicBezTo>
                    <a:pt x="9877" y="6919"/>
                    <a:pt x="9931" y="6981"/>
                    <a:pt x="9969" y="6981"/>
                  </a:cubicBezTo>
                  <a:cubicBezTo>
                    <a:pt x="10006" y="6981"/>
                    <a:pt x="10103" y="6843"/>
                    <a:pt x="10128" y="6818"/>
                  </a:cubicBezTo>
                  <a:cubicBezTo>
                    <a:pt x="10153" y="6792"/>
                    <a:pt x="10233" y="6805"/>
                    <a:pt x="10232" y="6918"/>
                  </a:cubicBezTo>
                  <a:cubicBezTo>
                    <a:pt x="10230" y="7032"/>
                    <a:pt x="10307" y="7175"/>
                    <a:pt x="10326" y="7200"/>
                  </a:cubicBezTo>
                  <a:cubicBezTo>
                    <a:pt x="10345" y="7225"/>
                    <a:pt x="10475" y="7325"/>
                    <a:pt x="10492" y="7362"/>
                  </a:cubicBezTo>
                  <a:cubicBezTo>
                    <a:pt x="10509" y="7400"/>
                    <a:pt x="10529" y="7511"/>
                    <a:pt x="10528" y="7612"/>
                  </a:cubicBezTo>
                  <a:cubicBezTo>
                    <a:pt x="10528" y="7713"/>
                    <a:pt x="10580" y="7839"/>
                    <a:pt x="10595" y="7750"/>
                  </a:cubicBezTo>
                  <a:cubicBezTo>
                    <a:pt x="10610" y="7662"/>
                    <a:pt x="10583" y="7374"/>
                    <a:pt x="10620" y="7387"/>
                  </a:cubicBezTo>
                  <a:cubicBezTo>
                    <a:pt x="10656" y="7399"/>
                    <a:pt x="10705" y="7362"/>
                    <a:pt x="10705" y="7362"/>
                  </a:cubicBezTo>
                  <a:cubicBezTo>
                    <a:pt x="10705" y="7362"/>
                    <a:pt x="10620" y="7200"/>
                    <a:pt x="10586" y="7162"/>
                  </a:cubicBezTo>
                  <a:cubicBezTo>
                    <a:pt x="10552" y="7125"/>
                    <a:pt x="10490" y="7045"/>
                    <a:pt x="10472" y="6918"/>
                  </a:cubicBezTo>
                  <a:cubicBezTo>
                    <a:pt x="10454" y="6792"/>
                    <a:pt x="10373" y="6769"/>
                    <a:pt x="10393" y="6643"/>
                  </a:cubicBezTo>
                  <a:cubicBezTo>
                    <a:pt x="10413" y="6517"/>
                    <a:pt x="10481" y="6593"/>
                    <a:pt x="10513" y="6693"/>
                  </a:cubicBezTo>
                  <a:cubicBezTo>
                    <a:pt x="10545" y="6794"/>
                    <a:pt x="10639" y="6937"/>
                    <a:pt x="10667" y="7025"/>
                  </a:cubicBezTo>
                  <a:cubicBezTo>
                    <a:pt x="10695" y="7113"/>
                    <a:pt x="10751" y="7149"/>
                    <a:pt x="10755" y="7262"/>
                  </a:cubicBezTo>
                  <a:cubicBezTo>
                    <a:pt x="10758" y="7376"/>
                    <a:pt x="10793" y="7500"/>
                    <a:pt x="10804" y="7550"/>
                  </a:cubicBezTo>
                  <a:cubicBezTo>
                    <a:pt x="10814" y="7600"/>
                    <a:pt x="10778" y="8006"/>
                    <a:pt x="10787" y="8069"/>
                  </a:cubicBezTo>
                  <a:cubicBezTo>
                    <a:pt x="10796" y="8132"/>
                    <a:pt x="10918" y="7932"/>
                    <a:pt x="10951" y="7881"/>
                  </a:cubicBezTo>
                  <a:cubicBezTo>
                    <a:pt x="10984" y="7831"/>
                    <a:pt x="11036" y="7808"/>
                    <a:pt x="11053" y="7706"/>
                  </a:cubicBezTo>
                  <a:cubicBezTo>
                    <a:pt x="11070" y="7606"/>
                    <a:pt x="11008" y="7525"/>
                    <a:pt x="10991" y="7487"/>
                  </a:cubicBezTo>
                  <a:cubicBezTo>
                    <a:pt x="10973" y="7450"/>
                    <a:pt x="11054" y="7413"/>
                    <a:pt x="11087" y="7362"/>
                  </a:cubicBezTo>
                  <a:cubicBezTo>
                    <a:pt x="11120" y="7312"/>
                    <a:pt x="11179" y="7224"/>
                    <a:pt x="11192" y="7300"/>
                  </a:cubicBezTo>
                  <a:cubicBezTo>
                    <a:pt x="11205" y="7376"/>
                    <a:pt x="11159" y="7681"/>
                    <a:pt x="11164" y="7731"/>
                  </a:cubicBezTo>
                  <a:cubicBezTo>
                    <a:pt x="11170" y="7782"/>
                    <a:pt x="11270" y="7856"/>
                    <a:pt x="11284" y="7919"/>
                  </a:cubicBezTo>
                  <a:cubicBezTo>
                    <a:pt x="11299" y="7982"/>
                    <a:pt x="11390" y="8006"/>
                    <a:pt x="11411" y="7969"/>
                  </a:cubicBezTo>
                  <a:cubicBezTo>
                    <a:pt x="11431" y="7931"/>
                    <a:pt x="11510" y="7994"/>
                    <a:pt x="11531" y="8007"/>
                  </a:cubicBezTo>
                  <a:cubicBezTo>
                    <a:pt x="11551" y="8020"/>
                    <a:pt x="11621" y="7981"/>
                    <a:pt x="11668" y="7956"/>
                  </a:cubicBezTo>
                  <a:cubicBezTo>
                    <a:pt x="11714" y="7931"/>
                    <a:pt x="11767" y="7861"/>
                    <a:pt x="11742" y="8025"/>
                  </a:cubicBezTo>
                  <a:cubicBezTo>
                    <a:pt x="11719" y="8189"/>
                    <a:pt x="11674" y="8437"/>
                    <a:pt x="11605" y="8563"/>
                  </a:cubicBezTo>
                  <a:cubicBezTo>
                    <a:pt x="11537" y="8689"/>
                    <a:pt x="11550" y="8751"/>
                    <a:pt x="11496" y="8751"/>
                  </a:cubicBezTo>
                  <a:cubicBezTo>
                    <a:pt x="11460" y="8751"/>
                    <a:pt x="11431" y="8771"/>
                    <a:pt x="11405" y="8826"/>
                  </a:cubicBezTo>
                  <a:cubicBezTo>
                    <a:pt x="11394" y="8758"/>
                    <a:pt x="11377" y="8706"/>
                    <a:pt x="11341" y="8726"/>
                  </a:cubicBezTo>
                  <a:cubicBezTo>
                    <a:pt x="11271" y="8763"/>
                    <a:pt x="11189" y="8762"/>
                    <a:pt x="11117" y="8913"/>
                  </a:cubicBezTo>
                  <a:cubicBezTo>
                    <a:pt x="11045" y="9065"/>
                    <a:pt x="11022" y="9076"/>
                    <a:pt x="11017" y="9026"/>
                  </a:cubicBezTo>
                  <a:cubicBezTo>
                    <a:pt x="11012" y="8975"/>
                    <a:pt x="11205" y="8764"/>
                    <a:pt x="11190" y="8701"/>
                  </a:cubicBezTo>
                  <a:cubicBezTo>
                    <a:pt x="11176" y="8638"/>
                    <a:pt x="11042" y="8657"/>
                    <a:pt x="10971" y="8657"/>
                  </a:cubicBezTo>
                  <a:cubicBezTo>
                    <a:pt x="10900" y="8657"/>
                    <a:pt x="10852" y="8558"/>
                    <a:pt x="10801" y="8532"/>
                  </a:cubicBezTo>
                  <a:cubicBezTo>
                    <a:pt x="10749" y="8507"/>
                    <a:pt x="10693" y="8768"/>
                    <a:pt x="10624" y="8895"/>
                  </a:cubicBezTo>
                  <a:cubicBezTo>
                    <a:pt x="10555" y="9021"/>
                    <a:pt x="10495" y="8820"/>
                    <a:pt x="10446" y="8820"/>
                  </a:cubicBezTo>
                  <a:cubicBezTo>
                    <a:pt x="10397" y="8819"/>
                    <a:pt x="10323" y="8657"/>
                    <a:pt x="10323" y="8657"/>
                  </a:cubicBezTo>
                  <a:cubicBezTo>
                    <a:pt x="10323" y="8657"/>
                    <a:pt x="10239" y="8569"/>
                    <a:pt x="10201" y="8569"/>
                  </a:cubicBezTo>
                  <a:cubicBezTo>
                    <a:pt x="10163" y="8569"/>
                    <a:pt x="10106" y="8407"/>
                    <a:pt x="10084" y="8407"/>
                  </a:cubicBezTo>
                  <a:cubicBezTo>
                    <a:pt x="10062" y="8407"/>
                    <a:pt x="10015" y="8289"/>
                    <a:pt x="10064" y="8238"/>
                  </a:cubicBezTo>
                  <a:cubicBezTo>
                    <a:pt x="10113" y="8188"/>
                    <a:pt x="10194" y="8303"/>
                    <a:pt x="10181" y="8025"/>
                  </a:cubicBezTo>
                  <a:cubicBezTo>
                    <a:pt x="10169" y="7748"/>
                    <a:pt x="10017" y="7800"/>
                    <a:pt x="9975" y="7838"/>
                  </a:cubicBezTo>
                  <a:cubicBezTo>
                    <a:pt x="9932" y="7876"/>
                    <a:pt x="9660" y="7863"/>
                    <a:pt x="9638" y="7863"/>
                  </a:cubicBezTo>
                  <a:cubicBezTo>
                    <a:pt x="9617" y="7863"/>
                    <a:pt x="9445" y="7988"/>
                    <a:pt x="9390" y="8038"/>
                  </a:cubicBezTo>
                  <a:cubicBezTo>
                    <a:pt x="9336" y="8088"/>
                    <a:pt x="9240" y="8150"/>
                    <a:pt x="9216" y="8175"/>
                  </a:cubicBezTo>
                  <a:cubicBezTo>
                    <a:pt x="9191" y="8200"/>
                    <a:pt x="9086" y="8125"/>
                    <a:pt x="9030" y="8188"/>
                  </a:cubicBezTo>
                  <a:cubicBezTo>
                    <a:pt x="8956" y="8271"/>
                    <a:pt x="8880" y="8401"/>
                    <a:pt x="8864" y="8401"/>
                  </a:cubicBezTo>
                  <a:cubicBezTo>
                    <a:pt x="8848" y="8400"/>
                    <a:pt x="8787" y="8493"/>
                    <a:pt x="8733" y="8682"/>
                  </a:cubicBezTo>
                  <a:cubicBezTo>
                    <a:pt x="8679" y="8871"/>
                    <a:pt x="8699" y="9031"/>
                    <a:pt x="8631" y="9095"/>
                  </a:cubicBezTo>
                  <a:cubicBezTo>
                    <a:pt x="8565" y="9157"/>
                    <a:pt x="8425" y="9257"/>
                    <a:pt x="8370" y="9357"/>
                  </a:cubicBezTo>
                  <a:cubicBezTo>
                    <a:pt x="8315" y="9459"/>
                    <a:pt x="8236" y="9851"/>
                    <a:pt x="8163" y="10014"/>
                  </a:cubicBezTo>
                  <a:cubicBezTo>
                    <a:pt x="8090" y="10178"/>
                    <a:pt x="8126" y="10332"/>
                    <a:pt x="8126" y="10433"/>
                  </a:cubicBezTo>
                  <a:cubicBezTo>
                    <a:pt x="8125" y="10534"/>
                    <a:pt x="8142" y="10720"/>
                    <a:pt x="8062" y="10896"/>
                  </a:cubicBezTo>
                  <a:cubicBezTo>
                    <a:pt x="7983" y="11072"/>
                    <a:pt x="7979" y="11159"/>
                    <a:pt x="7950" y="11171"/>
                  </a:cubicBezTo>
                  <a:cubicBezTo>
                    <a:pt x="7921" y="11184"/>
                    <a:pt x="7970" y="11239"/>
                    <a:pt x="7967" y="11365"/>
                  </a:cubicBezTo>
                  <a:cubicBezTo>
                    <a:pt x="7963" y="11491"/>
                    <a:pt x="7889" y="11614"/>
                    <a:pt x="7980" y="11728"/>
                  </a:cubicBezTo>
                  <a:cubicBezTo>
                    <a:pt x="8071" y="11841"/>
                    <a:pt x="8165" y="11846"/>
                    <a:pt x="8175" y="11997"/>
                  </a:cubicBezTo>
                  <a:cubicBezTo>
                    <a:pt x="8185" y="12149"/>
                    <a:pt x="8236" y="12497"/>
                    <a:pt x="8236" y="12497"/>
                  </a:cubicBezTo>
                  <a:cubicBezTo>
                    <a:pt x="8236" y="12497"/>
                    <a:pt x="8311" y="12703"/>
                    <a:pt x="8350" y="12791"/>
                  </a:cubicBezTo>
                  <a:cubicBezTo>
                    <a:pt x="8389" y="12879"/>
                    <a:pt x="8411" y="12830"/>
                    <a:pt x="8432" y="12741"/>
                  </a:cubicBezTo>
                  <a:cubicBezTo>
                    <a:pt x="8453" y="12653"/>
                    <a:pt x="8520" y="12641"/>
                    <a:pt x="8596" y="12641"/>
                  </a:cubicBezTo>
                  <a:cubicBezTo>
                    <a:pt x="8673" y="12641"/>
                    <a:pt x="8723" y="12678"/>
                    <a:pt x="8802" y="12653"/>
                  </a:cubicBezTo>
                  <a:cubicBezTo>
                    <a:pt x="8881" y="12628"/>
                    <a:pt x="8960" y="12410"/>
                    <a:pt x="8990" y="12385"/>
                  </a:cubicBezTo>
                  <a:cubicBezTo>
                    <a:pt x="9021" y="12360"/>
                    <a:pt x="9138" y="12328"/>
                    <a:pt x="9197" y="12428"/>
                  </a:cubicBezTo>
                  <a:cubicBezTo>
                    <a:pt x="9257" y="12530"/>
                    <a:pt x="9231" y="12665"/>
                    <a:pt x="9260" y="12754"/>
                  </a:cubicBezTo>
                  <a:cubicBezTo>
                    <a:pt x="9288" y="12842"/>
                    <a:pt x="9358" y="12792"/>
                    <a:pt x="9418" y="12704"/>
                  </a:cubicBezTo>
                  <a:cubicBezTo>
                    <a:pt x="9477" y="12615"/>
                    <a:pt x="9450" y="12653"/>
                    <a:pt x="9502" y="12729"/>
                  </a:cubicBezTo>
                  <a:cubicBezTo>
                    <a:pt x="9553" y="12805"/>
                    <a:pt x="9572" y="12884"/>
                    <a:pt x="9505" y="12997"/>
                  </a:cubicBezTo>
                  <a:cubicBezTo>
                    <a:pt x="9437" y="13111"/>
                    <a:pt x="9449" y="13284"/>
                    <a:pt x="9397" y="13460"/>
                  </a:cubicBezTo>
                  <a:cubicBezTo>
                    <a:pt x="9344" y="13636"/>
                    <a:pt x="9407" y="13635"/>
                    <a:pt x="9459" y="13710"/>
                  </a:cubicBezTo>
                  <a:cubicBezTo>
                    <a:pt x="9510" y="13786"/>
                    <a:pt x="9506" y="14279"/>
                    <a:pt x="9529" y="14367"/>
                  </a:cubicBezTo>
                  <a:cubicBezTo>
                    <a:pt x="9552" y="14456"/>
                    <a:pt x="9479" y="14709"/>
                    <a:pt x="9500" y="14861"/>
                  </a:cubicBezTo>
                  <a:cubicBezTo>
                    <a:pt x="9521" y="15012"/>
                    <a:pt x="9528" y="15105"/>
                    <a:pt x="9476" y="15180"/>
                  </a:cubicBezTo>
                  <a:cubicBezTo>
                    <a:pt x="9423" y="15256"/>
                    <a:pt x="9352" y="15403"/>
                    <a:pt x="9317" y="15656"/>
                  </a:cubicBezTo>
                  <a:cubicBezTo>
                    <a:pt x="9283" y="15907"/>
                    <a:pt x="9290" y="16086"/>
                    <a:pt x="9302" y="16175"/>
                  </a:cubicBezTo>
                  <a:cubicBezTo>
                    <a:pt x="9314" y="16263"/>
                    <a:pt x="9341" y="16499"/>
                    <a:pt x="9359" y="16587"/>
                  </a:cubicBezTo>
                  <a:cubicBezTo>
                    <a:pt x="9375" y="16676"/>
                    <a:pt x="9452" y="16843"/>
                    <a:pt x="9442" y="16981"/>
                  </a:cubicBezTo>
                  <a:cubicBezTo>
                    <a:pt x="9432" y="17120"/>
                    <a:pt x="9329" y="17331"/>
                    <a:pt x="9348" y="17407"/>
                  </a:cubicBezTo>
                  <a:cubicBezTo>
                    <a:pt x="9366" y="17483"/>
                    <a:pt x="9370" y="17599"/>
                    <a:pt x="9407" y="17701"/>
                  </a:cubicBezTo>
                  <a:cubicBezTo>
                    <a:pt x="9445" y="17802"/>
                    <a:pt x="9438" y="18013"/>
                    <a:pt x="9438" y="18013"/>
                  </a:cubicBezTo>
                  <a:cubicBezTo>
                    <a:pt x="9438" y="18013"/>
                    <a:pt x="9443" y="18100"/>
                    <a:pt x="9433" y="18239"/>
                  </a:cubicBezTo>
                  <a:cubicBezTo>
                    <a:pt x="9423" y="18378"/>
                    <a:pt x="9419" y="18469"/>
                    <a:pt x="9467" y="18533"/>
                  </a:cubicBezTo>
                  <a:cubicBezTo>
                    <a:pt x="9514" y="18595"/>
                    <a:pt x="9550" y="18608"/>
                    <a:pt x="9585" y="18545"/>
                  </a:cubicBezTo>
                  <a:cubicBezTo>
                    <a:pt x="9620" y="18482"/>
                    <a:pt x="9749" y="18357"/>
                    <a:pt x="9818" y="18370"/>
                  </a:cubicBezTo>
                  <a:cubicBezTo>
                    <a:pt x="9888" y="18382"/>
                    <a:pt x="9986" y="18408"/>
                    <a:pt x="10070" y="18295"/>
                  </a:cubicBezTo>
                  <a:cubicBezTo>
                    <a:pt x="10154" y="18182"/>
                    <a:pt x="10293" y="17876"/>
                    <a:pt x="10341" y="17788"/>
                  </a:cubicBezTo>
                  <a:cubicBezTo>
                    <a:pt x="10390" y="17700"/>
                    <a:pt x="10494" y="17539"/>
                    <a:pt x="10495" y="17438"/>
                  </a:cubicBezTo>
                  <a:cubicBezTo>
                    <a:pt x="10496" y="17337"/>
                    <a:pt x="10452" y="17176"/>
                    <a:pt x="10501" y="17125"/>
                  </a:cubicBezTo>
                  <a:cubicBezTo>
                    <a:pt x="10550" y="17075"/>
                    <a:pt x="10699" y="17032"/>
                    <a:pt x="10712" y="16956"/>
                  </a:cubicBezTo>
                  <a:cubicBezTo>
                    <a:pt x="10727" y="16881"/>
                    <a:pt x="10719" y="16570"/>
                    <a:pt x="10715" y="16506"/>
                  </a:cubicBezTo>
                  <a:cubicBezTo>
                    <a:pt x="10712" y="16444"/>
                    <a:pt x="10762" y="16326"/>
                    <a:pt x="10820" y="16200"/>
                  </a:cubicBezTo>
                  <a:cubicBezTo>
                    <a:pt x="10878" y="16074"/>
                    <a:pt x="10997" y="15938"/>
                    <a:pt x="11024" y="15887"/>
                  </a:cubicBezTo>
                  <a:cubicBezTo>
                    <a:pt x="11052" y="15837"/>
                    <a:pt x="11164" y="15676"/>
                    <a:pt x="11193" y="15512"/>
                  </a:cubicBezTo>
                  <a:cubicBezTo>
                    <a:pt x="11223" y="15348"/>
                    <a:pt x="11213" y="15143"/>
                    <a:pt x="11245" y="15055"/>
                  </a:cubicBezTo>
                  <a:cubicBezTo>
                    <a:pt x="11277" y="14967"/>
                    <a:pt x="11269" y="14894"/>
                    <a:pt x="11231" y="14792"/>
                  </a:cubicBezTo>
                  <a:cubicBezTo>
                    <a:pt x="11193" y="14692"/>
                    <a:pt x="11216" y="14455"/>
                    <a:pt x="11205" y="14405"/>
                  </a:cubicBezTo>
                  <a:cubicBezTo>
                    <a:pt x="11194" y="14354"/>
                    <a:pt x="11258" y="14023"/>
                    <a:pt x="11294" y="13998"/>
                  </a:cubicBezTo>
                  <a:cubicBezTo>
                    <a:pt x="11329" y="13973"/>
                    <a:pt x="11429" y="13717"/>
                    <a:pt x="11485" y="13604"/>
                  </a:cubicBezTo>
                  <a:cubicBezTo>
                    <a:pt x="11542" y="13491"/>
                    <a:pt x="11707" y="13141"/>
                    <a:pt x="11770" y="13116"/>
                  </a:cubicBezTo>
                  <a:cubicBezTo>
                    <a:pt x="11832" y="13091"/>
                    <a:pt x="11948" y="12886"/>
                    <a:pt x="11966" y="12772"/>
                  </a:cubicBezTo>
                  <a:cubicBezTo>
                    <a:pt x="11984" y="12659"/>
                    <a:pt x="12191" y="12235"/>
                    <a:pt x="12206" y="12147"/>
                  </a:cubicBezTo>
                  <a:cubicBezTo>
                    <a:pt x="12222" y="12059"/>
                    <a:pt x="12325" y="11728"/>
                    <a:pt x="12307" y="11653"/>
                  </a:cubicBezTo>
                  <a:cubicBezTo>
                    <a:pt x="12288" y="11577"/>
                    <a:pt x="12054" y="11765"/>
                    <a:pt x="12024" y="11790"/>
                  </a:cubicBezTo>
                  <a:cubicBezTo>
                    <a:pt x="11994" y="11815"/>
                    <a:pt x="11906" y="11916"/>
                    <a:pt x="11820" y="11903"/>
                  </a:cubicBezTo>
                  <a:cubicBezTo>
                    <a:pt x="11734" y="11890"/>
                    <a:pt x="11791" y="11728"/>
                    <a:pt x="11794" y="11653"/>
                  </a:cubicBezTo>
                  <a:cubicBezTo>
                    <a:pt x="11797" y="11577"/>
                    <a:pt x="11737" y="11284"/>
                    <a:pt x="11716" y="11271"/>
                  </a:cubicBezTo>
                  <a:cubicBezTo>
                    <a:pt x="11696" y="11259"/>
                    <a:pt x="11648" y="11110"/>
                    <a:pt x="11637" y="10959"/>
                  </a:cubicBezTo>
                  <a:cubicBezTo>
                    <a:pt x="11627" y="10807"/>
                    <a:pt x="11525" y="10703"/>
                    <a:pt x="11494" y="10590"/>
                  </a:cubicBezTo>
                  <a:cubicBezTo>
                    <a:pt x="11463" y="10476"/>
                    <a:pt x="11553" y="10122"/>
                    <a:pt x="11529" y="9945"/>
                  </a:cubicBezTo>
                  <a:cubicBezTo>
                    <a:pt x="11506" y="9768"/>
                    <a:pt x="11493" y="9547"/>
                    <a:pt x="11473" y="9382"/>
                  </a:cubicBezTo>
                  <a:cubicBezTo>
                    <a:pt x="11465" y="9318"/>
                    <a:pt x="11461" y="9287"/>
                    <a:pt x="11452" y="9232"/>
                  </a:cubicBezTo>
                  <a:cubicBezTo>
                    <a:pt x="11499" y="9217"/>
                    <a:pt x="11612" y="9121"/>
                    <a:pt x="11613" y="9207"/>
                  </a:cubicBezTo>
                  <a:cubicBezTo>
                    <a:pt x="11614" y="9296"/>
                    <a:pt x="11653" y="9487"/>
                    <a:pt x="11648" y="9626"/>
                  </a:cubicBezTo>
                  <a:cubicBezTo>
                    <a:pt x="11643" y="9765"/>
                    <a:pt x="11708" y="9713"/>
                    <a:pt x="11700" y="9839"/>
                  </a:cubicBezTo>
                  <a:cubicBezTo>
                    <a:pt x="11691" y="9965"/>
                    <a:pt x="11711" y="10264"/>
                    <a:pt x="11729" y="10302"/>
                  </a:cubicBezTo>
                  <a:cubicBezTo>
                    <a:pt x="11746" y="10340"/>
                    <a:pt x="11821" y="10545"/>
                    <a:pt x="11829" y="10621"/>
                  </a:cubicBezTo>
                  <a:cubicBezTo>
                    <a:pt x="11837" y="10697"/>
                    <a:pt x="11848" y="10795"/>
                    <a:pt x="11843" y="10984"/>
                  </a:cubicBezTo>
                  <a:cubicBezTo>
                    <a:pt x="11838" y="11173"/>
                    <a:pt x="11825" y="11428"/>
                    <a:pt x="11864" y="11465"/>
                  </a:cubicBezTo>
                  <a:cubicBezTo>
                    <a:pt x="11903" y="11503"/>
                    <a:pt x="12062" y="11403"/>
                    <a:pt x="12094" y="11365"/>
                  </a:cubicBezTo>
                  <a:cubicBezTo>
                    <a:pt x="12125" y="11328"/>
                    <a:pt x="12328" y="11127"/>
                    <a:pt x="12395" y="11115"/>
                  </a:cubicBezTo>
                  <a:cubicBezTo>
                    <a:pt x="12462" y="11103"/>
                    <a:pt x="12484" y="11003"/>
                    <a:pt x="12570" y="10965"/>
                  </a:cubicBezTo>
                  <a:cubicBezTo>
                    <a:pt x="12656" y="10927"/>
                    <a:pt x="12732" y="10784"/>
                    <a:pt x="12798" y="10683"/>
                  </a:cubicBezTo>
                  <a:cubicBezTo>
                    <a:pt x="12864" y="10582"/>
                    <a:pt x="12958" y="10334"/>
                    <a:pt x="12990" y="10246"/>
                  </a:cubicBezTo>
                  <a:cubicBezTo>
                    <a:pt x="13021" y="10158"/>
                    <a:pt x="13083" y="10095"/>
                    <a:pt x="13067" y="9995"/>
                  </a:cubicBezTo>
                  <a:cubicBezTo>
                    <a:pt x="13052" y="9894"/>
                    <a:pt x="12954" y="9740"/>
                    <a:pt x="12912" y="9726"/>
                  </a:cubicBezTo>
                  <a:cubicBezTo>
                    <a:pt x="12870" y="9714"/>
                    <a:pt x="12894" y="9551"/>
                    <a:pt x="12866" y="9551"/>
                  </a:cubicBezTo>
                  <a:cubicBezTo>
                    <a:pt x="12839" y="9551"/>
                    <a:pt x="12836" y="9639"/>
                    <a:pt x="12774" y="9701"/>
                  </a:cubicBezTo>
                  <a:cubicBezTo>
                    <a:pt x="12712" y="9764"/>
                    <a:pt x="12643" y="9889"/>
                    <a:pt x="12608" y="9864"/>
                  </a:cubicBezTo>
                  <a:cubicBezTo>
                    <a:pt x="12573" y="9839"/>
                    <a:pt x="12628" y="9777"/>
                    <a:pt x="12580" y="9664"/>
                  </a:cubicBezTo>
                  <a:cubicBezTo>
                    <a:pt x="12534" y="9550"/>
                    <a:pt x="12516" y="9527"/>
                    <a:pt x="12526" y="9439"/>
                  </a:cubicBezTo>
                  <a:cubicBezTo>
                    <a:pt x="12536" y="9350"/>
                    <a:pt x="12434" y="9183"/>
                    <a:pt x="12437" y="9057"/>
                  </a:cubicBezTo>
                  <a:cubicBezTo>
                    <a:pt x="12441" y="8930"/>
                    <a:pt x="12554" y="8756"/>
                    <a:pt x="12568" y="8870"/>
                  </a:cubicBezTo>
                  <a:cubicBezTo>
                    <a:pt x="12583" y="8983"/>
                    <a:pt x="12584" y="9157"/>
                    <a:pt x="12646" y="9232"/>
                  </a:cubicBezTo>
                  <a:cubicBezTo>
                    <a:pt x="12708" y="9309"/>
                    <a:pt x="12759" y="9439"/>
                    <a:pt x="12789" y="9464"/>
                  </a:cubicBezTo>
                  <a:cubicBezTo>
                    <a:pt x="12819" y="9489"/>
                    <a:pt x="12920" y="9326"/>
                    <a:pt x="12944" y="9351"/>
                  </a:cubicBezTo>
                  <a:cubicBezTo>
                    <a:pt x="12969" y="9376"/>
                    <a:pt x="12997" y="9601"/>
                    <a:pt x="13041" y="9639"/>
                  </a:cubicBezTo>
                  <a:cubicBezTo>
                    <a:pt x="13086" y="9677"/>
                    <a:pt x="13248" y="9689"/>
                    <a:pt x="13276" y="9689"/>
                  </a:cubicBezTo>
                  <a:cubicBezTo>
                    <a:pt x="13303" y="9689"/>
                    <a:pt x="13416" y="9702"/>
                    <a:pt x="13446" y="9626"/>
                  </a:cubicBezTo>
                  <a:cubicBezTo>
                    <a:pt x="13476" y="9551"/>
                    <a:pt x="13493" y="9551"/>
                    <a:pt x="13521" y="9551"/>
                  </a:cubicBezTo>
                  <a:cubicBezTo>
                    <a:pt x="13548" y="9551"/>
                    <a:pt x="13570" y="9782"/>
                    <a:pt x="13606" y="9808"/>
                  </a:cubicBezTo>
                  <a:cubicBezTo>
                    <a:pt x="13641" y="9833"/>
                    <a:pt x="13714" y="9819"/>
                    <a:pt x="13689" y="9983"/>
                  </a:cubicBezTo>
                  <a:cubicBezTo>
                    <a:pt x="13666" y="10147"/>
                    <a:pt x="13688" y="10283"/>
                    <a:pt x="13724" y="10296"/>
                  </a:cubicBezTo>
                  <a:cubicBezTo>
                    <a:pt x="13761" y="10308"/>
                    <a:pt x="13872" y="10108"/>
                    <a:pt x="13872" y="10108"/>
                  </a:cubicBezTo>
                  <a:cubicBezTo>
                    <a:pt x="13872" y="10108"/>
                    <a:pt x="13837" y="10426"/>
                    <a:pt x="13819" y="10540"/>
                  </a:cubicBezTo>
                  <a:cubicBezTo>
                    <a:pt x="13801" y="10653"/>
                    <a:pt x="13817" y="11065"/>
                    <a:pt x="13817" y="11065"/>
                  </a:cubicBezTo>
                  <a:cubicBezTo>
                    <a:pt x="13817" y="11065"/>
                    <a:pt x="13856" y="11458"/>
                    <a:pt x="13867" y="11546"/>
                  </a:cubicBezTo>
                  <a:cubicBezTo>
                    <a:pt x="13879" y="11635"/>
                    <a:pt x="13941" y="11902"/>
                    <a:pt x="13928" y="12016"/>
                  </a:cubicBezTo>
                  <a:cubicBezTo>
                    <a:pt x="13915" y="12129"/>
                    <a:pt x="13906" y="12303"/>
                    <a:pt x="13939" y="12303"/>
                  </a:cubicBezTo>
                  <a:cubicBezTo>
                    <a:pt x="13972" y="12303"/>
                    <a:pt x="14028" y="12104"/>
                    <a:pt x="14080" y="11978"/>
                  </a:cubicBezTo>
                  <a:cubicBezTo>
                    <a:pt x="14133" y="11852"/>
                    <a:pt x="14187" y="11736"/>
                    <a:pt x="14217" y="11609"/>
                  </a:cubicBezTo>
                  <a:cubicBezTo>
                    <a:pt x="14248" y="11483"/>
                    <a:pt x="14250" y="11197"/>
                    <a:pt x="14260" y="11109"/>
                  </a:cubicBezTo>
                  <a:cubicBezTo>
                    <a:pt x="14270" y="11020"/>
                    <a:pt x="14312" y="10940"/>
                    <a:pt x="14397" y="10865"/>
                  </a:cubicBezTo>
                  <a:cubicBezTo>
                    <a:pt x="14482" y="10789"/>
                    <a:pt x="14561" y="10577"/>
                    <a:pt x="14639" y="10464"/>
                  </a:cubicBezTo>
                  <a:cubicBezTo>
                    <a:pt x="14717" y="10351"/>
                    <a:pt x="14733" y="10164"/>
                    <a:pt x="14864" y="10164"/>
                  </a:cubicBezTo>
                  <a:cubicBezTo>
                    <a:pt x="14995" y="10165"/>
                    <a:pt x="14984" y="10165"/>
                    <a:pt x="15025" y="10089"/>
                  </a:cubicBezTo>
                  <a:cubicBezTo>
                    <a:pt x="15066" y="10013"/>
                    <a:pt x="15105" y="9963"/>
                    <a:pt x="15106" y="10102"/>
                  </a:cubicBezTo>
                  <a:cubicBezTo>
                    <a:pt x="15106" y="10241"/>
                    <a:pt x="15176" y="10439"/>
                    <a:pt x="15186" y="10489"/>
                  </a:cubicBezTo>
                  <a:cubicBezTo>
                    <a:pt x="15197" y="10540"/>
                    <a:pt x="15214" y="10682"/>
                    <a:pt x="15191" y="10833"/>
                  </a:cubicBezTo>
                  <a:cubicBezTo>
                    <a:pt x="15168" y="10985"/>
                    <a:pt x="15095" y="11396"/>
                    <a:pt x="15122" y="11396"/>
                  </a:cubicBezTo>
                  <a:cubicBezTo>
                    <a:pt x="15150" y="11396"/>
                    <a:pt x="15293" y="10946"/>
                    <a:pt x="15293" y="10946"/>
                  </a:cubicBezTo>
                  <a:cubicBezTo>
                    <a:pt x="15293" y="10946"/>
                    <a:pt x="15434" y="10756"/>
                    <a:pt x="15405" y="10959"/>
                  </a:cubicBezTo>
                  <a:cubicBezTo>
                    <a:pt x="15377" y="11160"/>
                    <a:pt x="15369" y="11377"/>
                    <a:pt x="15355" y="11503"/>
                  </a:cubicBezTo>
                  <a:cubicBezTo>
                    <a:pt x="15341" y="11629"/>
                    <a:pt x="15404" y="11929"/>
                    <a:pt x="15413" y="11853"/>
                  </a:cubicBezTo>
                  <a:cubicBezTo>
                    <a:pt x="15422" y="11777"/>
                    <a:pt x="15490" y="11566"/>
                    <a:pt x="15503" y="11453"/>
                  </a:cubicBezTo>
                  <a:cubicBezTo>
                    <a:pt x="15516" y="11339"/>
                    <a:pt x="15537" y="11390"/>
                    <a:pt x="15596" y="11503"/>
                  </a:cubicBezTo>
                  <a:cubicBezTo>
                    <a:pt x="15653" y="11616"/>
                    <a:pt x="15676" y="11840"/>
                    <a:pt x="15676" y="11840"/>
                  </a:cubicBezTo>
                  <a:cubicBezTo>
                    <a:pt x="15676" y="11840"/>
                    <a:pt x="15697" y="12265"/>
                    <a:pt x="15701" y="12328"/>
                  </a:cubicBezTo>
                  <a:cubicBezTo>
                    <a:pt x="15704" y="12392"/>
                    <a:pt x="15825" y="12029"/>
                    <a:pt x="15850" y="11953"/>
                  </a:cubicBezTo>
                  <a:cubicBezTo>
                    <a:pt x="15874" y="11877"/>
                    <a:pt x="15888" y="11840"/>
                    <a:pt x="15935" y="11815"/>
                  </a:cubicBezTo>
                  <a:cubicBezTo>
                    <a:pt x="15981" y="11790"/>
                    <a:pt x="16037" y="11791"/>
                    <a:pt x="16069" y="11653"/>
                  </a:cubicBezTo>
                  <a:cubicBezTo>
                    <a:pt x="16101" y="11514"/>
                    <a:pt x="16167" y="11348"/>
                    <a:pt x="16123" y="11159"/>
                  </a:cubicBezTo>
                  <a:cubicBezTo>
                    <a:pt x="16079" y="10969"/>
                    <a:pt x="16062" y="10847"/>
                    <a:pt x="16023" y="10758"/>
                  </a:cubicBezTo>
                  <a:cubicBezTo>
                    <a:pt x="15984" y="10670"/>
                    <a:pt x="15971" y="10439"/>
                    <a:pt x="15971" y="10439"/>
                  </a:cubicBezTo>
                  <a:cubicBezTo>
                    <a:pt x="15971" y="10439"/>
                    <a:pt x="16099" y="10227"/>
                    <a:pt x="16140" y="10152"/>
                  </a:cubicBezTo>
                  <a:cubicBezTo>
                    <a:pt x="16181" y="10077"/>
                    <a:pt x="16226" y="10126"/>
                    <a:pt x="16221" y="10214"/>
                  </a:cubicBezTo>
                  <a:cubicBezTo>
                    <a:pt x="16216" y="10302"/>
                    <a:pt x="16153" y="10382"/>
                    <a:pt x="16120" y="10571"/>
                  </a:cubicBezTo>
                  <a:cubicBezTo>
                    <a:pt x="16088" y="10760"/>
                    <a:pt x="16157" y="10821"/>
                    <a:pt x="16186" y="10758"/>
                  </a:cubicBezTo>
                  <a:cubicBezTo>
                    <a:pt x="16215" y="10696"/>
                    <a:pt x="16286" y="10546"/>
                    <a:pt x="16291" y="10508"/>
                  </a:cubicBezTo>
                  <a:cubicBezTo>
                    <a:pt x="16295" y="10470"/>
                    <a:pt x="16256" y="10478"/>
                    <a:pt x="16266" y="10339"/>
                  </a:cubicBezTo>
                  <a:cubicBezTo>
                    <a:pt x="16277" y="10200"/>
                    <a:pt x="16363" y="10101"/>
                    <a:pt x="16387" y="10139"/>
                  </a:cubicBezTo>
                  <a:cubicBezTo>
                    <a:pt x="16409" y="10178"/>
                    <a:pt x="16594" y="10090"/>
                    <a:pt x="16688" y="9989"/>
                  </a:cubicBezTo>
                  <a:cubicBezTo>
                    <a:pt x="16781" y="9889"/>
                    <a:pt x="16854" y="9677"/>
                    <a:pt x="16913" y="9589"/>
                  </a:cubicBezTo>
                  <a:cubicBezTo>
                    <a:pt x="16972" y="9500"/>
                    <a:pt x="17175" y="9208"/>
                    <a:pt x="17179" y="9070"/>
                  </a:cubicBezTo>
                  <a:cubicBezTo>
                    <a:pt x="17184" y="8931"/>
                    <a:pt x="17221" y="8746"/>
                    <a:pt x="17197" y="8569"/>
                  </a:cubicBezTo>
                  <a:cubicBezTo>
                    <a:pt x="17174" y="8393"/>
                    <a:pt x="17133" y="8276"/>
                    <a:pt x="17120" y="8200"/>
                  </a:cubicBezTo>
                  <a:cubicBezTo>
                    <a:pt x="17107" y="8125"/>
                    <a:pt x="17221" y="8114"/>
                    <a:pt x="17289" y="8000"/>
                  </a:cubicBezTo>
                  <a:cubicBezTo>
                    <a:pt x="17356" y="7887"/>
                    <a:pt x="17314" y="7788"/>
                    <a:pt x="17286" y="7800"/>
                  </a:cubicBezTo>
                  <a:cubicBezTo>
                    <a:pt x="17257" y="7813"/>
                    <a:pt x="17180" y="7845"/>
                    <a:pt x="17155" y="7831"/>
                  </a:cubicBezTo>
                  <a:cubicBezTo>
                    <a:pt x="17129" y="7819"/>
                    <a:pt x="17120" y="7757"/>
                    <a:pt x="17085" y="7681"/>
                  </a:cubicBezTo>
                  <a:cubicBezTo>
                    <a:pt x="17050" y="7606"/>
                    <a:pt x="17118" y="7493"/>
                    <a:pt x="17144" y="7506"/>
                  </a:cubicBezTo>
                  <a:cubicBezTo>
                    <a:pt x="17170" y="7519"/>
                    <a:pt x="17257" y="7382"/>
                    <a:pt x="17296" y="7319"/>
                  </a:cubicBezTo>
                  <a:cubicBezTo>
                    <a:pt x="17336" y="7256"/>
                    <a:pt x="17390" y="7205"/>
                    <a:pt x="17366" y="7269"/>
                  </a:cubicBezTo>
                  <a:cubicBezTo>
                    <a:pt x="17343" y="7332"/>
                    <a:pt x="17280" y="7556"/>
                    <a:pt x="17322" y="7569"/>
                  </a:cubicBezTo>
                  <a:cubicBezTo>
                    <a:pt x="17364" y="7582"/>
                    <a:pt x="17490" y="7381"/>
                    <a:pt x="17505" y="7394"/>
                  </a:cubicBezTo>
                  <a:cubicBezTo>
                    <a:pt x="17520" y="7407"/>
                    <a:pt x="17528" y="7568"/>
                    <a:pt x="17503" y="7644"/>
                  </a:cubicBezTo>
                  <a:cubicBezTo>
                    <a:pt x="17479" y="7719"/>
                    <a:pt x="17465" y="7851"/>
                    <a:pt x="17488" y="7838"/>
                  </a:cubicBezTo>
                  <a:cubicBezTo>
                    <a:pt x="17511" y="7825"/>
                    <a:pt x="17568" y="7712"/>
                    <a:pt x="17575" y="7750"/>
                  </a:cubicBezTo>
                  <a:cubicBezTo>
                    <a:pt x="17581" y="7788"/>
                    <a:pt x="17627" y="7862"/>
                    <a:pt x="17584" y="8000"/>
                  </a:cubicBezTo>
                  <a:cubicBezTo>
                    <a:pt x="17541" y="8139"/>
                    <a:pt x="17480" y="8187"/>
                    <a:pt x="17535" y="8275"/>
                  </a:cubicBezTo>
                  <a:cubicBezTo>
                    <a:pt x="17591" y="8363"/>
                    <a:pt x="17622" y="8288"/>
                    <a:pt x="17678" y="8225"/>
                  </a:cubicBezTo>
                  <a:cubicBezTo>
                    <a:pt x="17734" y="8162"/>
                    <a:pt x="17797" y="7888"/>
                    <a:pt x="17780" y="7800"/>
                  </a:cubicBezTo>
                  <a:cubicBezTo>
                    <a:pt x="17763" y="7712"/>
                    <a:pt x="17718" y="7532"/>
                    <a:pt x="17725" y="7469"/>
                  </a:cubicBezTo>
                  <a:cubicBezTo>
                    <a:pt x="17732" y="7406"/>
                    <a:pt x="17842" y="7407"/>
                    <a:pt x="17853" y="7306"/>
                  </a:cubicBezTo>
                  <a:cubicBezTo>
                    <a:pt x="17865" y="7205"/>
                    <a:pt x="17911" y="7131"/>
                    <a:pt x="17953" y="7093"/>
                  </a:cubicBezTo>
                  <a:cubicBezTo>
                    <a:pt x="17996" y="7056"/>
                    <a:pt x="18063" y="6892"/>
                    <a:pt x="18074" y="6943"/>
                  </a:cubicBezTo>
                  <a:cubicBezTo>
                    <a:pt x="18084" y="6994"/>
                    <a:pt x="18176" y="7057"/>
                    <a:pt x="18212" y="6981"/>
                  </a:cubicBezTo>
                  <a:cubicBezTo>
                    <a:pt x="18248" y="6905"/>
                    <a:pt x="18421" y="6626"/>
                    <a:pt x="18525" y="6474"/>
                  </a:cubicBezTo>
                  <a:cubicBezTo>
                    <a:pt x="18630" y="6323"/>
                    <a:pt x="18681" y="6151"/>
                    <a:pt x="18723" y="5974"/>
                  </a:cubicBezTo>
                  <a:cubicBezTo>
                    <a:pt x="18765" y="5797"/>
                    <a:pt x="18811" y="5681"/>
                    <a:pt x="18816" y="5542"/>
                  </a:cubicBezTo>
                  <a:cubicBezTo>
                    <a:pt x="18829" y="5719"/>
                    <a:pt x="18821" y="5848"/>
                    <a:pt x="18799" y="5986"/>
                  </a:cubicBezTo>
                  <a:cubicBezTo>
                    <a:pt x="18778" y="6125"/>
                    <a:pt x="18750" y="6411"/>
                    <a:pt x="18757" y="6449"/>
                  </a:cubicBezTo>
                  <a:cubicBezTo>
                    <a:pt x="18763" y="6487"/>
                    <a:pt x="18796" y="6580"/>
                    <a:pt x="18827" y="6556"/>
                  </a:cubicBezTo>
                  <a:cubicBezTo>
                    <a:pt x="18856" y="6530"/>
                    <a:pt x="18847" y="6275"/>
                    <a:pt x="18853" y="6224"/>
                  </a:cubicBezTo>
                  <a:cubicBezTo>
                    <a:pt x="18858" y="6174"/>
                    <a:pt x="18905" y="6099"/>
                    <a:pt x="18929" y="6086"/>
                  </a:cubicBezTo>
                  <a:cubicBezTo>
                    <a:pt x="18952" y="6074"/>
                    <a:pt x="18955" y="5856"/>
                    <a:pt x="18938" y="5767"/>
                  </a:cubicBezTo>
                  <a:cubicBezTo>
                    <a:pt x="18920" y="5679"/>
                    <a:pt x="18887" y="5630"/>
                    <a:pt x="18910" y="5617"/>
                  </a:cubicBezTo>
                  <a:cubicBezTo>
                    <a:pt x="18934" y="5604"/>
                    <a:pt x="18972" y="5506"/>
                    <a:pt x="18959" y="5480"/>
                  </a:cubicBezTo>
                  <a:cubicBezTo>
                    <a:pt x="18945" y="5455"/>
                    <a:pt x="18967" y="5367"/>
                    <a:pt x="18926" y="5392"/>
                  </a:cubicBezTo>
                  <a:cubicBezTo>
                    <a:pt x="18896" y="5410"/>
                    <a:pt x="18826" y="5380"/>
                    <a:pt x="18816" y="5486"/>
                  </a:cubicBezTo>
                  <a:cubicBezTo>
                    <a:pt x="18812" y="5379"/>
                    <a:pt x="18786" y="5306"/>
                    <a:pt x="18743" y="5317"/>
                  </a:cubicBezTo>
                  <a:cubicBezTo>
                    <a:pt x="18692" y="5330"/>
                    <a:pt x="18658" y="5392"/>
                    <a:pt x="18609" y="5392"/>
                  </a:cubicBezTo>
                  <a:cubicBezTo>
                    <a:pt x="18560" y="5392"/>
                    <a:pt x="18619" y="5217"/>
                    <a:pt x="18597" y="5217"/>
                  </a:cubicBezTo>
                  <a:cubicBezTo>
                    <a:pt x="18575" y="5217"/>
                    <a:pt x="18508" y="5380"/>
                    <a:pt x="18490" y="5292"/>
                  </a:cubicBezTo>
                  <a:cubicBezTo>
                    <a:pt x="18473" y="5204"/>
                    <a:pt x="18589" y="5086"/>
                    <a:pt x="18678" y="5023"/>
                  </a:cubicBezTo>
                  <a:cubicBezTo>
                    <a:pt x="18767" y="4960"/>
                    <a:pt x="18944" y="4597"/>
                    <a:pt x="19000" y="4585"/>
                  </a:cubicBezTo>
                  <a:cubicBezTo>
                    <a:pt x="19056" y="4573"/>
                    <a:pt x="19189" y="4610"/>
                    <a:pt x="19310" y="4598"/>
                  </a:cubicBezTo>
                  <a:cubicBezTo>
                    <a:pt x="19432" y="4586"/>
                    <a:pt x="19482" y="4472"/>
                    <a:pt x="19513" y="4535"/>
                  </a:cubicBezTo>
                  <a:cubicBezTo>
                    <a:pt x="19544" y="4598"/>
                    <a:pt x="19617" y="4673"/>
                    <a:pt x="19668" y="4660"/>
                  </a:cubicBezTo>
                  <a:cubicBezTo>
                    <a:pt x="19718" y="4648"/>
                    <a:pt x="19696" y="4661"/>
                    <a:pt x="19787" y="4535"/>
                  </a:cubicBezTo>
                  <a:cubicBezTo>
                    <a:pt x="19877" y="4409"/>
                    <a:pt x="19955" y="4348"/>
                    <a:pt x="20004" y="4248"/>
                  </a:cubicBezTo>
                  <a:cubicBezTo>
                    <a:pt x="20054" y="4147"/>
                    <a:pt x="20165" y="4072"/>
                    <a:pt x="20159" y="4173"/>
                  </a:cubicBezTo>
                  <a:cubicBezTo>
                    <a:pt x="20153" y="4273"/>
                    <a:pt x="20127" y="4373"/>
                    <a:pt x="20170" y="4373"/>
                  </a:cubicBezTo>
                  <a:cubicBezTo>
                    <a:pt x="20214" y="4373"/>
                    <a:pt x="20290" y="4272"/>
                    <a:pt x="20351" y="4223"/>
                  </a:cubicBezTo>
                  <a:cubicBezTo>
                    <a:pt x="20411" y="4172"/>
                    <a:pt x="20460" y="4110"/>
                    <a:pt x="20460" y="4110"/>
                  </a:cubicBezTo>
                  <a:cubicBezTo>
                    <a:pt x="20460" y="4110"/>
                    <a:pt x="20198" y="4460"/>
                    <a:pt x="20135" y="4535"/>
                  </a:cubicBezTo>
                  <a:cubicBezTo>
                    <a:pt x="20072" y="4611"/>
                    <a:pt x="19934" y="4666"/>
                    <a:pt x="19863" y="4817"/>
                  </a:cubicBezTo>
                  <a:cubicBezTo>
                    <a:pt x="19791" y="4968"/>
                    <a:pt x="19753" y="5016"/>
                    <a:pt x="19739" y="5180"/>
                  </a:cubicBezTo>
                  <a:cubicBezTo>
                    <a:pt x="19726" y="5344"/>
                    <a:pt x="19796" y="5560"/>
                    <a:pt x="19735" y="5711"/>
                  </a:cubicBezTo>
                  <a:cubicBezTo>
                    <a:pt x="19674" y="5862"/>
                    <a:pt x="19633" y="6074"/>
                    <a:pt x="19633" y="6074"/>
                  </a:cubicBezTo>
                  <a:cubicBezTo>
                    <a:pt x="19633" y="6074"/>
                    <a:pt x="19722" y="5862"/>
                    <a:pt x="19831" y="5724"/>
                  </a:cubicBezTo>
                  <a:cubicBezTo>
                    <a:pt x="19939" y="5586"/>
                    <a:pt x="20016" y="5393"/>
                    <a:pt x="20057" y="5317"/>
                  </a:cubicBezTo>
                  <a:cubicBezTo>
                    <a:pt x="20098" y="5242"/>
                    <a:pt x="20198" y="5230"/>
                    <a:pt x="20208" y="5142"/>
                  </a:cubicBezTo>
                  <a:cubicBezTo>
                    <a:pt x="20218" y="5054"/>
                    <a:pt x="20258" y="4943"/>
                    <a:pt x="20286" y="4842"/>
                  </a:cubicBezTo>
                  <a:cubicBezTo>
                    <a:pt x="20313" y="4741"/>
                    <a:pt x="20261" y="4768"/>
                    <a:pt x="20308" y="4642"/>
                  </a:cubicBezTo>
                  <a:cubicBezTo>
                    <a:pt x="20356" y="4516"/>
                    <a:pt x="20361" y="4410"/>
                    <a:pt x="20524" y="4410"/>
                  </a:cubicBezTo>
                  <a:cubicBezTo>
                    <a:pt x="20688" y="4411"/>
                    <a:pt x="20631" y="4441"/>
                    <a:pt x="20763" y="4429"/>
                  </a:cubicBezTo>
                  <a:cubicBezTo>
                    <a:pt x="20895" y="4417"/>
                    <a:pt x="20961" y="4261"/>
                    <a:pt x="21095" y="4185"/>
                  </a:cubicBezTo>
                  <a:cubicBezTo>
                    <a:pt x="21229" y="4110"/>
                    <a:pt x="21333" y="4060"/>
                    <a:pt x="21367" y="4098"/>
                  </a:cubicBezTo>
                  <a:cubicBezTo>
                    <a:pt x="21401" y="4136"/>
                    <a:pt x="21464" y="4111"/>
                    <a:pt x="21436" y="4023"/>
                  </a:cubicBezTo>
                  <a:cubicBezTo>
                    <a:pt x="21407" y="3934"/>
                    <a:pt x="21335" y="3810"/>
                    <a:pt x="21381" y="3785"/>
                  </a:cubicBezTo>
                  <a:cubicBezTo>
                    <a:pt x="21427" y="3759"/>
                    <a:pt x="21473" y="3748"/>
                    <a:pt x="21501" y="3647"/>
                  </a:cubicBezTo>
                  <a:cubicBezTo>
                    <a:pt x="21529" y="3546"/>
                    <a:pt x="21472" y="3366"/>
                    <a:pt x="21527" y="3266"/>
                  </a:cubicBezTo>
                  <a:cubicBezTo>
                    <a:pt x="21582" y="3165"/>
                    <a:pt x="21519" y="3041"/>
                    <a:pt x="21468" y="3016"/>
                  </a:cubicBezTo>
                  <a:cubicBezTo>
                    <a:pt x="21416" y="2990"/>
                    <a:pt x="21198" y="3041"/>
                    <a:pt x="21160" y="2991"/>
                  </a:cubicBezTo>
                  <a:cubicBezTo>
                    <a:pt x="21122" y="2941"/>
                    <a:pt x="21059" y="2878"/>
                    <a:pt x="21032" y="2915"/>
                  </a:cubicBezTo>
                  <a:cubicBezTo>
                    <a:pt x="21006" y="2954"/>
                    <a:pt x="20935" y="3153"/>
                    <a:pt x="20935" y="3153"/>
                  </a:cubicBezTo>
                  <a:cubicBezTo>
                    <a:pt x="20935" y="3153"/>
                    <a:pt x="20894" y="3179"/>
                    <a:pt x="20874" y="3066"/>
                  </a:cubicBezTo>
                  <a:cubicBezTo>
                    <a:pt x="20854" y="2952"/>
                    <a:pt x="20673" y="2966"/>
                    <a:pt x="20619" y="2966"/>
                  </a:cubicBezTo>
                  <a:cubicBezTo>
                    <a:pt x="20564" y="2965"/>
                    <a:pt x="20501" y="2984"/>
                    <a:pt x="20439" y="2997"/>
                  </a:cubicBezTo>
                  <a:cubicBezTo>
                    <a:pt x="20378" y="3009"/>
                    <a:pt x="20341" y="3047"/>
                    <a:pt x="20307" y="2959"/>
                  </a:cubicBezTo>
                  <a:cubicBezTo>
                    <a:pt x="20274" y="2871"/>
                    <a:pt x="20218" y="2835"/>
                    <a:pt x="20200" y="2797"/>
                  </a:cubicBezTo>
                  <a:cubicBezTo>
                    <a:pt x="20183" y="2759"/>
                    <a:pt x="20063" y="2758"/>
                    <a:pt x="19968" y="2784"/>
                  </a:cubicBezTo>
                  <a:cubicBezTo>
                    <a:pt x="19872" y="2808"/>
                    <a:pt x="19779" y="2809"/>
                    <a:pt x="19779" y="2809"/>
                  </a:cubicBezTo>
                  <a:cubicBezTo>
                    <a:pt x="19779" y="2809"/>
                    <a:pt x="19740" y="2772"/>
                    <a:pt x="19685" y="2684"/>
                  </a:cubicBezTo>
                  <a:cubicBezTo>
                    <a:pt x="19629" y="2596"/>
                    <a:pt x="19571" y="2534"/>
                    <a:pt x="19549" y="2534"/>
                  </a:cubicBezTo>
                  <a:cubicBezTo>
                    <a:pt x="19528" y="2534"/>
                    <a:pt x="19352" y="2591"/>
                    <a:pt x="19321" y="2528"/>
                  </a:cubicBezTo>
                  <a:cubicBezTo>
                    <a:pt x="19290" y="2464"/>
                    <a:pt x="19255" y="2428"/>
                    <a:pt x="19228" y="2428"/>
                  </a:cubicBezTo>
                  <a:cubicBezTo>
                    <a:pt x="19201" y="2428"/>
                    <a:pt x="19191" y="2328"/>
                    <a:pt x="19224" y="2328"/>
                  </a:cubicBezTo>
                  <a:cubicBezTo>
                    <a:pt x="19256" y="2328"/>
                    <a:pt x="19420" y="2228"/>
                    <a:pt x="19420" y="2228"/>
                  </a:cubicBezTo>
                  <a:cubicBezTo>
                    <a:pt x="19420" y="2228"/>
                    <a:pt x="19392" y="2090"/>
                    <a:pt x="19338" y="2090"/>
                  </a:cubicBezTo>
                  <a:cubicBezTo>
                    <a:pt x="19283" y="2090"/>
                    <a:pt x="19192" y="2027"/>
                    <a:pt x="19164" y="2027"/>
                  </a:cubicBezTo>
                  <a:cubicBezTo>
                    <a:pt x="19137" y="2027"/>
                    <a:pt x="19152" y="2090"/>
                    <a:pt x="19100" y="2065"/>
                  </a:cubicBezTo>
                  <a:cubicBezTo>
                    <a:pt x="19049" y="2039"/>
                    <a:pt x="18967" y="2117"/>
                    <a:pt x="18962" y="2040"/>
                  </a:cubicBezTo>
                  <a:cubicBezTo>
                    <a:pt x="18954" y="1904"/>
                    <a:pt x="18839" y="2164"/>
                    <a:pt x="18915" y="2215"/>
                  </a:cubicBezTo>
                  <a:cubicBezTo>
                    <a:pt x="18991" y="2265"/>
                    <a:pt x="19073" y="2215"/>
                    <a:pt x="19087" y="2290"/>
                  </a:cubicBezTo>
                  <a:cubicBezTo>
                    <a:pt x="19100" y="2366"/>
                    <a:pt x="19073" y="2402"/>
                    <a:pt x="19067" y="2453"/>
                  </a:cubicBezTo>
                  <a:cubicBezTo>
                    <a:pt x="19061" y="2503"/>
                    <a:pt x="19003" y="2640"/>
                    <a:pt x="18973" y="2665"/>
                  </a:cubicBezTo>
                  <a:cubicBezTo>
                    <a:pt x="18943" y="2690"/>
                    <a:pt x="18917" y="2627"/>
                    <a:pt x="18856" y="2690"/>
                  </a:cubicBezTo>
                  <a:cubicBezTo>
                    <a:pt x="18794" y="2753"/>
                    <a:pt x="18663" y="2702"/>
                    <a:pt x="18643" y="2740"/>
                  </a:cubicBezTo>
                  <a:cubicBezTo>
                    <a:pt x="18622" y="2778"/>
                    <a:pt x="18604" y="2640"/>
                    <a:pt x="18574" y="2665"/>
                  </a:cubicBezTo>
                  <a:cubicBezTo>
                    <a:pt x="18544" y="2690"/>
                    <a:pt x="18456" y="2853"/>
                    <a:pt x="18419" y="2840"/>
                  </a:cubicBezTo>
                  <a:cubicBezTo>
                    <a:pt x="18382" y="2828"/>
                    <a:pt x="18342" y="2741"/>
                    <a:pt x="18354" y="2640"/>
                  </a:cubicBezTo>
                  <a:cubicBezTo>
                    <a:pt x="18365" y="2539"/>
                    <a:pt x="18364" y="2416"/>
                    <a:pt x="18351" y="2390"/>
                  </a:cubicBezTo>
                  <a:cubicBezTo>
                    <a:pt x="18337" y="2365"/>
                    <a:pt x="18217" y="2353"/>
                    <a:pt x="18173" y="2365"/>
                  </a:cubicBezTo>
                  <a:cubicBezTo>
                    <a:pt x="18127" y="2378"/>
                    <a:pt x="17989" y="2402"/>
                    <a:pt x="17961" y="2453"/>
                  </a:cubicBezTo>
                  <a:cubicBezTo>
                    <a:pt x="17934" y="2503"/>
                    <a:pt x="17870" y="2540"/>
                    <a:pt x="17832" y="2540"/>
                  </a:cubicBezTo>
                  <a:cubicBezTo>
                    <a:pt x="17794" y="2540"/>
                    <a:pt x="17771" y="2454"/>
                    <a:pt x="17692" y="2428"/>
                  </a:cubicBezTo>
                  <a:cubicBezTo>
                    <a:pt x="17613" y="2403"/>
                    <a:pt x="17434" y="2383"/>
                    <a:pt x="17410" y="2396"/>
                  </a:cubicBezTo>
                  <a:cubicBezTo>
                    <a:pt x="17387" y="2409"/>
                    <a:pt x="17321" y="2372"/>
                    <a:pt x="17354" y="2321"/>
                  </a:cubicBezTo>
                  <a:cubicBezTo>
                    <a:pt x="17387" y="2271"/>
                    <a:pt x="17487" y="2110"/>
                    <a:pt x="17447" y="2034"/>
                  </a:cubicBezTo>
                  <a:cubicBezTo>
                    <a:pt x="17407" y="1958"/>
                    <a:pt x="17297" y="1958"/>
                    <a:pt x="17249" y="1946"/>
                  </a:cubicBezTo>
                  <a:cubicBezTo>
                    <a:pt x="17202" y="1933"/>
                    <a:pt x="17156" y="1909"/>
                    <a:pt x="17077" y="1934"/>
                  </a:cubicBezTo>
                  <a:cubicBezTo>
                    <a:pt x="16998" y="1959"/>
                    <a:pt x="16972" y="2047"/>
                    <a:pt x="16948" y="1971"/>
                  </a:cubicBezTo>
                  <a:cubicBezTo>
                    <a:pt x="16924" y="1895"/>
                    <a:pt x="17025" y="2011"/>
                    <a:pt x="16924" y="1896"/>
                  </a:cubicBezTo>
                  <a:cubicBezTo>
                    <a:pt x="16822" y="1782"/>
                    <a:pt x="16743" y="1890"/>
                    <a:pt x="16729" y="1827"/>
                  </a:cubicBezTo>
                  <a:cubicBezTo>
                    <a:pt x="16727" y="1817"/>
                    <a:pt x="16724" y="1810"/>
                    <a:pt x="16723" y="1802"/>
                  </a:cubicBezTo>
                  <a:close/>
                  <a:moveTo>
                    <a:pt x="4655" y="1946"/>
                  </a:moveTo>
                  <a:cubicBezTo>
                    <a:pt x="4584" y="1963"/>
                    <a:pt x="4379" y="1925"/>
                    <a:pt x="4343" y="1984"/>
                  </a:cubicBezTo>
                  <a:cubicBezTo>
                    <a:pt x="4309" y="2039"/>
                    <a:pt x="4318" y="2211"/>
                    <a:pt x="4305" y="2228"/>
                  </a:cubicBezTo>
                  <a:cubicBezTo>
                    <a:pt x="4292" y="2244"/>
                    <a:pt x="4297" y="2319"/>
                    <a:pt x="4328" y="2303"/>
                  </a:cubicBezTo>
                  <a:cubicBezTo>
                    <a:pt x="4359" y="2286"/>
                    <a:pt x="4391" y="2127"/>
                    <a:pt x="4413" y="2127"/>
                  </a:cubicBezTo>
                  <a:cubicBezTo>
                    <a:pt x="4435" y="2128"/>
                    <a:pt x="4554" y="2066"/>
                    <a:pt x="4562" y="2159"/>
                  </a:cubicBezTo>
                  <a:cubicBezTo>
                    <a:pt x="4570" y="2251"/>
                    <a:pt x="4574" y="2206"/>
                    <a:pt x="4624" y="2215"/>
                  </a:cubicBezTo>
                  <a:cubicBezTo>
                    <a:pt x="4674" y="2223"/>
                    <a:pt x="4729" y="2101"/>
                    <a:pt x="4737" y="2059"/>
                  </a:cubicBezTo>
                  <a:cubicBezTo>
                    <a:pt x="4746" y="2017"/>
                    <a:pt x="4726" y="1930"/>
                    <a:pt x="4655" y="1946"/>
                  </a:cubicBezTo>
                  <a:close/>
                  <a:moveTo>
                    <a:pt x="4927" y="2090"/>
                  </a:moveTo>
                  <a:cubicBezTo>
                    <a:pt x="4901" y="2081"/>
                    <a:pt x="4872" y="2102"/>
                    <a:pt x="4857" y="2152"/>
                  </a:cubicBezTo>
                  <a:cubicBezTo>
                    <a:pt x="4832" y="2240"/>
                    <a:pt x="4987" y="2284"/>
                    <a:pt x="4980" y="2184"/>
                  </a:cubicBezTo>
                  <a:cubicBezTo>
                    <a:pt x="4977" y="2133"/>
                    <a:pt x="4953" y="2098"/>
                    <a:pt x="4927" y="2090"/>
                  </a:cubicBezTo>
                  <a:close/>
                  <a:moveTo>
                    <a:pt x="3497" y="2203"/>
                  </a:moveTo>
                  <a:cubicBezTo>
                    <a:pt x="3422" y="2190"/>
                    <a:pt x="3417" y="2291"/>
                    <a:pt x="3344" y="2265"/>
                  </a:cubicBezTo>
                  <a:cubicBezTo>
                    <a:pt x="3270" y="2240"/>
                    <a:pt x="3243" y="2278"/>
                    <a:pt x="3169" y="2265"/>
                  </a:cubicBezTo>
                  <a:cubicBezTo>
                    <a:pt x="3094" y="2252"/>
                    <a:pt x="3057" y="2239"/>
                    <a:pt x="3036" y="2328"/>
                  </a:cubicBezTo>
                  <a:cubicBezTo>
                    <a:pt x="3015" y="2416"/>
                    <a:pt x="2976" y="2565"/>
                    <a:pt x="2943" y="2565"/>
                  </a:cubicBezTo>
                  <a:cubicBezTo>
                    <a:pt x="2911" y="2565"/>
                    <a:pt x="2863" y="2659"/>
                    <a:pt x="2965" y="2672"/>
                  </a:cubicBezTo>
                  <a:cubicBezTo>
                    <a:pt x="3067" y="2685"/>
                    <a:pt x="2994" y="2797"/>
                    <a:pt x="3088" y="2784"/>
                  </a:cubicBezTo>
                  <a:cubicBezTo>
                    <a:pt x="3182" y="2772"/>
                    <a:pt x="3264" y="2772"/>
                    <a:pt x="3298" y="2672"/>
                  </a:cubicBezTo>
                  <a:cubicBezTo>
                    <a:pt x="3331" y="2571"/>
                    <a:pt x="3346" y="2571"/>
                    <a:pt x="3353" y="2609"/>
                  </a:cubicBezTo>
                  <a:cubicBezTo>
                    <a:pt x="3359" y="2647"/>
                    <a:pt x="3417" y="2872"/>
                    <a:pt x="3417" y="2872"/>
                  </a:cubicBezTo>
                  <a:cubicBezTo>
                    <a:pt x="3417" y="2872"/>
                    <a:pt x="3459" y="2971"/>
                    <a:pt x="3477" y="2997"/>
                  </a:cubicBezTo>
                  <a:cubicBezTo>
                    <a:pt x="3496" y="3022"/>
                    <a:pt x="3441" y="3135"/>
                    <a:pt x="3404" y="3072"/>
                  </a:cubicBezTo>
                  <a:cubicBezTo>
                    <a:pt x="3368" y="3009"/>
                    <a:pt x="3284" y="3022"/>
                    <a:pt x="3258" y="2959"/>
                  </a:cubicBezTo>
                  <a:cubicBezTo>
                    <a:pt x="3233" y="2896"/>
                    <a:pt x="3149" y="2872"/>
                    <a:pt x="3109" y="2884"/>
                  </a:cubicBezTo>
                  <a:cubicBezTo>
                    <a:pt x="3069" y="2896"/>
                    <a:pt x="2947" y="2872"/>
                    <a:pt x="2925" y="2872"/>
                  </a:cubicBezTo>
                  <a:cubicBezTo>
                    <a:pt x="2903" y="2872"/>
                    <a:pt x="2819" y="2997"/>
                    <a:pt x="2819" y="2997"/>
                  </a:cubicBezTo>
                  <a:cubicBezTo>
                    <a:pt x="2819" y="2997"/>
                    <a:pt x="2803" y="2898"/>
                    <a:pt x="2793" y="2847"/>
                  </a:cubicBezTo>
                  <a:cubicBezTo>
                    <a:pt x="2782" y="2797"/>
                    <a:pt x="2743" y="2897"/>
                    <a:pt x="2720" y="2909"/>
                  </a:cubicBezTo>
                  <a:cubicBezTo>
                    <a:pt x="2697" y="2921"/>
                    <a:pt x="2643" y="2809"/>
                    <a:pt x="2572" y="2859"/>
                  </a:cubicBezTo>
                  <a:cubicBezTo>
                    <a:pt x="2501" y="2910"/>
                    <a:pt x="2517" y="2960"/>
                    <a:pt x="2426" y="2947"/>
                  </a:cubicBezTo>
                  <a:cubicBezTo>
                    <a:pt x="2335" y="2934"/>
                    <a:pt x="2317" y="2897"/>
                    <a:pt x="2283" y="2909"/>
                  </a:cubicBezTo>
                  <a:cubicBezTo>
                    <a:pt x="2249" y="2921"/>
                    <a:pt x="2250" y="2922"/>
                    <a:pt x="2250" y="2922"/>
                  </a:cubicBezTo>
                  <a:cubicBezTo>
                    <a:pt x="2250" y="2922"/>
                    <a:pt x="2250" y="2971"/>
                    <a:pt x="2206" y="3022"/>
                  </a:cubicBezTo>
                  <a:cubicBezTo>
                    <a:pt x="2162" y="3072"/>
                    <a:pt x="2127" y="3135"/>
                    <a:pt x="2108" y="3059"/>
                  </a:cubicBezTo>
                  <a:cubicBezTo>
                    <a:pt x="2090" y="2984"/>
                    <a:pt x="2073" y="2985"/>
                    <a:pt x="2058" y="2972"/>
                  </a:cubicBezTo>
                  <a:cubicBezTo>
                    <a:pt x="2043" y="2960"/>
                    <a:pt x="2018" y="2891"/>
                    <a:pt x="1942" y="2928"/>
                  </a:cubicBezTo>
                  <a:cubicBezTo>
                    <a:pt x="1868" y="2965"/>
                    <a:pt x="1817" y="2747"/>
                    <a:pt x="1795" y="2747"/>
                  </a:cubicBezTo>
                  <a:cubicBezTo>
                    <a:pt x="1773" y="2747"/>
                    <a:pt x="1532" y="2853"/>
                    <a:pt x="1491" y="2828"/>
                  </a:cubicBezTo>
                  <a:cubicBezTo>
                    <a:pt x="1450" y="2802"/>
                    <a:pt x="1337" y="2690"/>
                    <a:pt x="1291" y="2703"/>
                  </a:cubicBezTo>
                  <a:cubicBezTo>
                    <a:pt x="1247" y="2715"/>
                    <a:pt x="1155" y="2740"/>
                    <a:pt x="1155" y="2740"/>
                  </a:cubicBezTo>
                  <a:cubicBezTo>
                    <a:pt x="1155" y="2740"/>
                    <a:pt x="1069" y="2703"/>
                    <a:pt x="1053" y="2703"/>
                  </a:cubicBezTo>
                  <a:cubicBezTo>
                    <a:pt x="1036" y="2703"/>
                    <a:pt x="969" y="2766"/>
                    <a:pt x="949" y="2703"/>
                  </a:cubicBezTo>
                  <a:cubicBezTo>
                    <a:pt x="929" y="2640"/>
                    <a:pt x="884" y="2603"/>
                    <a:pt x="884" y="2603"/>
                  </a:cubicBezTo>
                  <a:cubicBezTo>
                    <a:pt x="884" y="2603"/>
                    <a:pt x="847" y="2740"/>
                    <a:pt x="806" y="2765"/>
                  </a:cubicBezTo>
                  <a:cubicBezTo>
                    <a:pt x="765" y="2791"/>
                    <a:pt x="678" y="2840"/>
                    <a:pt x="665" y="2815"/>
                  </a:cubicBezTo>
                  <a:cubicBezTo>
                    <a:pt x="651" y="2790"/>
                    <a:pt x="494" y="2916"/>
                    <a:pt x="494" y="2915"/>
                  </a:cubicBezTo>
                  <a:cubicBezTo>
                    <a:pt x="494" y="2915"/>
                    <a:pt x="410" y="2953"/>
                    <a:pt x="389" y="2941"/>
                  </a:cubicBezTo>
                  <a:cubicBezTo>
                    <a:pt x="369" y="2928"/>
                    <a:pt x="264" y="3027"/>
                    <a:pt x="269" y="3078"/>
                  </a:cubicBezTo>
                  <a:cubicBezTo>
                    <a:pt x="274" y="3129"/>
                    <a:pt x="252" y="3228"/>
                    <a:pt x="339" y="3228"/>
                  </a:cubicBezTo>
                  <a:cubicBezTo>
                    <a:pt x="426" y="3228"/>
                    <a:pt x="424" y="3303"/>
                    <a:pt x="455" y="3316"/>
                  </a:cubicBezTo>
                  <a:cubicBezTo>
                    <a:pt x="486" y="3328"/>
                    <a:pt x="498" y="3321"/>
                    <a:pt x="528" y="3397"/>
                  </a:cubicBezTo>
                  <a:cubicBezTo>
                    <a:pt x="557" y="3473"/>
                    <a:pt x="548" y="3547"/>
                    <a:pt x="500" y="3535"/>
                  </a:cubicBezTo>
                  <a:cubicBezTo>
                    <a:pt x="453" y="3522"/>
                    <a:pt x="401" y="3497"/>
                    <a:pt x="376" y="3435"/>
                  </a:cubicBezTo>
                  <a:cubicBezTo>
                    <a:pt x="350" y="3371"/>
                    <a:pt x="350" y="3366"/>
                    <a:pt x="350" y="3366"/>
                  </a:cubicBezTo>
                  <a:lnTo>
                    <a:pt x="283" y="3435"/>
                  </a:lnTo>
                  <a:cubicBezTo>
                    <a:pt x="205" y="3447"/>
                    <a:pt x="97" y="3535"/>
                    <a:pt x="97" y="3535"/>
                  </a:cubicBezTo>
                  <a:cubicBezTo>
                    <a:pt x="97" y="3535"/>
                    <a:pt x="111" y="3646"/>
                    <a:pt x="152" y="3722"/>
                  </a:cubicBezTo>
                  <a:cubicBezTo>
                    <a:pt x="192" y="3798"/>
                    <a:pt x="313" y="3797"/>
                    <a:pt x="313" y="3797"/>
                  </a:cubicBezTo>
                  <a:cubicBezTo>
                    <a:pt x="313" y="3797"/>
                    <a:pt x="393" y="3811"/>
                    <a:pt x="433" y="3747"/>
                  </a:cubicBezTo>
                  <a:cubicBezTo>
                    <a:pt x="473" y="3684"/>
                    <a:pt x="509" y="3697"/>
                    <a:pt x="529" y="3710"/>
                  </a:cubicBezTo>
                  <a:cubicBezTo>
                    <a:pt x="550" y="3722"/>
                    <a:pt x="493" y="3885"/>
                    <a:pt x="435" y="3872"/>
                  </a:cubicBezTo>
                  <a:cubicBezTo>
                    <a:pt x="376" y="3860"/>
                    <a:pt x="302" y="3885"/>
                    <a:pt x="243" y="3972"/>
                  </a:cubicBezTo>
                  <a:cubicBezTo>
                    <a:pt x="184" y="4061"/>
                    <a:pt x="140" y="4072"/>
                    <a:pt x="150" y="4173"/>
                  </a:cubicBezTo>
                  <a:cubicBezTo>
                    <a:pt x="161" y="4273"/>
                    <a:pt x="228" y="4404"/>
                    <a:pt x="227" y="4467"/>
                  </a:cubicBezTo>
                  <a:cubicBezTo>
                    <a:pt x="225" y="4529"/>
                    <a:pt x="329" y="4429"/>
                    <a:pt x="347" y="4366"/>
                  </a:cubicBezTo>
                  <a:cubicBezTo>
                    <a:pt x="365" y="4303"/>
                    <a:pt x="419" y="4303"/>
                    <a:pt x="386" y="4442"/>
                  </a:cubicBezTo>
                  <a:cubicBezTo>
                    <a:pt x="354" y="4580"/>
                    <a:pt x="423" y="4604"/>
                    <a:pt x="423" y="4604"/>
                  </a:cubicBezTo>
                  <a:cubicBezTo>
                    <a:pt x="423" y="4604"/>
                    <a:pt x="470" y="4479"/>
                    <a:pt x="484" y="4504"/>
                  </a:cubicBezTo>
                  <a:cubicBezTo>
                    <a:pt x="497" y="4529"/>
                    <a:pt x="538" y="4642"/>
                    <a:pt x="538" y="4642"/>
                  </a:cubicBezTo>
                  <a:cubicBezTo>
                    <a:pt x="538" y="4642"/>
                    <a:pt x="622" y="4528"/>
                    <a:pt x="636" y="4604"/>
                  </a:cubicBezTo>
                  <a:cubicBezTo>
                    <a:pt x="649" y="4680"/>
                    <a:pt x="588" y="4742"/>
                    <a:pt x="551" y="4779"/>
                  </a:cubicBezTo>
                  <a:cubicBezTo>
                    <a:pt x="514" y="4817"/>
                    <a:pt x="381" y="4923"/>
                    <a:pt x="350" y="4961"/>
                  </a:cubicBezTo>
                  <a:cubicBezTo>
                    <a:pt x="318" y="4998"/>
                    <a:pt x="202" y="5111"/>
                    <a:pt x="175" y="5111"/>
                  </a:cubicBezTo>
                  <a:cubicBezTo>
                    <a:pt x="147" y="5111"/>
                    <a:pt x="120" y="5261"/>
                    <a:pt x="170" y="5248"/>
                  </a:cubicBezTo>
                  <a:cubicBezTo>
                    <a:pt x="221" y="5236"/>
                    <a:pt x="370" y="5124"/>
                    <a:pt x="412" y="5086"/>
                  </a:cubicBezTo>
                  <a:cubicBezTo>
                    <a:pt x="455" y="5048"/>
                    <a:pt x="450" y="5212"/>
                    <a:pt x="561" y="5098"/>
                  </a:cubicBezTo>
                  <a:cubicBezTo>
                    <a:pt x="672" y="4985"/>
                    <a:pt x="721" y="4804"/>
                    <a:pt x="747" y="4817"/>
                  </a:cubicBezTo>
                  <a:cubicBezTo>
                    <a:pt x="773" y="4830"/>
                    <a:pt x="769" y="4923"/>
                    <a:pt x="809" y="4948"/>
                  </a:cubicBezTo>
                  <a:cubicBezTo>
                    <a:pt x="850" y="4973"/>
                    <a:pt x="899" y="4873"/>
                    <a:pt x="931" y="4836"/>
                  </a:cubicBezTo>
                  <a:cubicBezTo>
                    <a:pt x="962" y="4798"/>
                    <a:pt x="1002" y="4642"/>
                    <a:pt x="973" y="4654"/>
                  </a:cubicBezTo>
                  <a:cubicBezTo>
                    <a:pt x="945" y="4667"/>
                    <a:pt x="875" y="4654"/>
                    <a:pt x="875" y="4654"/>
                  </a:cubicBezTo>
                  <a:cubicBezTo>
                    <a:pt x="875" y="4654"/>
                    <a:pt x="963" y="4554"/>
                    <a:pt x="970" y="4492"/>
                  </a:cubicBezTo>
                  <a:cubicBezTo>
                    <a:pt x="978" y="4428"/>
                    <a:pt x="1000" y="4329"/>
                    <a:pt x="1048" y="4291"/>
                  </a:cubicBezTo>
                  <a:cubicBezTo>
                    <a:pt x="1096" y="4254"/>
                    <a:pt x="1093" y="4278"/>
                    <a:pt x="1048" y="4429"/>
                  </a:cubicBezTo>
                  <a:cubicBezTo>
                    <a:pt x="1004" y="4580"/>
                    <a:pt x="1092" y="4517"/>
                    <a:pt x="1132" y="4454"/>
                  </a:cubicBezTo>
                  <a:cubicBezTo>
                    <a:pt x="1172" y="4391"/>
                    <a:pt x="1191" y="4561"/>
                    <a:pt x="1261" y="4473"/>
                  </a:cubicBezTo>
                  <a:cubicBezTo>
                    <a:pt x="1331" y="4385"/>
                    <a:pt x="1333" y="4216"/>
                    <a:pt x="1366" y="4216"/>
                  </a:cubicBezTo>
                  <a:cubicBezTo>
                    <a:pt x="1399" y="4216"/>
                    <a:pt x="1443" y="4354"/>
                    <a:pt x="1482" y="4304"/>
                  </a:cubicBezTo>
                  <a:cubicBezTo>
                    <a:pt x="1520" y="4253"/>
                    <a:pt x="1587" y="4410"/>
                    <a:pt x="1641" y="4410"/>
                  </a:cubicBezTo>
                  <a:cubicBezTo>
                    <a:pt x="1696" y="4410"/>
                    <a:pt x="1864" y="4535"/>
                    <a:pt x="1897" y="4535"/>
                  </a:cubicBezTo>
                  <a:cubicBezTo>
                    <a:pt x="1930" y="4535"/>
                    <a:pt x="2018" y="4622"/>
                    <a:pt x="2005" y="4786"/>
                  </a:cubicBezTo>
                  <a:cubicBezTo>
                    <a:pt x="1992" y="4950"/>
                    <a:pt x="2027" y="4936"/>
                    <a:pt x="2060" y="4936"/>
                  </a:cubicBezTo>
                  <a:cubicBezTo>
                    <a:pt x="2092" y="4936"/>
                    <a:pt x="2161" y="4997"/>
                    <a:pt x="2154" y="5061"/>
                  </a:cubicBezTo>
                  <a:cubicBezTo>
                    <a:pt x="2147" y="5124"/>
                    <a:pt x="2096" y="5379"/>
                    <a:pt x="2143" y="5442"/>
                  </a:cubicBezTo>
                  <a:cubicBezTo>
                    <a:pt x="2190" y="5505"/>
                    <a:pt x="2228" y="5606"/>
                    <a:pt x="2253" y="5580"/>
                  </a:cubicBezTo>
                  <a:cubicBezTo>
                    <a:pt x="2277" y="5555"/>
                    <a:pt x="2279" y="5355"/>
                    <a:pt x="2254" y="5330"/>
                  </a:cubicBezTo>
                  <a:cubicBezTo>
                    <a:pt x="2230" y="5304"/>
                    <a:pt x="2256" y="5218"/>
                    <a:pt x="2251" y="5167"/>
                  </a:cubicBezTo>
                  <a:cubicBezTo>
                    <a:pt x="2246" y="5116"/>
                    <a:pt x="2289" y="5116"/>
                    <a:pt x="2295" y="5205"/>
                  </a:cubicBezTo>
                  <a:cubicBezTo>
                    <a:pt x="2302" y="5292"/>
                    <a:pt x="2327" y="5455"/>
                    <a:pt x="2355" y="5455"/>
                  </a:cubicBezTo>
                  <a:cubicBezTo>
                    <a:pt x="2382" y="5455"/>
                    <a:pt x="2425" y="5604"/>
                    <a:pt x="2399" y="5692"/>
                  </a:cubicBezTo>
                  <a:cubicBezTo>
                    <a:pt x="2372" y="5781"/>
                    <a:pt x="2374" y="5961"/>
                    <a:pt x="2423" y="5961"/>
                  </a:cubicBezTo>
                  <a:cubicBezTo>
                    <a:pt x="2472" y="5961"/>
                    <a:pt x="2529" y="6086"/>
                    <a:pt x="2549" y="6099"/>
                  </a:cubicBezTo>
                  <a:cubicBezTo>
                    <a:pt x="2570" y="6111"/>
                    <a:pt x="2569" y="6224"/>
                    <a:pt x="2565" y="6262"/>
                  </a:cubicBezTo>
                  <a:cubicBezTo>
                    <a:pt x="2560" y="6299"/>
                    <a:pt x="2584" y="6467"/>
                    <a:pt x="2574" y="6556"/>
                  </a:cubicBezTo>
                  <a:cubicBezTo>
                    <a:pt x="2564" y="6643"/>
                    <a:pt x="2508" y="6993"/>
                    <a:pt x="2487" y="7131"/>
                  </a:cubicBezTo>
                  <a:cubicBezTo>
                    <a:pt x="2466" y="7270"/>
                    <a:pt x="2486" y="7511"/>
                    <a:pt x="2527" y="7638"/>
                  </a:cubicBezTo>
                  <a:cubicBezTo>
                    <a:pt x="2567" y="7764"/>
                    <a:pt x="2526" y="8043"/>
                    <a:pt x="2553" y="8094"/>
                  </a:cubicBezTo>
                  <a:cubicBezTo>
                    <a:pt x="2579" y="8145"/>
                    <a:pt x="2650" y="8244"/>
                    <a:pt x="2700" y="8232"/>
                  </a:cubicBezTo>
                  <a:cubicBezTo>
                    <a:pt x="2750" y="8220"/>
                    <a:pt x="2774" y="8305"/>
                    <a:pt x="2797" y="8482"/>
                  </a:cubicBezTo>
                  <a:cubicBezTo>
                    <a:pt x="2821" y="8659"/>
                    <a:pt x="2831" y="8950"/>
                    <a:pt x="2861" y="8976"/>
                  </a:cubicBezTo>
                  <a:cubicBezTo>
                    <a:pt x="2891" y="9001"/>
                    <a:pt x="2935" y="9088"/>
                    <a:pt x="2901" y="9151"/>
                  </a:cubicBezTo>
                  <a:cubicBezTo>
                    <a:pt x="2867" y="9214"/>
                    <a:pt x="2808" y="9351"/>
                    <a:pt x="2857" y="9351"/>
                  </a:cubicBezTo>
                  <a:cubicBezTo>
                    <a:pt x="2906" y="9351"/>
                    <a:pt x="2929" y="9294"/>
                    <a:pt x="2954" y="9407"/>
                  </a:cubicBezTo>
                  <a:cubicBezTo>
                    <a:pt x="2979" y="9521"/>
                    <a:pt x="3021" y="9582"/>
                    <a:pt x="3007" y="9658"/>
                  </a:cubicBezTo>
                  <a:cubicBezTo>
                    <a:pt x="2993" y="9733"/>
                    <a:pt x="3040" y="9757"/>
                    <a:pt x="3061" y="9770"/>
                  </a:cubicBezTo>
                  <a:cubicBezTo>
                    <a:pt x="3081" y="9783"/>
                    <a:pt x="3104" y="10009"/>
                    <a:pt x="3164" y="9908"/>
                  </a:cubicBezTo>
                  <a:cubicBezTo>
                    <a:pt x="3225" y="9807"/>
                    <a:pt x="3127" y="9658"/>
                    <a:pt x="3102" y="9595"/>
                  </a:cubicBezTo>
                  <a:cubicBezTo>
                    <a:pt x="3076" y="9532"/>
                    <a:pt x="3124" y="9390"/>
                    <a:pt x="3064" y="9251"/>
                  </a:cubicBezTo>
                  <a:cubicBezTo>
                    <a:pt x="3003" y="9112"/>
                    <a:pt x="3026" y="9015"/>
                    <a:pt x="2983" y="8913"/>
                  </a:cubicBezTo>
                  <a:cubicBezTo>
                    <a:pt x="2940" y="8813"/>
                    <a:pt x="2906" y="8726"/>
                    <a:pt x="2971" y="8638"/>
                  </a:cubicBezTo>
                  <a:cubicBezTo>
                    <a:pt x="3035" y="8550"/>
                    <a:pt x="3020" y="8725"/>
                    <a:pt x="3029" y="8838"/>
                  </a:cubicBezTo>
                  <a:cubicBezTo>
                    <a:pt x="3038" y="8952"/>
                    <a:pt x="3126" y="9175"/>
                    <a:pt x="3164" y="9276"/>
                  </a:cubicBezTo>
                  <a:cubicBezTo>
                    <a:pt x="3202" y="9377"/>
                    <a:pt x="3249" y="9733"/>
                    <a:pt x="3277" y="9733"/>
                  </a:cubicBezTo>
                  <a:cubicBezTo>
                    <a:pt x="3304" y="9733"/>
                    <a:pt x="3357" y="9933"/>
                    <a:pt x="3357" y="9933"/>
                  </a:cubicBezTo>
                  <a:cubicBezTo>
                    <a:pt x="3357" y="9933"/>
                    <a:pt x="3382" y="10101"/>
                    <a:pt x="3360" y="10152"/>
                  </a:cubicBezTo>
                  <a:cubicBezTo>
                    <a:pt x="3338" y="10202"/>
                    <a:pt x="3355" y="10389"/>
                    <a:pt x="3388" y="10439"/>
                  </a:cubicBezTo>
                  <a:cubicBezTo>
                    <a:pt x="3420" y="10490"/>
                    <a:pt x="3586" y="10489"/>
                    <a:pt x="3573" y="10677"/>
                  </a:cubicBezTo>
                  <a:cubicBezTo>
                    <a:pt x="3570" y="10727"/>
                    <a:pt x="3569" y="10971"/>
                    <a:pt x="3630" y="10971"/>
                  </a:cubicBezTo>
                  <a:cubicBezTo>
                    <a:pt x="3689" y="10971"/>
                    <a:pt x="3776" y="10908"/>
                    <a:pt x="3788" y="10946"/>
                  </a:cubicBezTo>
                  <a:cubicBezTo>
                    <a:pt x="3800" y="10984"/>
                    <a:pt x="3832" y="11135"/>
                    <a:pt x="3874" y="11046"/>
                  </a:cubicBezTo>
                  <a:cubicBezTo>
                    <a:pt x="3917" y="10958"/>
                    <a:pt x="3927" y="10921"/>
                    <a:pt x="3976" y="10921"/>
                  </a:cubicBezTo>
                  <a:cubicBezTo>
                    <a:pt x="4025" y="10921"/>
                    <a:pt x="4037" y="11008"/>
                    <a:pt x="4057" y="11071"/>
                  </a:cubicBezTo>
                  <a:cubicBezTo>
                    <a:pt x="4077" y="11135"/>
                    <a:pt x="4135" y="11302"/>
                    <a:pt x="4174" y="11290"/>
                  </a:cubicBezTo>
                  <a:cubicBezTo>
                    <a:pt x="4214" y="11277"/>
                    <a:pt x="4251" y="11390"/>
                    <a:pt x="4282" y="11353"/>
                  </a:cubicBezTo>
                  <a:cubicBezTo>
                    <a:pt x="4314" y="11315"/>
                    <a:pt x="4350" y="11377"/>
                    <a:pt x="4369" y="11403"/>
                  </a:cubicBezTo>
                  <a:cubicBezTo>
                    <a:pt x="4388" y="11427"/>
                    <a:pt x="4423" y="11520"/>
                    <a:pt x="4401" y="11672"/>
                  </a:cubicBezTo>
                  <a:cubicBezTo>
                    <a:pt x="4378" y="11823"/>
                    <a:pt x="4453" y="11852"/>
                    <a:pt x="4481" y="11890"/>
                  </a:cubicBezTo>
                  <a:cubicBezTo>
                    <a:pt x="4510" y="11928"/>
                    <a:pt x="4545" y="12021"/>
                    <a:pt x="4565" y="12084"/>
                  </a:cubicBezTo>
                  <a:cubicBezTo>
                    <a:pt x="4585" y="12147"/>
                    <a:pt x="4643" y="12159"/>
                    <a:pt x="4655" y="12197"/>
                  </a:cubicBezTo>
                  <a:cubicBezTo>
                    <a:pt x="4667" y="12235"/>
                    <a:pt x="4670" y="12310"/>
                    <a:pt x="4726" y="12247"/>
                  </a:cubicBezTo>
                  <a:cubicBezTo>
                    <a:pt x="4782" y="12184"/>
                    <a:pt x="4784" y="12072"/>
                    <a:pt x="4784" y="12072"/>
                  </a:cubicBezTo>
                  <a:cubicBezTo>
                    <a:pt x="4784" y="12072"/>
                    <a:pt x="4842" y="12046"/>
                    <a:pt x="4863" y="12097"/>
                  </a:cubicBezTo>
                  <a:cubicBezTo>
                    <a:pt x="4885" y="12147"/>
                    <a:pt x="4882" y="12309"/>
                    <a:pt x="4895" y="12334"/>
                  </a:cubicBezTo>
                  <a:cubicBezTo>
                    <a:pt x="4909" y="12360"/>
                    <a:pt x="4921" y="12552"/>
                    <a:pt x="4883" y="12691"/>
                  </a:cubicBezTo>
                  <a:cubicBezTo>
                    <a:pt x="4845" y="12830"/>
                    <a:pt x="4835" y="12966"/>
                    <a:pt x="4813" y="12966"/>
                  </a:cubicBezTo>
                  <a:cubicBezTo>
                    <a:pt x="4791" y="12966"/>
                    <a:pt x="4716" y="13097"/>
                    <a:pt x="4679" y="13135"/>
                  </a:cubicBezTo>
                  <a:cubicBezTo>
                    <a:pt x="4642" y="13173"/>
                    <a:pt x="4564" y="13384"/>
                    <a:pt x="4562" y="13448"/>
                  </a:cubicBezTo>
                  <a:cubicBezTo>
                    <a:pt x="4561" y="13511"/>
                    <a:pt x="4557" y="13710"/>
                    <a:pt x="4536" y="13798"/>
                  </a:cubicBezTo>
                  <a:cubicBezTo>
                    <a:pt x="4516" y="13886"/>
                    <a:pt x="4464" y="13972"/>
                    <a:pt x="4465" y="14111"/>
                  </a:cubicBezTo>
                  <a:cubicBezTo>
                    <a:pt x="4465" y="14249"/>
                    <a:pt x="4576" y="14291"/>
                    <a:pt x="4567" y="14417"/>
                  </a:cubicBezTo>
                  <a:cubicBezTo>
                    <a:pt x="4558" y="14543"/>
                    <a:pt x="4608" y="14823"/>
                    <a:pt x="4605" y="14949"/>
                  </a:cubicBezTo>
                  <a:cubicBezTo>
                    <a:pt x="4601" y="15075"/>
                    <a:pt x="4644" y="15216"/>
                    <a:pt x="4624" y="15393"/>
                  </a:cubicBezTo>
                  <a:cubicBezTo>
                    <a:pt x="4604" y="15569"/>
                    <a:pt x="4757" y="15680"/>
                    <a:pt x="4783" y="15693"/>
                  </a:cubicBezTo>
                  <a:cubicBezTo>
                    <a:pt x="4809" y="15706"/>
                    <a:pt x="4844" y="15818"/>
                    <a:pt x="4878" y="15856"/>
                  </a:cubicBezTo>
                  <a:cubicBezTo>
                    <a:pt x="4912" y="15893"/>
                    <a:pt x="4937" y="15967"/>
                    <a:pt x="4953" y="16068"/>
                  </a:cubicBezTo>
                  <a:cubicBezTo>
                    <a:pt x="4969" y="16169"/>
                    <a:pt x="4945" y="16324"/>
                    <a:pt x="4941" y="16362"/>
                  </a:cubicBezTo>
                  <a:cubicBezTo>
                    <a:pt x="4937" y="16400"/>
                    <a:pt x="4876" y="16786"/>
                    <a:pt x="4834" y="17013"/>
                  </a:cubicBezTo>
                  <a:cubicBezTo>
                    <a:pt x="4792" y="17240"/>
                    <a:pt x="4824" y="17457"/>
                    <a:pt x="4784" y="17519"/>
                  </a:cubicBezTo>
                  <a:cubicBezTo>
                    <a:pt x="4744" y="17583"/>
                    <a:pt x="4679" y="17606"/>
                    <a:pt x="4704" y="17682"/>
                  </a:cubicBezTo>
                  <a:cubicBezTo>
                    <a:pt x="4727" y="17757"/>
                    <a:pt x="4651" y="17807"/>
                    <a:pt x="4647" y="17845"/>
                  </a:cubicBezTo>
                  <a:cubicBezTo>
                    <a:pt x="4643" y="17883"/>
                    <a:pt x="4664" y="18088"/>
                    <a:pt x="4632" y="18176"/>
                  </a:cubicBezTo>
                  <a:cubicBezTo>
                    <a:pt x="4600" y="18264"/>
                    <a:pt x="4570" y="18388"/>
                    <a:pt x="4545" y="18464"/>
                  </a:cubicBezTo>
                  <a:cubicBezTo>
                    <a:pt x="4521" y="18539"/>
                    <a:pt x="4473" y="18613"/>
                    <a:pt x="4471" y="18726"/>
                  </a:cubicBezTo>
                  <a:cubicBezTo>
                    <a:pt x="4469" y="18840"/>
                    <a:pt x="4418" y="18807"/>
                    <a:pt x="4405" y="18920"/>
                  </a:cubicBezTo>
                  <a:cubicBezTo>
                    <a:pt x="4393" y="19033"/>
                    <a:pt x="4449" y="18982"/>
                    <a:pt x="4422" y="19120"/>
                  </a:cubicBezTo>
                  <a:cubicBezTo>
                    <a:pt x="4395" y="19260"/>
                    <a:pt x="4364" y="19295"/>
                    <a:pt x="4352" y="19396"/>
                  </a:cubicBezTo>
                  <a:cubicBezTo>
                    <a:pt x="4341" y="19496"/>
                    <a:pt x="4352" y="19639"/>
                    <a:pt x="4348" y="19677"/>
                  </a:cubicBezTo>
                  <a:cubicBezTo>
                    <a:pt x="4343" y="19715"/>
                    <a:pt x="4301" y="19839"/>
                    <a:pt x="4252" y="19940"/>
                  </a:cubicBezTo>
                  <a:cubicBezTo>
                    <a:pt x="4202" y="20041"/>
                    <a:pt x="4168" y="20101"/>
                    <a:pt x="4167" y="20165"/>
                  </a:cubicBezTo>
                  <a:cubicBezTo>
                    <a:pt x="4165" y="20228"/>
                    <a:pt x="4194" y="20303"/>
                    <a:pt x="4185" y="20340"/>
                  </a:cubicBezTo>
                  <a:cubicBezTo>
                    <a:pt x="4175" y="20378"/>
                    <a:pt x="4112" y="20509"/>
                    <a:pt x="4107" y="20596"/>
                  </a:cubicBezTo>
                  <a:cubicBezTo>
                    <a:pt x="4103" y="20685"/>
                    <a:pt x="4157" y="20646"/>
                    <a:pt x="4160" y="20709"/>
                  </a:cubicBezTo>
                  <a:cubicBezTo>
                    <a:pt x="4164" y="20772"/>
                    <a:pt x="4082" y="20821"/>
                    <a:pt x="4107" y="20884"/>
                  </a:cubicBezTo>
                  <a:cubicBezTo>
                    <a:pt x="4133" y="20947"/>
                    <a:pt x="4178" y="20933"/>
                    <a:pt x="4150" y="21084"/>
                  </a:cubicBezTo>
                  <a:cubicBezTo>
                    <a:pt x="4122" y="21236"/>
                    <a:pt x="4188" y="21278"/>
                    <a:pt x="4200" y="21316"/>
                  </a:cubicBezTo>
                  <a:cubicBezTo>
                    <a:pt x="4212" y="21354"/>
                    <a:pt x="4235" y="21441"/>
                    <a:pt x="4262" y="21441"/>
                  </a:cubicBezTo>
                  <a:cubicBezTo>
                    <a:pt x="4290" y="21441"/>
                    <a:pt x="4315" y="21404"/>
                    <a:pt x="4341" y="21266"/>
                  </a:cubicBezTo>
                  <a:cubicBezTo>
                    <a:pt x="4368" y="21127"/>
                    <a:pt x="4432" y="21240"/>
                    <a:pt x="4366" y="21341"/>
                  </a:cubicBezTo>
                  <a:cubicBezTo>
                    <a:pt x="4300" y="21441"/>
                    <a:pt x="4267" y="21491"/>
                    <a:pt x="4284" y="21491"/>
                  </a:cubicBezTo>
                  <a:cubicBezTo>
                    <a:pt x="4300" y="21491"/>
                    <a:pt x="4371" y="21591"/>
                    <a:pt x="4415" y="21591"/>
                  </a:cubicBezTo>
                  <a:cubicBezTo>
                    <a:pt x="4458" y="21591"/>
                    <a:pt x="4550" y="21541"/>
                    <a:pt x="4568" y="21528"/>
                  </a:cubicBezTo>
                  <a:cubicBezTo>
                    <a:pt x="4586" y="21516"/>
                    <a:pt x="4710" y="21479"/>
                    <a:pt x="4725" y="21441"/>
                  </a:cubicBezTo>
                  <a:cubicBezTo>
                    <a:pt x="4740" y="21403"/>
                    <a:pt x="4636" y="21416"/>
                    <a:pt x="4591" y="21378"/>
                  </a:cubicBezTo>
                  <a:cubicBezTo>
                    <a:pt x="4546" y="21340"/>
                    <a:pt x="4481" y="21154"/>
                    <a:pt x="4478" y="21078"/>
                  </a:cubicBezTo>
                  <a:cubicBezTo>
                    <a:pt x="4476" y="21003"/>
                    <a:pt x="4492" y="20847"/>
                    <a:pt x="4536" y="20797"/>
                  </a:cubicBezTo>
                  <a:cubicBezTo>
                    <a:pt x="4580" y="20746"/>
                    <a:pt x="4693" y="20572"/>
                    <a:pt x="4719" y="20534"/>
                  </a:cubicBezTo>
                  <a:cubicBezTo>
                    <a:pt x="4745" y="20496"/>
                    <a:pt x="4798" y="20321"/>
                    <a:pt x="4784" y="20296"/>
                  </a:cubicBezTo>
                  <a:cubicBezTo>
                    <a:pt x="4771" y="20271"/>
                    <a:pt x="4686" y="20296"/>
                    <a:pt x="4679" y="20259"/>
                  </a:cubicBezTo>
                  <a:cubicBezTo>
                    <a:pt x="4673" y="20221"/>
                    <a:pt x="4679" y="20166"/>
                    <a:pt x="4743" y="20077"/>
                  </a:cubicBezTo>
                  <a:cubicBezTo>
                    <a:pt x="4807" y="19989"/>
                    <a:pt x="4849" y="19865"/>
                    <a:pt x="4875" y="19827"/>
                  </a:cubicBezTo>
                  <a:cubicBezTo>
                    <a:pt x="4902" y="19789"/>
                    <a:pt x="4954" y="19715"/>
                    <a:pt x="4980" y="19627"/>
                  </a:cubicBezTo>
                  <a:cubicBezTo>
                    <a:pt x="5007" y="19539"/>
                    <a:pt x="4967" y="19590"/>
                    <a:pt x="4935" y="19590"/>
                  </a:cubicBezTo>
                  <a:cubicBezTo>
                    <a:pt x="4902" y="19589"/>
                    <a:pt x="4902" y="19453"/>
                    <a:pt x="4909" y="19389"/>
                  </a:cubicBezTo>
                  <a:cubicBezTo>
                    <a:pt x="4916" y="19327"/>
                    <a:pt x="4989" y="19414"/>
                    <a:pt x="5046" y="19439"/>
                  </a:cubicBezTo>
                  <a:cubicBezTo>
                    <a:pt x="5103" y="19464"/>
                    <a:pt x="5085" y="19377"/>
                    <a:pt x="5088" y="19302"/>
                  </a:cubicBezTo>
                  <a:cubicBezTo>
                    <a:pt x="5092" y="19226"/>
                    <a:pt x="5123" y="19095"/>
                    <a:pt x="5151" y="19133"/>
                  </a:cubicBezTo>
                  <a:cubicBezTo>
                    <a:pt x="5179" y="19171"/>
                    <a:pt x="5354" y="19120"/>
                    <a:pt x="5377" y="19108"/>
                  </a:cubicBezTo>
                  <a:cubicBezTo>
                    <a:pt x="5401" y="19096"/>
                    <a:pt x="5485" y="18871"/>
                    <a:pt x="5514" y="18808"/>
                  </a:cubicBezTo>
                  <a:cubicBezTo>
                    <a:pt x="5543" y="18744"/>
                    <a:pt x="5555" y="18683"/>
                    <a:pt x="5533" y="18645"/>
                  </a:cubicBezTo>
                  <a:cubicBezTo>
                    <a:pt x="5510" y="18607"/>
                    <a:pt x="5451" y="18458"/>
                    <a:pt x="5444" y="18420"/>
                  </a:cubicBezTo>
                  <a:cubicBezTo>
                    <a:pt x="5438" y="18382"/>
                    <a:pt x="5499" y="18164"/>
                    <a:pt x="5517" y="18101"/>
                  </a:cubicBezTo>
                  <a:cubicBezTo>
                    <a:pt x="5535" y="18038"/>
                    <a:pt x="5477" y="18469"/>
                    <a:pt x="5548" y="18520"/>
                  </a:cubicBezTo>
                  <a:cubicBezTo>
                    <a:pt x="5618" y="18570"/>
                    <a:pt x="5659" y="18596"/>
                    <a:pt x="5747" y="18445"/>
                  </a:cubicBezTo>
                  <a:cubicBezTo>
                    <a:pt x="5835" y="18293"/>
                    <a:pt x="5901" y="18189"/>
                    <a:pt x="5917" y="18088"/>
                  </a:cubicBezTo>
                  <a:cubicBezTo>
                    <a:pt x="5934" y="17987"/>
                    <a:pt x="5962" y="17889"/>
                    <a:pt x="5994" y="17851"/>
                  </a:cubicBezTo>
                  <a:cubicBezTo>
                    <a:pt x="6025" y="17814"/>
                    <a:pt x="6044" y="17840"/>
                    <a:pt x="6095" y="17676"/>
                  </a:cubicBezTo>
                  <a:cubicBezTo>
                    <a:pt x="6147" y="17512"/>
                    <a:pt x="6160" y="17639"/>
                    <a:pt x="6208" y="17501"/>
                  </a:cubicBezTo>
                  <a:cubicBezTo>
                    <a:pt x="6256" y="17362"/>
                    <a:pt x="6189" y="17182"/>
                    <a:pt x="6266" y="17082"/>
                  </a:cubicBezTo>
                  <a:cubicBezTo>
                    <a:pt x="6343" y="16981"/>
                    <a:pt x="6471" y="16856"/>
                    <a:pt x="6471" y="16856"/>
                  </a:cubicBezTo>
                  <a:cubicBezTo>
                    <a:pt x="6471" y="16856"/>
                    <a:pt x="6508" y="16819"/>
                    <a:pt x="6578" y="16781"/>
                  </a:cubicBezTo>
                  <a:cubicBezTo>
                    <a:pt x="6647" y="16744"/>
                    <a:pt x="6716" y="16770"/>
                    <a:pt x="6747" y="16694"/>
                  </a:cubicBezTo>
                  <a:cubicBezTo>
                    <a:pt x="6777" y="16618"/>
                    <a:pt x="6817" y="16450"/>
                    <a:pt x="6859" y="16362"/>
                  </a:cubicBezTo>
                  <a:cubicBezTo>
                    <a:pt x="6902" y="16274"/>
                    <a:pt x="6957" y="16138"/>
                    <a:pt x="6947" y="16075"/>
                  </a:cubicBezTo>
                  <a:cubicBezTo>
                    <a:pt x="6938" y="16011"/>
                    <a:pt x="7029" y="15737"/>
                    <a:pt x="7033" y="15662"/>
                  </a:cubicBezTo>
                  <a:cubicBezTo>
                    <a:pt x="7036" y="15586"/>
                    <a:pt x="7007" y="15406"/>
                    <a:pt x="7106" y="15255"/>
                  </a:cubicBezTo>
                  <a:cubicBezTo>
                    <a:pt x="7205" y="15104"/>
                    <a:pt x="7317" y="14880"/>
                    <a:pt x="7329" y="14817"/>
                  </a:cubicBezTo>
                  <a:cubicBezTo>
                    <a:pt x="7342" y="14754"/>
                    <a:pt x="7437" y="14487"/>
                    <a:pt x="7446" y="14361"/>
                  </a:cubicBezTo>
                  <a:cubicBezTo>
                    <a:pt x="7455" y="14235"/>
                    <a:pt x="7412" y="14085"/>
                    <a:pt x="7378" y="14048"/>
                  </a:cubicBezTo>
                  <a:cubicBezTo>
                    <a:pt x="7344" y="14010"/>
                    <a:pt x="7264" y="13993"/>
                    <a:pt x="7242" y="13892"/>
                  </a:cubicBezTo>
                  <a:cubicBezTo>
                    <a:pt x="7222" y="13791"/>
                    <a:pt x="7141" y="13692"/>
                    <a:pt x="7106" y="13717"/>
                  </a:cubicBezTo>
                  <a:cubicBezTo>
                    <a:pt x="7070" y="13742"/>
                    <a:pt x="7013" y="13767"/>
                    <a:pt x="6976" y="13704"/>
                  </a:cubicBezTo>
                  <a:cubicBezTo>
                    <a:pt x="6940" y="13641"/>
                    <a:pt x="6878" y="13567"/>
                    <a:pt x="6856" y="13517"/>
                  </a:cubicBezTo>
                  <a:cubicBezTo>
                    <a:pt x="6835" y="13466"/>
                    <a:pt x="6767" y="13423"/>
                    <a:pt x="6734" y="13423"/>
                  </a:cubicBezTo>
                  <a:cubicBezTo>
                    <a:pt x="6702" y="13423"/>
                    <a:pt x="6713" y="13378"/>
                    <a:pt x="6646" y="13529"/>
                  </a:cubicBezTo>
                  <a:cubicBezTo>
                    <a:pt x="6580" y="13680"/>
                    <a:pt x="6624" y="13730"/>
                    <a:pt x="6540" y="13704"/>
                  </a:cubicBezTo>
                  <a:cubicBezTo>
                    <a:pt x="6455" y="13679"/>
                    <a:pt x="6556" y="13667"/>
                    <a:pt x="6622" y="13517"/>
                  </a:cubicBezTo>
                  <a:cubicBezTo>
                    <a:pt x="6688" y="13365"/>
                    <a:pt x="6642" y="13272"/>
                    <a:pt x="6584" y="13310"/>
                  </a:cubicBezTo>
                  <a:cubicBezTo>
                    <a:pt x="6525" y="13348"/>
                    <a:pt x="6555" y="13423"/>
                    <a:pt x="6464" y="13460"/>
                  </a:cubicBezTo>
                  <a:cubicBezTo>
                    <a:pt x="6372" y="13498"/>
                    <a:pt x="6386" y="13373"/>
                    <a:pt x="6444" y="13348"/>
                  </a:cubicBezTo>
                  <a:cubicBezTo>
                    <a:pt x="6501" y="13323"/>
                    <a:pt x="6612" y="13211"/>
                    <a:pt x="6617" y="13160"/>
                  </a:cubicBezTo>
                  <a:cubicBezTo>
                    <a:pt x="6623" y="13110"/>
                    <a:pt x="6628" y="12973"/>
                    <a:pt x="6584" y="12972"/>
                  </a:cubicBezTo>
                  <a:cubicBezTo>
                    <a:pt x="6540" y="12972"/>
                    <a:pt x="6567" y="12843"/>
                    <a:pt x="6520" y="12678"/>
                  </a:cubicBezTo>
                  <a:cubicBezTo>
                    <a:pt x="6473" y="12514"/>
                    <a:pt x="6400" y="12328"/>
                    <a:pt x="6331" y="12353"/>
                  </a:cubicBezTo>
                  <a:cubicBezTo>
                    <a:pt x="6263" y="12378"/>
                    <a:pt x="6213" y="12504"/>
                    <a:pt x="6196" y="12366"/>
                  </a:cubicBezTo>
                  <a:cubicBezTo>
                    <a:pt x="6179" y="12227"/>
                    <a:pt x="6142" y="12198"/>
                    <a:pt x="6129" y="12122"/>
                  </a:cubicBezTo>
                  <a:cubicBezTo>
                    <a:pt x="6116" y="12046"/>
                    <a:pt x="6053" y="12122"/>
                    <a:pt x="6041" y="12084"/>
                  </a:cubicBezTo>
                  <a:cubicBezTo>
                    <a:pt x="6029" y="12046"/>
                    <a:pt x="6029" y="12047"/>
                    <a:pt x="6029" y="12047"/>
                  </a:cubicBezTo>
                  <a:cubicBezTo>
                    <a:pt x="6029" y="12047"/>
                    <a:pt x="5955" y="12085"/>
                    <a:pt x="6006" y="11972"/>
                  </a:cubicBezTo>
                  <a:cubicBezTo>
                    <a:pt x="6057" y="11858"/>
                    <a:pt x="6097" y="11646"/>
                    <a:pt x="6079" y="11659"/>
                  </a:cubicBezTo>
                  <a:cubicBezTo>
                    <a:pt x="6061" y="11672"/>
                    <a:pt x="6014" y="11847"/>
                    <a:pt x="5987" y="11834"/>
                  </a:cubicBezTo>
                  <a:cubicBezTo>
                    <a:pt x="5962" y="11822"/>
                    <a:pt x="5987" y="11797"/>
                    <a:pt x="5942" y="11722"/>
                  </a:cubicBezTo>
                  <a:cubicBezTo>
                    <a:pt x="5896" y="11646"/>
                    <a:pt x="5801" y="11709"/>
                    <a:pt x="5794" y="11772"/>
                  </a:cubicBezTo>
                  <a:cubicBezTo>
                    <a:pt x="5787" y="11835"/>
                    <a:pt x="5753" y="11884"/>
                    <a:pt x="5753" y="11884"/>
                  </a:cubicBezTo>
                  <a:cubicBezTo>
                    <a:pt x="5753" y="11884"/>
                    <a:pt x="5741" y="11847"/>
                    <a:pt x="5733" y="11772"/>
                  </a:cubicBezTo>
                  <a:cubicBezTo>
                    <a:pt x="5726" y="11696"/>
                    <a:pt x="5651" y="11684"/>
                    <a:pt x="5604" y="11759"/>
                  </a:cubicBezTo>
                  <a:cubicBezTo>
                    <a:pt x="5558" y="11834"/>
                    <a:pt x="5566" y="11565"/>
                    <a:pt x="5539" y="11565"/>
                  </a:cubicBezTo>
                  <a:cubicBezTo>
                    <a:pt x="5511" y="11565"/>
                    <a:pt x="5450" y="11633"/>
                    <a:pt x="5409" y="11747"/>
                  </a:cubicBezTo>
                  <a:cubicBezTo>
                    <a:pt x="5369" y="11860"/>
                    <a:pt x="5362" y="12022"/>
                    <a:pt x="5341" y="12009"/>
                  </a:cubicBezTo>
                  <a:cubicBezTo>
                    <a:pt x="5321" y="11997"/>
                    <a:pt x="5341" y="11785"/>
                    <a:pt x="5355" y="11709"/>
                  </a:cubicBezTo>
                  <a:cubicBezTo>
                    <a:pt x="5368" y="11633"/>
                    <a:pt x="5443" y="11502"/>
                    <a:pt x="5402" y="11478"/>
                  </a:cubicBezTo>
                  <a:cubicBezTo>
                    <a:pt x="5361" y="11452"/>
                    <a:pt x="5278" y="11603"/>
                    <a:pt x="5250" y="11615"/>
                  </a:cubicBezTo>
                  <a:cubicBezTo>
                    <a:pt x="5221" y="11628"/>
                    <a:pt x="5157" y="11721"/>
                    <a:pt x="5113" y="11822"/>
                  </a:cubicBezTo>
                  <a:cubicBezTo>
                    <a:pt x="5069" y="11923"/>
                    <a:pt x="5045" y="11985"/>
                    <a:pt x="5008" y="12022"/>
                  </a:cubicBezTo>
                  <a:cubicBezTo>
                    <a:pt x="4971" y="12060"/>
                    <a:pt x="4926" y="12021"/>
                    <a:pt x="4941" y="11984"/>
                  </a:cubicBezTo>
                  <a:cubicBezTo>
                    <a:pt x="4956" y="11946"/>
                    <a:pt x="4869" y="11809"/>
                    <a:pt x="4847" y="11859"/>
                  </a:cubicBezTo>
                  <a:cubicBezTo>
                    <a:pt x="4824" y="11910"/>
                    <a:pt x="4770" y="11947"/>
                    <a:pt x="4716" y="11997"/>
                  </a:cubicBezTo>
                  <a:cubicBezTo>
                    <a:pt x="4661" y="12047"/>
                    <a:pt x="4630" y="11935"/>
                    <a:pt x="4624" y="11884"/>
                  </a:cubicBezTo>
                  <a:cubicBezTo>
                    <a:pt x="4619" y="11834"/>
                    <a:pt x="4599" y="11817"/>
                    <a:pt x="4612" y="11653"/>
                  </a:cubicBezTo>
                  <a:cubicBezTo>
                    <a:pt x="4626" y="11488"/>
                    <a:pt x="4662" y="11316"/>
                    <a:pt x="4690" y="11215"/>
                  </a:cubicBezTo>
                  <a:cubicBezTo>
                    <a:pt x="4718" y="11114"/>
                    <a:pt x="4643" y="10909"/>
                    <a:pt x="4603" y="10921"/>
                  </a:cubicBezTo>
                  <a:cubicBezTo>
                    <a:pt x="4563" y="10934"/>
                    <a:pt x="4515" y="11021"/>
                    <a:pt x="4478" y="11009"/>
                  </a:cubicBezTo>
                  <a:cubicBezTo>
                    <a:pt x="4442" y="10996"/>
                    <a:pt x="4461" y="10971"/>
                    <a:pt x="4401" y="10971"/>
                  </a:cubicBezTo>
                  <a:cubicBezTo>
                    <a:pt x="4341" y="10971"/>
                    <a:pt x="4394" y="10947"/>
                    <a:pt x="4418" y="10833"/>
                  </a:cubicBezTo>
                  <a:cubicBezTo>
                    <a:pt x="4441" y="10720"/>
                    <a:pt x="4425" y="10572"/>
                    <a:pt x="4497" y="10471"/>
                  </a:cubicBezTo>
                  <a:cubicBezTo>
                    <a:pt x="4568" y="10371"/>
                    <a:pt x="4573" y="10127"/>
                    <a:pt x="4536" y="10114"/>
                  </a:cubicBezTo>
                  <a:cubicBezTo>
                    <a:pt x="4499" y="10101"/>
                    <a:pt x="4422" y="10152"/>
                    <a:pt x="4375" y="10139"/>
                  </a:cubicBezTo>
                  <a:cubicBezTo>
                    <a:pt x="4327" y="10127"/>
                    <a:pt x="4279" y="10226"/>
                    <a:pt x="4282" y="10339"/>
                  </a:cubicBezTo>
                  <a:cubicBezTo>
                    <a:pt x="4286" y="10453"/>
                    <a:pt x="4233" y="10527"/>
                    <a:pt x="4218" y="10514"/>
                  </a:cubicBezTo>
                  <a:cubicBezTo>
                    <a:pt x="4203" y="10502"/>
                    <a:pt x="4189" y="10439"/>
                    <a:pt x="4118" y="10540"/>
                  </a:cubicBezTo>
                  <a:cubicBezTo>
                    <a:pt x="4046" y="10641"/>
                    <a:pt x="4028" y="10603"/>
                    <a:pt x="3981" y="10489"/>
                  </a:cubicBezTo>
                  <a:cubicBezTo>
                    <a:pt x="3934" y="10376"/>
                    <a:pt x="3882" y="10266"/>
                    <a:pt x="3891" y="10089"/>
                  </a:cubicBezTo>
                  <a:cubicBezTo>
                    <a:pt x="3901" y="9913"/>
                    <a:pt x="3914" y="9734"/>
                    <a:pt x="3947" y="9633"/>
                  </a:cubicBezTo>
                  <a:cubicBezTo>
                    <a:pt x="3981" y="9532"/>
                    <a:pt x="4002" y="9358"/>
                    <a:pt x="3972" y="9332"/>
                  </a:cubicBezTo>
                  <a:cubicBezTo>
                    <a:pt x="3942" y="9307"/>
                    <a:pt x="4027" y="9182"/>
                    <a:pt x="4068" y="9157"/>
                  </a:cubicBezTo>
                  <a:cubicBezTo>
                    <a:pt x="4109" y="9132"/>
                    <a:pt x="4182" y="9014"/>
                    <a:pt x="4198" y="8963"/>
                  </a:cubicBezTo>
                  <a:cubicBezTo>
                    <a:pt x="4215" y="8913"/>
                    <a:pt x="4268" y="8926"/>
                    <a:pt x="4328" y="8926"/>
                  </a:cubicBezTo>
                  <a:cubicBezTo>
                    <a:pt x="4388" y="8926"/>
                    <a:pt x="4398" y="8931"/>
                    <a:pt x="4449" y="9007"/>
                  </a:cubicBezTo>
                  <a:cubicBezTo>
                    <a:pt x="4501" y="9083"/>
                    <a:pt x="4524" y="8970"/>
                    <a:pt x="4529" y="8932"/>
                  </a:cubicBezTo>
                  <a:cubicBezTo>
                    <a:pt x="4533" y="8894"/>
                    <a:pt x="4570" y="8863"/>
                    <a:pt x="4634" y="8876"/>
                  </a:cubicBezTo>
                  <a:cubicBezTo>
                    <a:pt x="4697" y="8888"/>
                    <a:pt x="4792" y="8782"/>
                    <a:pt x="4804" y="8820"/>
                  </a:cubicBezTo>
                  <a:cubicBezTo>
                    <a:pt x="4816" y="8858"/>
                    <a:pt x="4831" y="9008"/>
                    <a:pt x="4869" y="8957"/>
                  </a:cubicBezTo>
                  <a:cubicBezTo>
                    <a:pt x="4908" y="8907"/>
                    <a:pt x="4929" y="8819"/>
                    <a:pt x="4923" y="8970"/>
                  </a:cubicBezTo>
                  <a:cubicBezTo>
                    <a:pt x="4916" y="9121"/>
                    <a:pt x="4917" y="9345"/>
                    <a:pt x="4962" y="9382"/>
                  </a:cubicBezTo>
                  <a:cubicBezTo>
                    <a:pt x="5007" y="9420"/>
                    <a:pt x="4963" y="9576"/>
                    <a:pt x="5011" y="9589"/>
                  </a:cubicBezTo>
                  <a:cubicBezTo>
                    <a:pt x="5059" y="9601"/>
                    <a:pt x="5108" y="9346"/>
                    <a:pt x="5102" y="9257"/>
                  </a:cubicBezTo>
                  <a:cubicBezTo>
                    <a:pt x="5096" y="9169"/>
                    <a:pt x="5093" y="8908"/>
                    <a:pt x="5073" y="8845"/>
                  </a:cubicBezTo>
                  <a:cubicBezTo>
                    <a:pt x="5053" y="8782"/>
                    <a:pt x="5116" y="8626"/>
                    <a:pt x="5177" y="8576"/>
                  </a:cubicBezTo>
                  <a:cubicBezTo>
                    <a:pt x="5237" y="8525"/>
                    <a:pt x="5351" y="8263"/>
                    <a:pt x="5397" y="8188"/>
                  </a:cubicBezTo>
                  <a:cubicBezTo>
                    <a:pt x="5444" y="8112"/>
                    <a:pt x="5572" y="8089"/>
                    <a:pt x="5551" y="7988"/>
                  </a:cubicBezTo>
                  <a:cubicBezTo>
                    <a:pt x="5530" y="7887"/>
                    <a:pt x="5509" y="7782"/>
                    <a:pt x="5517" y="7706"/>
                  </a:cubicBezTo>
                  <a:cubicBezTo>
                    <a:pt x="5526" y="7630"/>
                    <a:pt x="5555" y="7656"/>
                    <a:pt x="5566" y="7706"/>
                  </a:cubicBezTo>
                  <a:cubicBezTo>
                    <a:pt x="5577" y="7757"/>
                    <a:pt x="5657" y="7632"/>
                    <a:pt x="5648" y="7569"/>
                  </a:cubicBezTo>
                  <a:cubicBezTo>
                    <a:pt x="5639" y="7506"/>
                    <a:pt x="5654" y="7418"/>
                    <a:pt x="5691" y="7431"/>
                  </a:cubicBezTo>
                  <a:cubicBezTo>
                    <a:pt x="5727" y="7443"/>
                    <a:pt x="5747" y="7369"/>
                    <a:pt x="5736" y="7319"/>
                  </a:cubicBezTo>
                  <a:cubicBezTo>
                    <a:pt x="5726" y="7268"/>
                    <a:pt x="5788" y="7206"/>
                    <a:pt x="5823" y="7231"/>
                  </a:cubicBezTo>
                  <a:cubicBezTo>
                    <a:pt x="5859" y="7256"/>
                    <a:pt x="5982" y="7275"/>
                    <a:pt x="6004" y="7225"/>
                  </a:cubicBezTo>
                  <a:cubicBezTo>
                    <a:pt x="6026" y="7174"/>
                    <a:pt x="5961" y="7069"/>
                    <a:pt x="5972" y="6968"/>
                  </a:cubicBezTo>
                  <a:cubicBezTo>
                    <a:pt x="5984" y="6868"/>
                    <a:pt x="6059" y="6775"/>
                    <a:pt x="6099" y="6762"/>
                  </a:cubicBezTo>
                  <a:cubicBezTo>
                    <a:pt x="6138" y="6750"/>
                    <a:pt x="6186" y="6762"/>
                    <a:pt x="6196" y="6724"/>
                  </a:cubicBezTo>
                  <a:cubicBezTo>
                    <a:pt x="6206" y="6686"/>
                    <a:pt x="6272" y="6586"/>
                    <a:pt x="6267" y="6674"/>
                  </a:cubicBezTo>
                  <a:cubicBezTo>
                    <a:pt x="6263" y="6763"/>
                    <a:pt x="6241" y="6918"/>
                    <a:pt x="6284" y="6918"/>
                  </a:cubicBezTo>
                  <a:cubicBezTo>
                    <a:pt x="6328" y="6918"/>
                    <a:pt x="6394" y="6805"/>
                    <a:pt x="6412" y="6793"/>
                  </a:cubicBezTo>
                  <a:cubicBezTo>
                    <a:pt x="6430" y="6780"/>
                    <a:pt x="6539" y="6725"/>
                    <a:pt x="6562" y="6712"/>
                  </a:cubicBezTo>
                  <a:cubicBezTo>
                    <a:pt x="6586" y="6699"/>
                    <a:pt x="6719" y="6675"/>
                    <a:pt x="6713" y="6587"/>
                  </a:cubicBezTo>
                  <a:cubicBezTo>
                    <a:pt x="6707" y="6499"/>
                    <a:pt x="6701" y="6412"/>
                    <a:pt x="6689" y="6374"/>
                  </a:cubicBezTo>
                  <a:cubicBezTo>
                    <a:pt x="6677" y="6337"/>
                    <a:pt x="6654" y="6386"/>
                    <a:pt x="6625" y="6449"/>
                  </a:cubicBezTo>
                  <a:cubicBezTo>
                    <a:pt x="6596" y="6512"/>
                    <a:pt x="6558" y="6512"/>
                    <a:pt x="6553" y="6462"/>
                  </a:cubicBezTo>
                  <a:cubicBezTo>
                    <a:pt x="6548" y="6411"/>
                    <a:pt x="6581" y="6261"/>
                    <a:pt x="6537" y="6312"/>
                  </a:cubicBezTo>
                  <a:cubicBezTo>
                    <a:pt x="6493" y="6362"/>
                    <a:pt x="6483" y="6412"/>
                    <a:pt x="6464" y="6387"/>
                  </a:cubicBezTo>
                  <a:cubicBezTo>
                    <a:pt x="6445" y="6361"/>
                    <a:pt x="6433" y="6274"/>
                    <a:pt x="6433" y="6274"/>
                  </a:cubicBezTo>
                  <a:cubicBezTo>
                    <a:pt x="6433" y="6274"/>
                    <a:pt x="6494" y="6212"/>
                    <a:pt x="6468" y="6099"/>
                  </a:cubicBezTo>
                  <a:cubicBezTo>
                    <a:pt x="6443" y="5985"/>
                    <a:pt x="6387" y="6010"/>
                    <a:pt x="6325" y="6074"/>
                  </a:cubicBezTo>
                  <a:cubicBezTo>
                    <a:pt x="6264" y="6137"/>
                    <a:pt x="6270" y="6124"/>
                    <a:pt x="6200" y="6161"/>
                  </a:cubicBezTo>
                  <a:cubicBezTo>
                    <a:pt x="6131" y="6199"/>
                    <a:pt x="6094" y="6237"/>
                    <a:pt x="6094" y="6237"/>
                  </a:cubicBezTo>
                  <a:cubicBezTo>
                    <a:pt x="6094" y="6237"/>
                    <a:pt x="6134" y="6037"/>
                    <a:pt x="6181" y="5961"/>
                  </a:cubicBezTo>
                  <a:cubicBezTo>
                    <a:pt x="6227" y="5886"/>
                    <a:pt x="6342" y="5918"/>
                    <a:pt x="6383" y="5843"/>
                  </a:cubicBezTo>
                  <a:cubicBezTo>
                    <a:pt x="6424" y="5767"/>
                    <a:pt x="6499" y="5880"/>
                    <a:pt x="6499" y="5880"/>
                  </a:cubicBezTo>
                  <a:cubicBezTo>
                    <a:pt x="6499" y="5880"/>
                    <a:pt x="6554" y="5779"/>
                    <a:pt x="6547" y="5843"/>
                  </a:cubicBezTo>
                  <a:cubicBezTo>
                    <a:pt x="6540" y="5905"/>
                    <a:pt x="6510" y="6074"/>
                    <a:pt x="6543" y="6074"/>
                  </a:cubicBezTo>
                  <a:cubicBezTo>
                    <a:pt x="6575" y="6074"/>
                    <a:pt x="6680" y="5974"/>
                    <a:pt x="6645" y="5949"/>
                  </a:cubicBezTo>
                  <a:cubicBezTo>
                    <a:pt x="6609" y="5923"/>
                    <a:pt x="6676" y="5874"/>
                    <a:pt x="6721" y="5811"/>
                  </a:cubicBezTo>
                  <a:cubicBezTo>
                    <a:pt x="6766" y="5748"/>
                    <a:pt x="6833" y="5817"/>
                    <a:pt x="6858" y="5792"/>
                  </a:cubicBezTo>
                  <a:cubicBezTo>
                    <a:pt x="6882" y="5768"/>
                    <a:pt x="6911" y="5655"/>
                    <a:pt x="6949" y="5655"/>
                  </a:cubicBezTo>
                  <a:cubicBezTo>
                    <a:pt x="6987" y="5655"/>
                    <a:pt x="6991" y="5773"/>
                    <a:pt x="6928" y="5849"/>
                  </a:cubicBezTo>
                  <a:cubicBezTo>
                    <a:pt x="6865" y="5924"/>
                    <a:pt x="6837" y="6112"/>
                    <a:pt x="6804" y="6161"/>
                  </a:cubicBezTo>
                  <a:cubicBezTo>
                    <a:pt x="6771" y="6212"/>
                    <a:pt x="6782" y="6273"/>
                    <a:pt x="6827" y="6262"/>
                  </a:cubicBezTo>
                  <a:cubicBezTo>
                    <a:pt x="6872" y="6249"/>
                    <a:pt x="6907" y="6273"/>
                    <a:pt x="6947" y="6249"/>
                  </a:cubicBezTo>
                  <a:cubicBezTo>
                    <a:pt x="6988" y="6224"/>
                    <a:pt x="7005" y="6273"/>
                    <a:pt x="7011" y="6312"/>
                  </a:cubicBezTo>
                  <a:cubicBezTo>
                    <a:pt x="7018" y="6349"/>
                    <a:pt x="7060" y="6274"/>
                    <a:pt x="7060" y="6274"/>
                  </a:cubicBezTo>
                  <a:cubicBezTo>
                    <a:pt x="7060" y="6274"/>
                    <a:pt x="7135" y="6236"/>
                    <a:pt x="7150" y="6299"/>
                  </a:cubicBezTo>
                  <a:cubicBezTo>
                    <a:pt x="7165" y="6362"/>
                    <a:pt x="7192" y="6262"/>
                    <a:pt x="7183" y="6199"/>
                  </a:cubicBezTo>
                  <a:cubicBezTo>
                    <a:pt x="7174" y="6136"/>
                    <a:pt x="7159" y="6075"/>
                    <a:pt x="7151" y="5999"/>
                  </a:cubicBezTo>
                  <a:cubicBezTo>
                    <a:pt x="7144" y="5923"/>
                    <a:pt x="7125" y="5899"/>
                    <a:pt x="7078" y="5924"/>
                  </a:cubicBezTo>
                  <a:cubicBezTo>
                    <a:pt x="7032" y="5949"/>
                    <a:pt x="7027" y="5893"/>
                    <a:pt x="7004" y="5855"/>
                  </a:cubicBezTo>
                  <a:cubicBezTo>
                    <a:pt x="6981" y="5817"/>
                    <a:pt x="6949" y="5906"/>
                    <a:pt x="6981" y="5817"/>
                  </a:cubicBezTo>
                  <a:cubicBezTo>
                    <a:pt x="7013" y="5730"/>
                    <a:pt x="7026" y="5706"/>
                    <a:pt x="7051" y="5630"/>
                  </a:cubicBezTo>
                  <a:cubicBezTo>
                    <a:pt x="7076" y="5554"/>
                    <a:pt x="7162" y="5418"/>
                    <a:pt x="7095" y="5380"/>
                  </a:cubicBezTo>
                  <a:cubicBezTo>
                    <a:pt x="7028" y="5342"/>
                    <a:pt x="7009" y="5318"/>
                    <a:pt x="7007" y="5242"/>
                  </a:cubicBezTo>
                  <a:cubicBezTo>
                    <a:pt x="7005" y="5166"/>
                    <a:pt x="6939" y="5023"/>
                    <a:pt x="6917" y="5023"/>
                  </a:cubicBezTo>
                  <a:cubicBezTo>
                    <a:pt x="6895" y="5023"/>
                    <a:pt x="6786" y="5067"/>
                    <a:pt x="6788" y="5004"/>
                  </a:cubicBezTo>
                  <a:cubicBezTo>
                    <a:pt x="6789" y="4941"/>
                    <a:pt x="6784" y="4761"/>
                    <a:pt x="6763" y="4698"/>
                  </a:cubicBezTo>
                  <a:cubicBezTo>
                    <a:pt x="6744" y="4635"/>
                    <a:pt x="6672" y="4354"/>
                    <a:pt x="6658" y="4329"/>
                  </a:cubicBezTo>
                  <a:cubicBezTo>
                    <a:pt x="6645" y="4304"/>
                    <a:pt x="6621" y="4315"/>
                    <a:pt x="6555" y="4467"/>
                  </a:cubicBezTo>
                  <a:cubicBezTo>
                    <a:pt x="6489" y="4618"/>
                    <a:pt x="6443" y="4649"/>
                    <a:pt x="6409" y="4610"/>
                  </a:cubicBezTo>
                  <a:cubicBezTo>
                    <a:pt x="6375" y="4573"/>
                    <a:pt x="6329" y="4612"/>
                    <a:pt x="6302" y="4510"/>
                  </a:cubicBezTo>
                  <a:cubicBezTo>
                    <a:pt x="6276" y="4409"/>
                    <a:pt x="6392" y="4367"/>
                    <a:pt x="6383" y="4304"/>
                  </a:cubicBezTo>
                  <a:cubicBezTo>
                    <a:pt x="6374" y="4241"/>
                    <a:pt x="6290" y="4216"/>
                    <a:pt x="6237" y="4204"/>
                  </a:cubicBezTo>
                  <a:cubicBezTo>
                    <a:pt x="6184" y="4191"/>
                    <a:pt x="6160" y="4055"/>
                    <a:pt x="6080" y="4041"/>
                  </a:cubicBezTo>
                  <a:cubicBezTo>
                    <a:pt x="6000" y="4029"/>
                    <a:pt x="5898" y="4066"/>
                    <a:pt x="5870" y="4066"/>
                  </a:cubicBezTo>
                  <a:cubicBezTo>
                    <a:pt x="5843" y="4066"/>
                    <a:pt x="5833" y="4153"/>
                    <a:pt x="5806" y="4291"/>
                  </a:cubicBezTo>
                  <a:cubicBezTo>
                    <a:pt x="5780" y="4431"/>
                    <a:pt x="5825" y="4466"/>
                    <a:pt x="5773" y="4492"/>
                  </a:cubicBezTo>
                  <a:cubicBezTo>
                    <a:pt x="5721" y="4517"/>
                    <a:pt x="5698" y="4529"/>
                    <a:pt x="5741" y="4579"/>
                  </a:cubicBezTo>
                  <a:cubicBezTo>
                    <a:pt x="5784" y="4630"/>
                    <a:pt x="5826" y="4836"/>
                    <a:pt x="5826" y="4836"/>
                  </a:cubicBezTo>
                  <a:cubicBezTo>
                    <a:pt x="5826" y="4836"/>
                    <a:pt x="5814" y="4948"/>
                    <a:pt x="5768" y="5011"/>
                  </a:cubicBezTo>
                  <a:cubicBezTo>
                    <a:pt x="5723" y="5074"/>
                    <a:pt x="5678" y="5136"/>
                    <a:pt x="5665" y="5061"/>
                  </a:cubicBezTo>
                  <a:cubicBezTo>
                    <a:pt x="5652" y="4985"/>
                    <a:pt x="5590" y="4997"/>
                    <a:pt x="5598" y="5073"/>
                  </a:cubicBezTo>
                  <a:cubicBezTo>
                    <a:pt x="5606" y="5149"/>
                    <a:pt x="5634" y="5185"/>
                    <a:pt x="5625" y="5261"/>
                  </a:cubicBezTo>
                  <a:cubicBezTo>
                    <a:pt x="5617" y="5337"/>
                    <a:pt x="5645" y="5530"/>
                    <a:pt x="5606" y="5592"/>
                  </a:cubicBezTo>
                  <a:cubicBezTo>
                    <a:pt x="5566" y="5656"/>
                    <a:pt x="5532" y="5604"/>
                    <a:pt x="5504" y="5617"/>
                  </a:cubicBezTo>
                  <a:cubicBezTo>
                    <a:pt x="5475" y="5630"/>
                    <a:pt x="5461" y="5511"/>
                    <a:pt x="5485" y="5486"/>
                  </a:cubicBezTo>
                  <a:cubicBezTo>
                    <a:pt x="5510" y="5461"/>
                    <a:pt x="5504" y="5273"/>
                    <a:pt x="5504" y="5273"/>
                  </a:cubicBezTo>
                  <a:cubicBezTo>
                    <a:pt x="5504" y="5273"/>
                    <a:pt x="5414" y="5487"/>
                    <a:pt x="5432" y="5373"/>
                  </a:cubicBezTo>
                  <a:cubicBezTo>
                    <a:pt x="5451" y="5260"/>
                    <a:pt x="5421" y="5249"/>
                    <a:pt x="5431" y="5161"/>
                  </a:cubicBezTo>
                  <a:cubicBezTo>
                    <a:pt x="5441" y="5073"/>
                    <a:pt x="5407" y="4948"/>
                    <a:pt x="5355" y="4973"/>
                  </a:cubicBezTo>
                  <a:cubicBezTo>
                    <a:pt x="5303" y="4998"/>
                    <a:pt x="5254" y="5024"/>
                    <a:pt x="5166" y="4986"/>
                  </a:cubicBezTo>
                  <a:cubicBezTo>
                    <a:pt x="5078" y="4948"/>
                    <a:pt x="5044" y="4918"/>
                    <a:pt x="4977" y="4829"/>
                  </a:cubicBezTo>
                  <a:cubicBezTo>
                    <a:pt x="4911" y="4741"/>
                    <a:pt x="4876" y="4805"/>
                    <a:pt x="4836" y="4817"/>
                  </a:cubicBezTo>
                  <a:cubicBezTo>
                    <a:pt x="4796" y="4830"/>
                    <a:pt x="4835" y="4642"/>
                    <a:pt x="4789" y="4617"/>
                  </a:cubicBezTo>
                  <a:cubicBezTo>
                    <a:pt x="4742" y="4592"/>
                    <a:pt x="4777" y="4562"/>
                    <a:pt x="4784" y="4398"/>
                  </a:cubicBezTo>
                  <a:cubicBezTo>
                    <a:pt x="4792" y="4234"/>
                    <a:pt x="4755" y="4274"/>
                    <a:pt x="4895" y="4098"/>
                  </a:cubicBezTo>
                  <a:cubicBezTo>
                    <a:pt x="5035" y="3922"/>
                    <a:pt x="5028" y="3847"/>
                    <a:pt x="5123" y="3822"/>
                  </a:cubicBezTo>
                  <a:cubicBezTo>
                    <a:pt x="5219" y="3797"/>
                    <a:pt x="5238" y="3935"/>
                    <a:pt x="5245" y="3872"/>
                  </a:cubicBezTo>
                  <a:cubicBezTo>
                    <a:pt x="5252" y="3810"/>
                    <a:pt x="5322" y="3471"/>
                    <a:pt x="5307" y="3597"/>
                  </a:cubicBezTo>
                  <a:cubicBezTo>
                    <a:pt x="5293" y="3723"/>
                    <a:pt x="5400" y="3734"/>
                    <a:pt x="5341" y="3822"/>
                  </a:cubicBezTo>
                  <a:cubicBezTo>
                    <a:pt x="5282" y="3910"/>
                    <a:pt x="5309" y="3922"/>
                    <a:pt x="5347" y="3922"/>
                  </a:cubicBezTo>
                  <a:cubicBezTo>
                    <a:pt x="5385" y="3923"/>
                    <a:pt x="5466" y="3835"/>
                    <a:pt x="5466" y="3835"/>
                  </a:cubicBezTo>
                  <a:cubicBezTo>
                    <a:pt x="5466" y="3835"/>
                    <a:pt x="5563" y="3746"/>
                    <a:pt x="5577" y="3822"/>
                  </a:cubicBezTo>
                  <a:cubicBezTo>
                    <a:pt x="5590" y="3898"/>
                    <a:pt x="5581" y="3972"/>
                    <a:pt x="5619" y="3972"/>
                  </a:cubicBezTo>
                  <a:cubicBezTo>
                    <a:pt x="5657" y="3973"/>
                    <a:pt x="5750" y="3873"/>
                    <a:pt x="5689" y="3785"/>
                  </a:cubicBezTo>
                  <a:cubicBezTo>
                    <a:pt x="5629" y="3696"/>
                    <a:pt x="5583" y="3711"/>
                    <a:pt x="5551" y="3610"/>
                  </a:cubicBezTo>
                  <a:cubicBezTo>
                    <a:pt x="5519" y="3508"/>
                    <a:pt x="5525" y="3547"/>
                    <a:pt x="5473" y="3572"/>
                  </a:cubicBezTo>
                  <a:cubicBezTo>
                    <a:pt x="5421" y="3597"/>
                    <a:pt x="5429" y="3535"/>
                    <a:pt x="5412" y="3535"/>
                  </a:cubicBezTo>
                  <a:cubicBezTo>
                    <a:pt x="5396" y="3535"/>
                    <a:pt x="5366" y="3560"/>
                    <a:pt x="5361" y="3510"/>
                  </a:cubicBezTo>
                  <a:cubicBezTo>
                    <a:pt x="5356" y="3460"/>
                    <a:pt x="5373" y="3447"/>
                    <a:pt x="5428" y="3447"/>
                  </a:cubicBezTo>
                  <a:cubicBezTo>
                    <a:pt x="5482" y="3447"/>
                    <a:pt x="5543" y="3485"/>
                    <a:pt x="5543" y="3485"/>
                  </a:cubicBezTo>
                  <a:cubicBezTo>
                    <a:pt x="5543" y="3485"/>
                    <a:pt x="5615" y="3435"/>
                    <a:pt x="5633" y="3422"/>
                  </a:cubicBezTo>
                  <a:cubicBezTo>
                    <a:pt x="5651" y="3410"/>
                    <a:pt x="5740" y="3385"/>
                    <a:pt x="5736" y="3272"/>
                  </a:cubicBezTo>
                  <a:cubicBezTo>
                    <a:pt x="5733" y="3158"/>
                    <a:pt x="5678" y="3153"/>
                    <a:pt x="5666" y="3116"/>
                  </a:cubicBezTo>
                  <a:cubicBezTo>
                    <a:pt x="5654" y="3078"/>
                    <a:pt x="5709" y="3028"/>
                    <a:pt x="5739" y="3003"/>
                  </a:cubicBezTo>
                  <a:cubicBezTo>
                    <a:pt x="5769" y="2978"/>
                    <a:pt x="5843" y="3003"/>
                    <a:pt x="5843" y="3003"/>
                  </a:cubicBezTo>
                  <a:cubicBezTo>
                    <a:pt x="5843" y="3003"/>
                    <a:pt x="5891" y="3016"/>
                    <a:pt x="5896" y="2966"/>
                  </a:cubicBezTo>
                  <a:cubicBezTo>
                    <a:pt x="5902" y="2915"/>
                    <a:pt x="5898" y="2852"/>
                    <a:pt x="5927" y="2890"/>
                  </a:cubicBezTo>
                  <a:cubicBezTo>
                    <a:pt x="5955" y="2928"/>
                    <a:pt x="5910" y="3041"/>
                    <a:pt x="5962" y="3016"/>
                  </a:cubicBezTo>
                  <a:cubicBezTo>
                    <a:pt x="6013" y="2991"/>
                    <a:pt x="6022" y="3015"/>
                    <a:pt x="6045" y="3053"/>
                  </a:cubicBezTo>
                  <a:cubicBezTo>
                    <a:pt x="6068" y="3091"/>
                    <a:pt x="6017" y="3247"/>
                    <a:pt x="5987" y="3272"/>
                  </a:cubicBezTo>
                  <a:cubicBezTo>
                    <a:pt x="5957" y="3297"/>
                    <a:pt x="5909" y="3347"/>
                    <a:pt x="5968" y="3360"/>
                  </a:cubicBezTo>
                  <a:cubicBezTo>
                    <a:pt x="6026" y="3372"/>
                    <a:pt x="6070" y="3372"/>
                    <a:pt x="6070" y="3372"/>
                  </a:cubicBezTo>
                  <a:cubicBezTo>
                    <a:pt x="6070" y="3372"/>
                    <a:pt x="6118" y="3285"/>
                    <a:pt x="6143" y="3209"/>
                  </a:cubicBezTo>
                  <a:cubicBezTo>
                    <a:pt x="6168" y="3134"/>
                    <a:pt x="6189" y="3185"/>
                    <a:pt x="6208" y="3209"/>
                  </a:cubicBezTo>
                  <a:cubicBezTo>
                    <a:pt x="6227" y="3235"/>
                    <a:pt x="6304" y="3272"/>
                    <a:pt x="6222" y="3322"/>
                  </a:cubicBezTo>
                  <a:cubicBezTo>
                    <a:pt x="6140" y="3373"/>
                    <a:pt x="6116" y="3434"/>
                    <a:pt x="6092" y="3497"/>
                  </a:cubicBezTo>
                  <a:cubicBezTo>
                    <a:pt x="6069" y="3560"/>
                    <a:pt x="6060" y="3598"/>
                    <a:pt x="5994" y="3560"/>
                  </a:cubicBezTo>
                  <a:cubicBezTo>
                    <a:pt x="5927" y="3522"/>
                    <a:pt x="5886" y="3534"/>
                    <a:pt x="5863" y="3597"/>
                  </a:cubicBezTo>
                  <a:cubicBezTo>
                    <a:pt x="5839" y="3660"/>
                    <a:pt x="5828" y="3860"/>
                    <a:pt x="5858" y="3835"/>
                  </a:cubicBezTo>
                  <a:cubicBezTo>
                    <a:pt x="5888" y="3810"/>
                    <a:pt x="5916" y="3810"/>
                    <a:pt x="5951" y="3785"/>
                  </a:cubicBezTo>
                  <a:cubicBezTo>
                    <a:pt x="5986" y="3760"/>
                    <a:pt x="6112" y="3810"/>
                    <a:pt x="6146" y="3797"/>
                  </a:cubicBezTo>
                  <a:cubicBezTo>
                    <a:pt x="6180" y="3785"/>
                    <a:pt x="6219" y="3929"/>
                    <a:pt x="6238" y="3904"/>
                  </a:cubicBezTo>
                  <a:cubicBezTo>
                    <a:pt x="6258" y="3878"/>
                    <a:pt x="6281" y="3953"/>
                    <a:pt x="6308" y="4004"/>
                  </a:cubicBezTo>
                  <a:cubicBezTo>
                    <a:pt x="6335" y="4054"/>
                    <a:pt x="6344" y="3890"/>
                    <a:pt x="6392" y="3991"/>
                  </a:cubicBezTo>
                  <a:cubicBezTo>
                    <a:pt x="6441" y="4093"/>
                    <a:pt x="6406" y="4091"/>
                    <a:pt x="6439" y="4091"/>
                  </a:cubicBezTo>
                  <a:cubicBezTo>
                    <a:pt x="6472" y="4091"/>
                    <a:pt x="6543" y="4104"/>
                    <a:pt x="6543" y="4104"/>
                  </a:cubicBezTo>
                  <a:cubicBezTo>
                    <a:pt x="6543" y="4104"/>
                    <a:pt x="6561" y="3979"/>
                    <a:pt x="6613" y="4004"/>
                  </a:cubicBezTo>
                  <a:cubicBezTo>
                    <a:pt x="6664" y="4029"/>
                    <a:pt x="6698" y="4168"/>
                    <a:pt x="6704" y="4066"/>
                  </a:cubicBezTo>
                  <a:cubicBezTo>
                    <a:pt x="6710" y="3966"/>
                    <a:pt x="6730" y="3892"/>
                    <a:pt x="6695" y="3816"/>
                  </a:cubicBezTo>
                  <a:cubicBezTo>
                    <a:pt x="6660" y="3740"/>
                    <a:pt x="6595" y="3685"/>
                    <a:pt x="6588" y="3647"/>
                  </a:cubicBezTo>
                  <a:cubicBezTo>
                    <a:pt x="6582" y="3610"/>
                    <a:pt x="6577" y="3560"/>
                    <a:pt x="6596" y="3535"/>
                  </a:cubicBezTo>
                  <a:cubicBezTo>
                    <a:pt x="6615" y="3509"/>
                    <a:pt x="6686" y="3546"/>
                    <a:pt x="6722" y="3610"/>
                  </a:cubicBezTo>
                  <a:cubicBezTo>
                    <a:pt x="6759" y="3673"/>
                    <a:pt x="6790" y="3741"/>
                    <a:pt x="6829" y="3691"/>
                  </a:cubicBezTo>
                  <a:cubicBezTo>
                    <a:pt x="6867" y="3641"/>
                    <a:pt x="6908" y="3610"/>
                    <a:pt x="6929" y="3572"/>
                  </a:cubicBezTo>
                  <a:cubicBezTo>
                    <a:pt x="6950" y="3534"/>
                    <a:pt x="7001" y="3422"/>
                    <a:pt x="7001" y="3422"/>
                  </a:cubicBezTo>
                  <a:cubicBezTo>
                    <a:pt x="7001" y="3422"/>
                    <a:pt x="6843" y="3373"/>
                    <a:pt x="6829" y="3310"/>
                  </a:cubicBezTo>
                  <a:cubicBezTo>
                    <a:pt x="6814" y="3247"/>
                    <a:pt x="6747" y="3159"/>
                    <a:pt x="6725" y="3159"/>
                  </a:cubicBezTo>
                  <a:cubicBezTo>
                    <a:pt x="6703" y="3159"/>
                    <a:pt x="6634" y="3248"/>
                    <a:pt x="6626" y="3122"/>
                  </a:cubicBezTo>
                  <a:cubicBezTo>
                    <a:pt x="6619" y="2996"/>
                    <a:pt x="6636" y="2841"/>
                    <a:pt x="6616" y="2828"/>
                  </a:cubicBezTo>
                  <a:cubicBezTo>
                    <a:pt x="6595" y="2815"/>
                    <a:pt x="6375" y="2741"/>
                    <a:pt x="6346" y="2703"/>
                  </a:cubicBezTo>
                  <a:cubicBezTo>
                    <a:pt x="6318" y="2665"/>
                    <a:pt x="6197" y="2579"/>
                    <a:pt x="6155" y="2515"/>
                  </a:cubicBezTo>
                  <a:cubicBezTo>
                    <a:pt x="6113" y="2452"/>
                    <a:pt x="6052" y="2365"/>
                    <a:pt x="6009" y="2365"/>
                  </a:cubicBezTo>
                  <a:cubicBezTo>
                    <a:pt x="5965" y="2365"/>
                    <a:pt x="5780" y="2409"/>
                    <a:pt x="5749" y="2396"/>
                  </a:cubicBezTo>
                  <a:cubicBezTo>
                    <a:pt x="5717" y="2383"/>
                    <a:pt x="5615" y="2422"/>
                    <a:pt x="5575" y="2434"/>
                  </a:cubicBezTo>
                  <a:cubicBezTo>
                    <a:pt x="5536" y="2447"/>
                    <a:pt x="5604" y="2615"/>
                    <a:pt x="5517" y="2653"/>
                  </a:cubicBezTo>
                  <a:cubicBezTo>
                    <a:pt x="5431" y="2691"/>
                    <a:pt x="5440" y="2710"/>
                    <a:pt x="5478" y="2521"/>
                  </a:cubicBezTo>
                  <a:cubicBezTo>
                    <a:pt x="5516" y="2332"/>
                    <a:pt x="5450" y="2283"/>
                    <a:pt x="5371" y="2359"/>
                  </a:cubicBezTo>
                  <a:cubicBezTo>
                    <a:pt x="5292" y="2434"/>
                    <a:pt x="5171" y="2483"/>
                    <a:pt x="5189" y="2572"/>
                  </a:cubicBezTo>
                  <a:cubicBezTo>
                    <a:pt x="5206" y="2660"/>
                    <a:pt x="5166" y="2727"/>
                    <a:pt x="5210" y="2815"/>
                  </a:cubicBezTo>
                  <a:cubicBezTo>
                    <a:pt x="5254" y="2904"/>
                    <a:pt x="5275" y="2927"/>
                    <a:pt x="5347" y="2915"/>
                  </a:cubicBezTo>
                  <a:cubicBezTo>
                    <a:pt x="5419" y="2903"/>
                    <a:pt x="5485" y="2941"/>
                    <a:pt x="5485" y="2941"/>
                  </a:cubicBezTo>
                  <a:cubicBezTo>
                    <a:pt x="5485" y="2941"/>
                    <a:pt x="5468" y="3090"/>
                    <a:pt x="5438" y="3116"/>
                  </a:cubicBezTo>
                  <a:cubicBezTo>
                    <a:pt x="5408" y="3141"/>
                    <a:pt x="5365" y="3140"/>
                    <a:pt x="5345" y="3216"/>
                  </a:cubicBezTo>
                  <a:cubicBezTo>
                    <a:pt x="5326" y="3291"/>
                    <a:pt x="5267" y="3329"/>
                    <a:pt x="5271" y="3291"/>
                  </a:cubicBezTo>
                  <a:cubicBezTo>
                    <a:pt x="5275" y="3253"/>
                    <a:pt x="5317" y="3129"/>
                    <a:pt x="5286" y="3066"/>
                  </a:cubicBezTo>
                  <a:cubicBezTo>
                    <a:pt x="5255" y="3002"/>
                    <a:pt x="5245" y="2990"/>
                    <a:pt x="5195" y="3053"/>
                  </a:cubicBezTo>
                  <a:cubicBezTo>
                    <a:pt x="5144" y="3116"/>
                    <a:pt x="5135" y="3142"/>
                    <a:pt x="5125" y="3041"/>
                  </a:cubicBezTo>
                  <a:cubicBezTo>
                    <a:pt x="5115" y="2940"/>
                    <a:pt x="5060" y="2853"/>
                    <a:pt x="5060" y="2853"/>
                  </a:cubicBezTo>
                  <a:cubicBezTo>
                    <a:pt x="5060" y="2853"/>
                    <a:pt x="5030" y="2723"/>
                    <a:pt x="5005" y="2659"/>
                  </a:cubicBezTo>
                  <a:cubicBezTo>
                    <a:pt x="4979" y="2596"/>
                    <a:pt x="4917" y="2609"/>
                    <a:pt x="4904" y="2672"/>
                  </a:cubicBezTo>
                  <a:cubicBezTo>
                    <a:pt x="4892" y="2734"/>
                    <a:pt x="4902" y="2802"/>
                    <a:pt x="4910" y="2915"/>
                  </a:cubicBezTo>
                  <a:cubicBezTo>
                    <a:pt x="4919" y="3029"/>
                    <a:pt x="4912" y="3172"/>
                    <a:pt x="4872" y="3184"/>
                  </a:cubicBezTo>
                  <a:cubicBezTo>
                    <a:pt x="4833" y="3196"/>
                    <a:pt x="4831" y="3279"/>
                    <a:pt x="4790" y="3303"/>
                  </a:cubicBezTo>
                  <a:cubicBezTo>
                    <a:pt x="4749" y="3329"/>
                    <a:pt x="4739" y="3266"/>
                    <a:pt x="4751" y="3166"/>
                  </a:cubicBezTo>
                  <a:cubicBezTo>
                    <a:pt x="4762" y="3065"/>
                    <a:pt x="4756" y="2978"/>
                    <a:pt x="4770" y="2941"/>
                  </a:cubicBezTo>
                  <a:cubicBezTo>
                    <a:pt x="4786" y="2903"/>
                    <a:pt x="4725" y="2966"/>
                    <a:pt x="4673" y="2941"/>
                  </a:cubicBezTo>
                  <a:cubicBezTo>
                    <a:pt x="4621" y="2916"/>
                    <a:pt x="4570" y="2990"/>
                    <a:pt x="4620" y="3028"/>
                  </a:cubicBezTo>
                  <a:cubicBezTo>
                    <a:pt x="4670" y="3066"/>
                    <a:pt x="4664" y="3215"/>
                    <a:pt x="4611" y="3253"/>
                  </a:cubicBezTo>
                  <a:cubicBezTo>
                    <a:pt x="4558" y="3291"/>
                    <a:pt x="4376" y="3253"/>
                    <a:pt x="4316" y="3253"/>
                  </a:cubicBezTo>
                  <a:cubicBezTo>
                    <a:pt x="4256" y="3253"/>
                    <a:pt x="4165" y="3291"/>
                    <a:pt x="4157" y="3216"/>
                  </a:cubicBezTo>
                  <a:cubicBezTo>
                    <a:pt x="4150" y="3140"/>
                    <a:pt x="4220" y="3091"/>
                    <a:pt x="4258" y="3091"/>
                  </a:cubicBezTo>
                  <a:cubicBezTo>
                    <a:pt x="4296" y="3091"/>
                    <a:pt x="4409" y="3104"/>
                    <a:pt x="4468" y="2966"/>
                  </a:cubicBezTo>
                  <a:cubicBezTo>
                    <a:pt x="4527" y="2827"/>
                    <a:pt x="4432" y="2797"/>
                    <a:pt x="4389" y="2797"/>
                  </a:cubicBezTo>
                  <a:cubicBezTo>
                    <a:pt x="4345" y="2797"/>
                    <a:pt x="4317" y="2760"/>
                    <a:pt x="4281" y="2647"/>
                  </a:cubicBezTo>
                  <a:cubicBezTo>
                    <a:pt x="4244" y="2533"/>
                    <a:pt x="4335" y="2459"/>
                    <a:pt x="4329" y="2409"/>
                  </a:cubicBezTo>
                  <a:cubicBezTo>
                    <a:pt x="4324" y="2359"/>
                    <a:pt x="4266" y="2397"/>
                    <a:pt x="4217" y="2396"/>
                  </a:cubicBezTo>
                  <a:cubicBezTo>
                    <a:pt x="4168" y="2396"/>
                    <a:pt x="4102" y="2308"/>
                    <a:pt x="4090" y="2409"/>
                  </a:cubicBezTo>
                  <a:cubicBezTo>
                    <a:pt x="4079" y="2510"/>
                    <a:pt x="4106" y="2798"/>
                    <a:pt x="4075" y="2734"/>
                  </a:cubicBezTo>
                  <a:cubicBezTo>
                    <a:pt x="4044" y="2671"/>
                    <a:pt x="4059" y="2585"/>
                    <a:pt x="4040" y="2509"/>
                  </a:cubicBezTo>
                  <a:cubicBezTo>
                    <a:pt x="4021" y="2433"/>
                    <a:pt x="3976" y="2447"/>
                    <a:pt x="3920" y="2459"/>
                  </a:cubicBezTo>
                  <a:cubicBezTo>
                    <a:pt x="3864" y="2472"/>
                    <a:pt x="3768" y="2509"/>
                    <a:pt x="3742" y="2496"/>
                  </a:cubicBezTo>
                  <a:cubicBezTo>
                    <a:pt x="3716" y="2483"/>
                    <a:pt x="3739" y="2484"/>
                    <a:pt x="3686" y="2421"/>
                  </a:cubicBezTo>
                  <a:cubicBezTo>
                    <a:pt x="3633" y="2358"/>
                    <a:pt x="3604" y="2366"/>
                    <a:pt x="3567" y="2303"/>
                  </a:cubicBezTo>
                  <a:cubicBezTo>
                    <a:pt x="3531" y="2239"/>
                    <a:pt x="3572" y="2215"/>
                    <a:pt x="3497" y="2203"/>
                  </a:cubicBezTo>
                  <a:close/>
                  <a:moveTo>
                    <a:pt x="4985" y="2309"/>
                  </a:moveTo>
                  <a:cubicBezTo>
                    <a:pt x="4949" y="2334"/>
                    <a:pt x="4824" y="2444"/>
                    <a:pt x="4828" y="2503"/>
                  </a:cubicBezTo>
                  <a:cubicBezTo>
                    <a:pt x="4830" y="2526"/>
                    <a:pt x="4854" y="2569"/>
                    <a:pt x="4903" y="2553"/>
                  </a:cubicBezTo>
                  <a:cubicBezTo>
                    <a:pt x="4952" y="2536"/>
                    <a:pt x="5023" y="2524"/>
                    <a:pt x="5056" y="2515"/>
                  </a:cubicBezTo>
                  <a:cubicBezTo>
                    <a:pt x="5090" y="2507"/>
                    <a:pt x="5112" y="2379"/>
                    <a:pt x="5076" y="2371"/>
                  </a:cubicBezTo>
                  <a:cubicBezTo>
                    <a:pt x="5041" y="2363"/>
                    <a:pt x="5021" y="2283"/>
                    <a:pt x="4985" y="2309"/>
                  </a:cubicBezTo>
                  <a:close/>
                  <a:moveTo>
                    <a:pt x="4720" y="2403"/>
                  </a:moveTo>
                  <a:cubicBezTo>
                    <a:pt x="4696" y="2360"/>
                    <a:pt x="4599" y="2384"/>
                    <a:pt x="4571" y="2409"/>
                  </a:cubicBezTo>
                  <a:cubicBezTo>
                    <a:pt x="4543" y="2434"/>
                    <a:pt x="4473" y="2369"/>
                    <a:pt x="4427" y="2428"/>
                  </a:cubicBezTo>
                  <a:cubicBezTo>
                    <a:pt x="4397" y="2465"/>
                    <a:pt x="4398" y="2589"/>
                    <a:pt x="4437" y="2597"/>
                  </a:cubicBezTo>
                  <a:cubicBezTo>
                    <a:pt x="4476" y="2606"/>
                    <a:pt x="4553" y="2539"/>
                    <a:pt x="4554" y="2590"/>
                  </a:cubicBezTo>
                  <a:cubicBezTo>
                    <a:pt x="4556" y="2641"/>
                    <a:pt x="4555" y="2866"/>
                    <a:pt x="4629" y="2790"/>
                  </a:cubicBezTo>
                  <a:cubicBezTo>
                    <a:pt x="4703" y="2715"/>
                    <a:pt x="4707" y="2648"/>
                    <a:pt x="4726" y="2640"/>
                  </a:cubicBezTo>
                  <a:cubicBezTo>
                    <a:pt x="4745" y="2631"/>
                    <a:pt x="4744" y="2444"/>
                    <a:pt x="4720" y="2403"/>
                  </a:cubicBezTo>
                  <a:close/>
                  <a:moveTo>
                    <a:pt x="9296" y="3485"/>
                  </a:moveTo>
                  <a:cubicBezTo>
                    <a:pt x="9275" y="3541"/>
                    <a:pt x="9245" y="3542"/>
                    <a:pt x="9261" y="3660"/>
                  </a:cubicBezTo>
                  <a:cubicBezTo>
                    <a:pt x="9277" y="3777"/>
                    <a:pt x="9291" y="3844"/>
                    <a:pt x="9317" y="3835"/>
                  </a:cubicBezTo>
                  <a:cubicBezTo>
                    <a:pt x="9344" y="3827"/>
                    <a:pt x="9433" y="3818"/>
                    <a:pt x="9436" y="3885"/>
                  </a:cubicBezTo>
                  <a:cubicBezTo>
                    <a:pt x="9439" y="3952"/>
                    <a:pt x="9461" y="4015"/>
                    <a:pt x="9527" y="3972"/>
                  </a:cubicBezTo>
                  <a:cubicBezTo>
                    <a:pt x="9594" y="3931"/>
                    <a:pt x="9648" y="3904"/>
                    <a:pt x="9669" y="3854"/>
                  </a:cubicBezTo>
                  <a:cubicBezTo>
                    <a:pt x="9689" y="3803"/>
                    <a:pt x="9787" y="3797"/>
                    <a:pt x="9787" y="3797"/>
                  </a:cubicBezTo>
                  <a:cubicBezTo>
                    <a:pt x="9787" y="3797"/>
                    <a:pt x="9883" y="3650"/>
                    <a:pt x="9861" y="3591"/>
                  </a:cubicBezTo>
                  <a:cubicBezTo>
                    <a:pt x="9838" y="3532"/>
                    <a:pt x="9775" y="3493"/>
                    <a:pt x="9743" y="3485"/>
                  </a:cubicBezTo>
                  <a:cubicBezTo>
                    <a:pt x="9712" y="3476"/>
                    <a:pt x="9671" y="3541"/>
                    <a:pt x="9599" y="3541"/>
                  </a:cubicBezTo>
                  <a:cubicBezTo>
                    <a:pt x="9526" y="3541"/>
                    <a:pt x="9471" y="3608"/>
                    <a:pt x="9450" y="3541"/>
                  </a:cubicBezTo>
                  <a:cubicBezTo>
                    <a:pt x="9429" y="3473"/>
                    <a:pt x="9312" y="3443"/>
                    <a:pt x="9296" y="3485"/>
                  </a:cubicBezTo>
                  <a:close/>
                  <a:moveTo>
                    <a:pt x="5493" y="3997"/>
                  </a:moveTo>
                  <a:cubicBezTo>
                    <a:pt x="5478" y="3982"/>
                    <a:pt x="5454" y="3982"/>
                    <a:pt x="5431" y="4029"/>
                  </a:cubicBezTo>
                  <a:cubicBezTo>
                    <a:pt x="5412" y="4066"/>
                    <a:pt x="5485" y="4117"/>
                    <a:pt x="5505" y="4066"/>
                  </a:cubicBezTo>
                  <a:cubicBezTo>
                    <a:pt x="5515" y="4041"/>
                    <a:pt x="5509" y="4013"/>
                    <a:pt x="5493" y="3997"/>
                  </a:cubicBezTo>
                  <a:close/>
                  <a:moveTo>
                    <a:pt x="5633" y="4104"/>
                  </a:moveTo>
                  <a:cubicBezTo>
                    <a:pt x="5571" y="4142"/>
                    <a:pt x="5614" y="4237"/>
                    <a:pt x="5654" y="4204"/>
                  </a:cubicBezTo>
                  <a:cubicBezTo>
                    <a:pt x="5694" y="4171"/>
                    <a:pt x="5688" y="4070"/>
                    <a:pt x="5633" y="4104"/>
                  </a:cubicBezTo>
                  <a:close/>
                  <a:moveTo>
                    <a:pt x="87" y="4373"/>
                  </a:moveTo>
                  <a:cubicBezTo>
                    <a:pt x="43" y="4373"/>
                    <a:pt x="65" y="4372"/>
                    <a:pt x="6" y="4410"/>
                  </a:cubicBezTo>
                  <a:cubicBezTo>
                    <a:pt x="-18" y="4425"/>
                    <a:pt x="33" y="4510"/>
                    <a:pt x="55" y="4510"/>
                  </a:cubicBezTo>
                  <a:cubicBezTo>
                    <a:pt x="77" y="4510"/>
                    <a:pt x="130" y="4373"/>
                    <a:pt x="87" y="4373"/>
                  </a:cubicBezTo>
                  <a:close/>
                  <a:moveTo>
                    <a:pt x="16464" y="12234"/>
                  </a:moveTo>
                  <a:cubicBezTo>
                    <a:pt x="16439" y="12263"/>
                    <a:pt x="16410" y="12309"/>
                    <a:pt x="16402" y="12353"/>
                  </a:cubicBezTo>
                  <a:cubicBezTo>
                    <a:pt x="16387" y="12442"/>
                    <a:pt x="16444" y="12516"/>
                    <a:pt x="16341" y="12516"/>
                  </a:cubicBezTo>
                  <a:cubicBezTo>
                    <a:pt x="16237" y="12516"/>
                    <a:pt x="16210" y="12709"/>
                    <a:pt x="16184" y="12747"/>
                  </a:cubicBezTo>
                  <a:cubicBezTo>
                    <a:pt x="16158" y="12785"/>
                    <a:pt x="16135" y="12797"/>
                    <a:pt x="16088" y="12822"/>
                  </a:cubicBezTo>
                  <a:cubicBezTo>
                    <a:pt x="16042" y="12847"/>
                    <a:pt x="16020" y="12947"/>
                    <a:pt x="16002" y="13010"/>
                  </a:cubicBezTo>
                  <a:cubicBezTo>
                    <a:pt x="15984" y="13073"/>
                    <a:pt x="15927" y="12898"/>
                    <a:pt x="15900" y="12947"/>
                  </a:cubicBezTo>
                  <a:cubicBezTo>
                    <a:pt x="15872" y="12998"/>
                    <a:pt x="15862" y="13233"/>
                    <a:pt x="15877" y="13435"/>
                  </a:cubicBezTo>
                  <a:cubicBezTo>
                    <a:pt x="15892" y="13637"/>
                    <a:pt x="15976" y="13767"/>
                    <a:pt x="16003" y="13767"/>
                  </a:cubicBezTo>
                  <a:cubicBezTo>
                    <a:pt x="16031" y="13767"/>
                    <a:pt x="16085" y="13767"/>
                    <a:pt x="16120" y="13792"/>
                  </a:cubicBezTo>
                  <a:cubicBezTo>
                    <a:pt x="16156" y="13817"/>
                    <a:pt x="16277" y="13842"/>
                    <a:pt x="16285" y="13729"/>
                  </a:cubicBezTo>
                  <a:cubicBezTo>
                    <a:pt x="16292" y="13616"/>
                    <a:pt x="16301" y="13442"/>
                    <a:pt x="16368" y="13329"/>
                  </a:cubicBezTo>
                  <a:cubicBezTo>
                    <a:pt x="16436" y="13216"/>
                    <a:pt x="16497" y="13149"/>
                    <a:pt x="16489" y="12985"/>
                  </a:cubicBezTo>
                  <a:cubicBezTo>
                    <a:pt x="16480" y="12821"/>
                    <a:pt x="16437" y="12722"/>
                    <a:pt x="16484" y="12647"/>
                  </a:cubicBezTo>
                  <a:cubicBezTo>
                    <a:pt x="16531" y="12571"/>
                    <a:pt x="16577" y="12542"/>
                    <a:pt x="16584" y="12478"/>
                  </a:cubicBezTo>
                  <a:cubicBezTo>
                    <a:pt x="16591" y="12416"/>
                    <a:pt x="16472" y="12657"/>
                    <a:pt x="16508" y="12241"/>
                  </a:cubicBezTo>
                  <a:cubicBezTo>
                    <a:pt x="16512" y="12196"/>
                    <a:pt x="16490" y="12206"/>
                    <a:pt x="16464" y="12234"/>
                  </a:cubicBezTo>
                  <a:close/>
                  <a:moveTo>
                    <a:pt x="17009" y="12610"/>
                  </a:moveTo>
                  <a:cubicBezTo>
                    <a:pt x="16991" y="12606"/>
                    <a:pt x="16967" y="12628"/>
                    <a:pt x="16936" y="12685"/>
                  </a:cubicBezTo>
                  <a:cubicBezTo>
                    <a:pt x="16884" y="12779"/>
                    <a:pt x="16864" y="12784"/>
                    <a:pt x="16952" y="12822"/>
                  </a:cubicBezTo>
                  <a:cubicBezTo>
                    <a:pt x="17040" y="12861"/>
                    <a:pt x="17069" y="12860"/>
                    <a:pt x="17019" y="12960"/>
                  </a:cubicBezTo>
                  <a:cubicBezTo>
                    <a:pt x="16970" y="13061"/>
                    <a:pt x="16927" y="13191"/>
                    <a:pt x="16959" y="13204"/>
                  </a:cubicBezTo>
                  <a:cubicBezTo>
                    <a:pt x="16990" y="13217"/>
                    <a:pt x="17095" y="13153"/>
                    <a:pt x="17100" y="13204"/>
                  </a:cubicBezTo>
                  <a:cubicBezTo>
                    <a:pt x="17105" y="13255"/>
                    <a:pt x="17071" y="13266"/>
                    <a:pt x="17176" y="13304"/>
                  </a:cubicBezTo>
                  <a:cubicBezTo>
                    <a:pt x="17281" y="13342"/>
                    <a:pt x="17292" y="13429"/>
                    <a:pt x="17308" y="13479"/>
                  </a:cubicBezTo>
                  <a:cubicBezTo>
                    <a:pt x="17324" y="13530"/>
                    <a:pt x="17372" y="13698"/>
                    <a:pt x="17328" y="13698"/>
                  </a:cubicBezTo>
                  <a:cubicBezTo>
                    <a:pt x="17285" y="13698"/>
                    <a:pt x="17221" y="13823"/>
                    <a:pt x="17252" y="13836"/>
                  </a:cubicBezTo>
                  <a:cubicBezTo>
                    <a:pt x="17283" y="13848"/>
                    <a:pt x="17388" y="13798"/>
                    <a:pt x="17389" y="13836"/>
                  </a:cubicBezTo>
                  <a:cubicBezTo>
                    <a:pt x="17390" y="13874"/>
                    <a:pt x="17417" y="14111"/>
                    <a:pt x="17473" y="14098"/>
                  </a:cubicBezTo>
                  <a:cubicBezTo>
                    <a:pt x="17529" y="14085"/>
                    <a:pt x="17587" y="13861"/>
                    <a:pt x="17622" y="13798"/>
                  </a:cubicBezTo>
                  <a:cubicBezTo>
                    <a:pt x="17656" y="13735"/>
                    <a:pt x="17770" y="13697"/>
                    <a:pt x="17768" y="13811"/>
                  </a:cubicBezTo>
                  <a:cubicBezTo>
                    <a:pt x="17766" y="13924"/>
                    <a:pt x="17786" y="14035"/>
                    <a:pt x="17842" y="14111"/>
                  </a:cubicBezTo>
                  <a:cubicBezTo>
                    <a:pt x="17899" y="14187"/>
                    <a:pt x="17967" y="14268"/>
                    <a:pt x="17979" y="14205"/>
                  </a:cubicBezTo>
                  <a:cubicBezTo>
                    <a:pt x="17992" y="14142"/>
                    <a:pt x="17981" y="13899"/>
                    <a:pt x="17941" y="13861"/>
                  </a:cubicBezTo>
                  <a:cubicBezTo>
                    <a:pt x="17902" y="13822"/>
                    <a:pt x="17851" y="13611"/>
                    <a:pt x="17861" y="13523"/>
                  </a:cubicBezTo>
                  <a:cubicBezTo>
                    <a:pt x="17871" y="13435"/>
                    <a:pt x="17809" y="13404"/>
                    <a:pt x="17783" y="13341"/>
                  </a:cubicBezTo>
                  <a:cubicBezTo>
                    <a:pt x="17757" y="13278"/>
                    <a:pt x="17750" y="13104"/>
                    <a:pt x="17672" y="13066"/>
                  </a:cubicBezTo>
                  <a:cubicBezTo>
                    <a:pt x="17595" y="13028"/>
                    <a:pt x="17581" y="12967"/>
                    <a:pt x="17505" y="12866"/>
                  </a:cubicBezTo>
                  <a:cubicBezTo>
                    <a:pt x="17429" y="12764"/>
                    <a:pt x="17233" y="12759"/>
                    <a:pt x="17220" y="12822"/>
                  </a:cubicBezTo>
                  <a:cubicBezTo>
                    <a:pt x="17208" y="12885"/>
                    <a:pt x="17219" y="12823"/>
                    <a:pt x="17159" y="12772"/>
                  </a:cubicBezTo>
                  <a:cubicBezTo>
                    <a:pt x="17100" y="12721"/>
                    <a:pt x="17046" y="12773"/>
                    <a:pt x="17039" y="12685"/>
                  </a:cubicBezTo>
                  <a:cubicBezTo>
                    <a:pt x="17036" y="12641"/>
                    <a:pt x="17026" y="12613"/>
                    <a:pt x="17009" y="12610"/>
                  </a:cubicBezTo>
                  <a:close/>
                  <a:moveTo>
                    <a:pt x="17499" y="14211"/>
                  </a:moveTo>
                  <a:cubicBezTo>
                    <a:pt x="17479" y="14236"/>
                    <a:pt x="17388" y="14604"/>
                    <a:pt x="17413" y="14717"/>
                  </a:cubicBezTo>
                  <a:cubicBezTo>
                    <a:pt x="17439" y="14831"/>
                    <a:pt x="17359" y="15060"/>
                    <a:pt x="17315" y="15211"/>
                  </a:cubicBezTo>
                  <a:cubicBezTo>
                    <a:pt x="17270" y="15363"/>
                    <a:pt x="17225" y="15181"/>
                    <a:pt x="17179" y="15105"/>
                  </a:cubicBezTo>
                  <a:cubicBezTo>
                    <a:pt x="17133" y="15030"/>
                    <a:pt x="17063" y="14981"/>
                    <a:pt x="17035" y="14893"/>
                  </a:cubicBezTo>
                  <a:cubicBezTo>
                    <a:pt x="17006" y="14804"/>
                    <a:pt x="17137" y="14562"/>
                    <a:pt x="17120" y="14473"/>
                  </a:cubicBezTo>
                  <a:cubicBezTo>
                    <a:pt x="17102" y="14385"/>
                    <a:pt x="16946" y="14461"/>
                    <a:pt x="16930" y="14461"/>
                  </a:cubicBezTo>
                  <a:cubicBezTo>
                    <a:pt x="16913" y="14461"/>
                    <a:pt x="16896" y="14336"/>
                    <a:pt x="16863" y="14336"/>
                  </a:cubicBezTo>
                  <a:cubicBezTo>
                    <a:pt x="16830" y="14336"/>
                    <a:pt x="16806" y="14586"/>
                    <a:pt x="16806" y="14586"/>
                  </a:cubicBezTo>
                  <a:cubicBezTo>
                    <a:pt x="16806" y="14586"/>
                    <a:pt x="16785" y="14499"/>
                    <a:pt x="16749" y="14386"/>
                  </a:cubicBezTo>
                  <a:cubicBezTo>
                    <a:pt x="16712" y="14273"/>
                    <a:pt x="16745" y="14460"/>
                    <a:pt x="16683" y="14574"/>
                  </a:cubicBezTo>
                  <a:cubicBezTo>
                    <a:pt x="16622" y="14687"/>
                    <a:pt x="16642" y="14654"/>
                    <a:pt x="16606" y="14780"/>
                  </a:cubicBezTo>
                  <a:cubicBezTo>
                    <a:pt x="16570" y="14906"/>
                    <a:pt x="16526" y="14856"/>
                    <a:pt x="16492" y="14730"/>
                  </a:cubicBezTo>
                  <a:cubicBezTo>
                    <a:pt x="16457" y="14604"/>
                    <a:pt x="16419" y="14686"/>
                    <a:pt x="16382" y="14724"/>
                  </a:cubicBezTo>
                  <a:cubicBezTo>
                    <a:pt x="16345" y="14761"/>
                    <a:pt x="16294" y="14980"/>
                    <a:pt x="16273" y="15030"/>
                  </a:cubicBezTo>
                  <a:cubicBezTo>
                    <a:pt x="16250" y="15080"/>
                    <a:pt x="16109" y="14936"/>
                    <a:pt x="16075" y="14999"/>
                  </a:cubicBezTo>
                  <a:cubicBezTo>
                    <a:pt x="16040" y="15062"/>
                    <a:pt x="16026" y="15467"/>
                    <a:pt x="16020" y="15518"/>
                  </a:cubicBezTo>
                  <a:cubicBezTo>
                    <a:pt x="16014" y="15569"/>
                    <a:pt x="15903" y="15542"/>
                    <a:pt x="15857" y="15606"/>
                  </a:cubicBezTo>
                  <a:cubicBezTo>
                    <a:pt x="15812" y="15668"/>
                    <a:pt x="15757" y="15631"/>
                    <a:pt x="15719" y="15631"/>
                  </a:cubicBezTo>
                  <a:cubicBezTo>
                    <a:pt x="15681" y="15630"/>
                    <a:pt x="15522" y="15874"/>
                    <a:pt x="15471" y="15937"/>
                  </a:cubicBezTo>
                  <a:cubicBezTo>
                    <a:pt x="15420" y="16000"/>
                    <a:pt x="15321" y="16224"/>
                    <a:pt x="15335" y="16287"/>
                  </a:cubicBezTo>
                  <a:cubicBezTo>
                    <a:pt x="15350" y="16350"/>
                    <a:pt x="15451" y="16506"/>
                    <a:pt x="15421" y="16531"/>
                  </a:cubicBezTo>
                  <a:cubicBezTo>
                    <a:pt x="15391" y="16556"/>
                    <a:pt x="15354" y="16730"/>
                    <a:pt x="15402" y="16881"/>
                  </a:cubicBezTo>
                  <a:cubicBezTo>
                    <a:pt x="15451" y="17033"/>
                    <a:pt x="15425" y="17068"/>
                    <a:pt x="15422" y="17144"/>
                  </a:cubicBezTo>
                  <a:cubicBezTo>
                    <a:pt x="15419" y="17219"/>
                    <a:pt x="15443" y="17250"/>
                    <a:pt x="15472" y="17375"/>
                  </a:cubicBezTo>
                  <a:cubicBezTo>
                    <a:pt x="15501" y="17502"/>
                    <a:pt x="15369" y="17600"/>
                    <a:pt x="15345" y="17676"/>
                  </a:cubicBezTo>
                  <a:cubicBezTo>
                    <a:pt x="15320" y="17752"/>
                    <a:pt x="15362" y="17862"/>
                    <a:pt x="15387" y="17926"/>
                  </a:cubicBezTo>
                  <a:cubicBezTo>
                    <a:pt x="15413" y="17989"/>
                    <a:pt x="15500" y="17950"/>
                    <a:pt x="15553" y="17913"/>
                  </a:cubicBezTo>
                  <a:cubicBezTo>
                    <a:pt x="15606" y="17876"/>
                    <a:pt x="15671" y="17776"/>
                    <a:pt x="15705" y="17763"/>
                  </a:cubicBezTo>
                  <a:cubicBezTo>
                    <a:pt x="15739" y="17751"/>
                    <a:pt x="15912" y="17870"/>
                    <a:pt x="15912" y="17870"/>
                  </a:cubicBezTo>
                  <a:cubicBezTo>
                    <a:pt x="15912" y="17870"/>
                    <a:pt x="15970" y="17551"/>
                    <a:pt x="16020" y="17451"/>
                  </a:cubicBezTo>
                  <a:cubicBezTo>
                    <a:pt x="16069" y="17349"/>
                    <a:pt x="16180" y="17438"/>
                    <a:pt x="16180" y="17438"/>
                  </a:cubicBezTo>
                  <a:cubicBezTo>
                    <a:pt x="16180" y="17438"/>
                    <a:pt x="16237" y="17363"/>
                    <a:pt x="16374" y="17300"/>
                  </a:cubicBezTo>
                  <a:cubicBezTo>
                    <a:pt x="16513" y="17238"/>
                    <a:pt x="16444" y="17363"/>
                    <a:pt x="16489" y="17400"/>
                  </a:cubicBezTo>
                  <a:cubicBezTo>
                    <a:pt x="16533" y="17438"/>
                    <a:pt x="16596" y="17462"/>
                    <a:pt x="16627" y="17526"/>
                  </a:cubicBezTo>
                  <a:cubicBezTo>
                    <a:pt x="16658" y="17589"/>
                    <a:pt x="16603" y="17744"/>
                    <a:pt x="16590" y="17807"/>
                  </a:cubicBezTo>
                  <a:cubicBezTo>
                    <a:pt x="16578" y="17870"/>
                    <a:pt x="16678" y="17845"/>
                    <a:pt x="16691" y="17782"/>
                  </a:cubicBezTo>
                  <a:cubicBezTo>
                    <a:pt x="16703" y="17719"/>
                    <a:pt x="16737" y="17651"/>
                    <a:pt x="16800" y="17576"/>
                  </a:cubicBezTo>
                  <a:cubicBezTo>
                    <a:pt x="16863" y="17500"/>
                    <a:pt x="16799" y="17693"/>
                    <a:pt x="16808" y="17807"/>
                  </a:cubicBezTo>
                  <a:cubicBezTo>
                    <a:pt x="16817" y="17920"/>
                    <a:pt x="16880" y="17653"/>
                    <a:pt x="16866" y="17782"/>
                  </a:cubicBezTo>
                  <a:cubicBezTo>
                    <a:pt x="16862" y="17820"/>
                    <a:pt x="16872" y="17857"/>
                    <a:pt x="16873" y="17895"/>
                  </a:cubicBezTo>
                  <a:cubicBezTo>
                    <a:pt x="16875" y="17933"/>
                    <a:pt x="16944" y="17944"/>
                    <a:pt x="16930" y="18070"/>
                  </a:cubicBezTo>
                  <a:cubicBezTo>
                    <a:pt x="16915" y="18196"/>
                    <a:pt x="16907" y="18276"/>
                    <a:pt x="16921" y="18301"/>
                  </a:cubicBezTo>
                  <a:cubicBezTo>
                    <a:pt x="16934" y="18326"/>
                    <a:pt x="17024" y="18300"/>
                    <a:pt x="17045" y="18451"/>
                  </a:cubicBezTo>
                  <a:cubicBezTo>
                    <a:pt x="17066" y="18602"/>
                    <a:pt x="17109" y="18464"/>
                    <a:pt x="17138" y="18401"/>
                  </a:cubicBezTo>
                  <a:cubicBezTo>
                    <a:pt x="17167" y="18338"/>
                    <a:pt x="17233" y="18426"/>
                    <a:pt x="17249" y="18476"/>
                  </a:cubicBezTo>
                  <a:cubicBezTo>
                    <a:pt x="17265" y="18526"/>
                    <a:pt x="17343" y="18376"/>
                    <a:pt x="17430" y="18326"/>
                  </a:cubicBezTo>
                  <a:cubicBezTo>
                    <a:pt x="17518" y="18276"/>
                    <a:pt x="17506" y="18289"/>
                    <a:pt x="17537" y="18214"/>
                  </a:cubicBezTo>
                  <a:cubicBezTo>
                    <a:pt x="17567" y="18138"/>
                    <a:pt x="17606" y="17933"/>
                    <a:pt x="17672" y="17782"/>
                  </a:cubicBezTo>
                  <a:cubicBezTo>
                    <a:pt x="17738" y="17631"/>
                    <a:pt x="17940" y="17402"/>
                    <a:pt x="17963" y="17200"/>
                  </a:cubicBezTo>
                  <a:cubicBezTo>
                    <a:pt x="17985" y="16998"/>
                    <a:pt x="17927" y="16496"/>
                    <a:pt x="17891" y="16281"/>
                  </a:cubicBezTo>
                  <a:cubicBezTo>
                    <a:pt x="17856" y="16066"/>
                    <a:pt x="17856" y="15844"/>
                    <a:pt x="17874" y="15731"/>
                  </a:cubicBezTo>
                  <a:cubicBezTo>
                    <a:pt x="17893" y="15617"/>
                    <a:pt x="17703" y="15625"/>
                    <a:pt x="17664" y="15537"/>
                  </a:cubicBezTo>
                  <a:cubicBezTo>
                    <a:pt x="17626" y="15448"/>
                    <a:pt x="17650" y="15181"/>
                    <a:pt x="17640" y="15030"/>
                  </a:cubicBezTo>
                  <a:cubicBezTo>
                    <a:pt x="17630" y="14879"/>
                    <a:pt x="17586" y="14781"/>
                    <a:pt x="17547" y="14642"/>
                  </a:cubicBezTo>
                  <a:cubicBezTo>
                    <a:pt x="17509" y="14503"/>
                    <a:pt x="17518" y="14186"/>
                    <a:pt x="17499" y="14211"/>
                  </a:cubicBezTo>
                  <a:close/>
                  <a:moveTo>
                    <a:pt x="11811" y="15218"/>
                  </a:moveTo>
                  <a:cubicBezTo>
                    <a:pt x="11748" y="15172"/>
                    <a:pt x="11717" y="15380"/>
                    <a:pt x="11646" y="15518"/>
                  </a:cubicBezTo>
                  <a:cubicBezTo>
                    <a:pt x="11576" y="15656"/>
                    <a:pt x="11503" y="15774"/>
                    <a:pt x="11482" y="15762"/>
                  </a:cubicBezTo>
                  <a:cubicBezTo>
                    <a:pt x="11462" y="15749"/>
                    <a:pt x="11330" y="15847"/>
                    <a:pt x="11347" y="16037"/>
                  </a:cubicBezTo>
                  <a:cubicBezTo>
                    <a:pt x="11363" y="16226"/>
                    <a:pt x="11337" y="16418"/>
                    <a:pt x="11289" y="16506"/>
                  </a:cubicBezTo>
                  <a:cubicBezTo>
                    <a:pt x="11241" y="16594"/>
                    <a:pt x="11284" y="16842"/>
                    <a:pt x="11257" y="16981"/>
                  </a:cubicBezTo>
                  <a:cubicBezTo>
                    <a:pt x="11230" y="17120"/>
                    <a:pt x="11248" y="17206"/>
                    <a:pt x="11324" y="17207"/>
                  </a:cubicBezTo>
                  <a:cubicBezTo>
                    <a:pt x="11400" y="17207"/>
                    <a:pt x="11434" y="17145"/>
                    <a:pt x="11485" y="16981"/>
                  </a:cubicBezTo>
                  <a:cubicBezTo>
                    <a:pt x="11536" y="16817"/>
                    <a:pt x="11561" y="16657"/>
                    <a:pt x="11610" y="16519"/>
                  </a:cubicBezTo>
                  <a:cubicBezTo>
                    <a:pt x="11658" y="16380"/>
                    <a:pt x="11717" y="16088"/>
                    <a:pt x="11742" y="16012"/>
                  </a:cubicBezTo>
                  <a:cubicBezTo>
                    <a:pt x="11767" y="15937"/>
                    <a:pt x="11828" y="15700"/>
                    <a:pt x="11838" y="15562"/>
                  </a:cubicBezTo>
                  <a:cubicBezTo>
                    <a:pt x="11848" y="15423"/>
                    <a:pt x="11846" y="15243"/>
                    <a:pt x="11811" y="15218"/>
                  </a:cubicBezTo>
                  <a:close/>
                </a:path>
              </a:pathLst>
            </a:custGeom>
            <a:solidFill>
              <a:schemeClr val="tx2">
                <a:lumMod val="50000"/>
                <a:alpha val="3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80" name="Group 79"/>
          <p:cNvGrpSpPr/>
          <p:nvPr/>
        </p:nvGrpSpPr>
        <p:grpSpPr>
          <a:xfrm>
            <a:off x="4256405" y="3410585"/>
            <a:ext cx="796925" cy="969645"/>
            <a:chOff x="5132487" y="3409557"/>
            <a:chExt cx="2736309" cy="3327711"/>
          </a:xfrm>
        </p:grpSpPr>
        <p:sp>
          <p:nvSpPr>
            <p:cNvPr id="81" name="Shape 6"/>
            <p:cNvSpPr/>
            <p:nvPr/>
          </p:nvSpPr>
          <p:spPr>
            <a:xfrm>
              <a:off x="6415635" y="3630925"/>
              <a:ext cx="1453161" cy="3106343"/>
            </a:xfrm>
            <a:custGeom>
              <a:avLst/>
              <a:gdLst/>
              <a:ahLst/>
              <a:cxnLst>
                <a:cxn ang="0">
                  <a:pos x="wd2" y="hd2"/>
                </a:cxn>
                <a:cxn ang="5400000">
                  <a:pos x="wd2" y="hd2"/>
                </a:cxn>
                <a:cxn ang="10800000">
                  <a:pos x="wd2" y="hd2"/>
                </a:cxn>
                <a:cxn ang="16200000">
                  <a:pos x="wd2" y="hd2"/>
                </a:cxn>
              </a:cxnLst>
              <a:rect l="0" t="0" r="r" b="b"/>
              <a:pathLst>
                <a:path w="18461" h="21600" extrusionOk="0">
                  <a:moveTo>
                    <a:pt x="8798" y="0"/>
                  </a:moveTo>
                  <a:cubicBezTo>
                    <a:pt x="17531" y="2679"/>
                    <a:pt x="21561" y="7669"/>
                    <a:pt x="15708" y="13131"/>
                  </a:cubicBezTo>
                  <a:cubicBezTo>
                    <a:pt x="12157" y="16335"/>
                    <a:pt x="4192" y="21115"/>
                    <a:pt x="4192" y="21115"/>
                  </a:cubicBezTo>
                  <a:lnTo>
                    <a:pt x="0" y="21600"/>
                  </a:lnTo>
                  <a:cubicBezTo>
                    <a:pt x="0" y="21600"/>
                    <a:pt x="21600" y="6679"/>
                    <a:pt x="8798" y="0"/>
                  </a:cubicBezTo>
                  <a:close/>
                </a:path>
              </a:pathLst>
            </a:custGeom>
            <a:gradFill>
              <a:gsLst>
                <a:gs pos="71000">
                  <a:schemeClr val="accent2">
                    <a:lumMod val="50000"/>
                  </a:schemeClr>
                </a:gs>
                <a:gs pos="8000">
                  <a:schemeClr val="accent2">
                    <a:lumMod val="50000"/>
                  </a:schemeClr>
                </a:gs>
                <a:gs pos="57000">
                  <a:schemeClr val="accent2">
                    <a:lumMod val="75000"/>
                  </a:schemeClr>
                </a:gs>
                <a:gs pos="29000">
                  <a:schemeClr val="accent2">
                    <a:lumMod val="75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82" name="Shape 7"/>
            <p:cNvSpPr/>
            <p:nvPr/>
          </p:nvSpPr>
          <p:spPr>
            <a:xfrm>
              <a:off x="5132487" y="3409557"/>
              <a:ext cx="2552158" cy="3316894"/>
            </a:xfrm>
            <a:custGeom>
              <a:avLst/>
              <a:gdLst/>
              <a:ahLst/>
              <a:cxnLst>
                <a:cxn ang="0">
                  <a:pos x="wd2" y="hd2"/>
                </a:cxn>
                <a:cxn ang="5400000">
                  <a:pos x="wd2" y="hd2"/>
                </a:cxn>
                <a:cxn ang="10800000">
                  <a:pos x="wd2" y="hd2"/>
                </a:cxn>
                <a:cxn ang="16200000">
                  <a:pos x="wd2" y="hd2"/>
                </a:cxn>
              </a:cxnLst>
              <a:rect l="0" t="0" r="r" b="b"/>
              <a:pathLst>
                <a:path w="21600" h="21600" extrusionOk="0">
                  <a:moveTo>
                    <a:pt x="20414" y="4587"/>
                  </a:moveTo>
                  <a:cubicBezTo>
                    <a:pt x="18623" y="1902"/>
                    <a:pt x="15022" y="0"/>
                    <a:pt x="10800" y="0"/>
                  </a:cubicBezTo>
                  <a:cubicBezTo>
                    <a:pt x="6577" y="0"/>
                    <a:pt x="0" y="2731"/>
                    <a:pt x="0" y="8370"/>
                  </a:cubicBezTo>
                  <a:cubicBezTo>
                    <a:pt x="0" y="9732"/>
                    <a:pt x="428" y="11018"/>
                    <a:pt x="1185" y="12153"/>
                  </a:cubicBezTo>
                  <a:cubicBezTo>
                    <a:pt x="2978" y="14839"/>
                    <a:pt x="10800" y="21600"/>
                    <a:pt x="10800" y="21600"/>
                  </a:cubicBezTo>
                  <a:cubicBezTo>
                    <a:pt x="10800" y="21600"/>
                    <a:pt x="21600" y="12952"/>
                    <a:pt x="21600" y="8370"/>
                  </a:cubicBezTo>
                  <a:cubicBezTo>
                    <a:pt x="21600" y="7008"/>
                    <a:pt x="21172" y="5722"/>
                    <a:pt x="20414" y="4587"/>
                  </a:cubicBezTo>
                  <a:close/>
                </a:path>
              </a:pathLst>
            </a:custGeom>
            <a:solidFill>
              <a:srgbClr val="C8D800"/>
            </a:solidFill>
            <a:ln w="12700">
              <a:solidFill>
                <a:schemeClr val="accent2">
                  <a:lumMod val="60000"/>
                  <a:lumOff val="40000"/>
                </a:schemeClr>
              </a:solid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83" name="Shape 8"/>
            <p:cNvSpPr/>
            <p:nvPr/>
          </p:nvSpPr>
          <p:spPr>
            <a:xfrm>
              <a:off x="5270276" y="3531135"/>
              <a:ext cx="2270875" cy="227089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gradFill>
              <a:gsLst>
                <a:gs pos="50000">
                  <a:srgbClr val="C8D800"/>
                </a:gs>
                <a:gs pos="100000">
                  <a:schemeClr val="accent2">
                    <a:lumMod val="60000"/>
                    <a:lumOff val="40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84" name="Shape 9"/>
            <p:cNvSpPr/>
            <p:nvPr/>
          </p:nvSpPr>
          <p:spPr>
            <a:xfrm>
              <a:off x="5675535" y="3968815"/>
              <a:ext cx="1450998" cy="145100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solidFill>
              <a:schemeClr val="accent2">
                <a:lumMod val="75000"/>
              </a:schemeClr>
            </a:soli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85" name="Shape 15"/>
            <p:cNvSpPr/>
            <p:nvPr/>
          </p:nvSpPr>
          <p:spPr>
            <a:xfrm>
              <a:off x="5845744" y="4139024"/>
              <a:ext cx="1110506" cy="11105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16755" y="0"/>
                    <a:pt x="21600" y="4689"/>
                    <a:pt x="21600" y="10645"/>
                  </a:cubicBezTo>
                  <a:cubicBezTo>
                    <a:pt x="21600" y="15148"/>
                    <a:pt x="18827" y="19171"/>
                    <a:pt x="14901" y="20789"/>
                  </a:cubicBezTo>
                  <a:cubicBezTo>
                    <a:pt x="13636" y="21311"/>
                    <a:pt x="12252" y="21600"/>
                    <a:pt x="10799" y="21600"/>
                  </a:cubicBezTo>
                  <a:cubicBezTo>
                    <a:pt x="4845" y="21600"/>
                    <a:pt x="0" y="16755"/>
                    <a:pt x="0" y="10800"/>
                  </a:cubicBezTo>
                  <a:cubicBezTo>
                    <a:pt x="0" y="6296"/>
                    <a:pt x="2772" y="2429"/>
                    <a:pt x="6699" y="811"/>
                  </a:cubicBezTo>
                  <a:cubicBezTo>
                    <a:pt x="7964" y="290"/>
                    <a:pt x="9348" y="0"/>
                    <a:pt x="10799" y="0"/>
                  </a:cubicBezTo>
                </a:path>
              </a:pathLst>
            </a:custGeom>
            <a:gradFill>
              <a:gsLst>
                <a:gs pos="19000">
                  <a:schemeClr val="bg2">
                    <a:lumMod val="40000"/>
                    <a:lumOff val="60000"/>
                  </a:schemeClr>
                </a:gs>
                <a:gs pos="67000">
                  <a:srgbClr val="FEFEFE"/>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19" name="Group 73"/>
          <p:cNvGrpSpPr/>
          <p:nvPr/>
        </p:nvGrpSpPr>
        <p:grpSpPr>
          <a:xfrm>
            <a:off x="5526405" y="3385820"/>
            <a:ext cx="742315" cy="902970"/>
            <a:chOff x="5132487" y="3409557"/>
            <a:chExt cx="2736309" cy="3327711"/>
          </a:xfrm>
          <a:effectLst>
            <a:outerShdw blurRad="228600" dist="50800" algn="l" rotWithShape="0">
              <a:prstClr val="black">
                <a:alpha val="40000"/>
              </a:prstClr>
            </a:outerShdw>
          </a:effectLst>
        </p:grpSpPr>
        <p:sp>
          <p:nvSpPr>
            <p:cNvPr id="20" name="Shape 6"/>
            <p:cNvSpPr/>
            <p:nvPr/>
          </p:nvSpPr>
          <p:spPr>
            <a:xfrm>
              <a:off x="6415635" y="3630925"/>
              <a:ext cx="1453161" cy="3106343"/>
            </a:xfrm>
            <a:custGeom>
              <a:avLst/>
              <a:gdLst/>
              <a:ahLst/>
              <a:cxnLst>
                <a:cxn ang="0">
                  <a:pos x="wd2" y="hd2"/>
                </a:cxn>
                <a:cxn ang="5400000">
                  <a:pos x="wd2" y="hd2"/>
                </a:cxn>
                <a:cxn ang="10800000">
                  <a:pos x="wd2" y="hd2"/>
                </a:cxn>
                <a:cxn ang="16200000">
                  <a:pos x="wd2" y="hd2"/>
                </a:cxn>
              </a:cxnLst>
              <a:rect l="0" t="0" r="r" b="b"/>
              <a:pathLst>
                <a:path w="18461" h="21600" extrusionOk="0">
                  <a:moveTo>
                    <a:pt x="8798" y="0"/>
                  </a:moveTo>
                  <a:cubicBezTo>
                    <a:pt x="17531" y="2679"/>
                    <a:pt x="21561" y="7669"/>
                    <a:pt x="15708" y="13131"/>
                  </a:cubicBezTo>
                  <a:cubicBezTo>
                    <a:pt x="12157" y="16335"/>
                    <a:pt x="4192" y="21115"/>
                    <a:pt x="4192" y="21115"/>
                  </a:cubicBezTo>
                  <a:lnTo>
                    <a:pt x="0" y="21600"/>
                  </a:lnTo>
                  <a:cubicBezTo>
                    <a:pt x="0" y="21600"/>
                    <a:pt x="21600" y="6679"/>
                    <a:pt x="8798" y="0"/>
                  </a:cubicBezTo>
                  <a:close/>
                </a:path>
              </a:pathLst>
            </a:custGeom>
            <a:gradFill>
              <a:gsLst>
                <a:gs pos="71000">
                  <a:schemeClr val="accent3">
                    <a:lumMod val="50000"/>
                  </a:schemeClr>
                </a:gs>
                <a:gs pos="8000">
                  <a:schemeClr val="accent3">
                    <a:lumMod val="50000"/>
                  </a:schemeClr>
                </a:gs>
                <a:gs pos="57000">
                  <a:schemeClr val="accent3">
                    <a:lumMod val="75000"/>
                  </a:schemeClr>
                </a:gs>
                <a:gs pos="29000">
                  <a:schemeClr val="accent3">
                    <a:lumMod val="75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1" name="Shape 7"/>
            <p:cNvSpPr/>
            <p:nvPr/>
          </p:nvSpPr>
          <p:spPr>
            <a:xfrm>
              <a:off x="5132487" y="3409557"/>
              <a:ext cx="2552158" cy="3316894"/>
            </a:xfrm>
            <a:custGeom>
              <a:avLst/>
              <a:gdLst/>
              <a:ahLst/>
              <a:cxnLst>
                <a:cxn ang="0">
                  <a:pos x="wd2" y="hd2"/>
                </a:cxn>
                <a:cxn ang="5400000">
                  <a:pos x="wd2" y="hd2"/>
                </a:cxn>
                <a:cxn ang="10800000">
                  <a:pos x="wd2" y="hd2"/>
                </a:cxn>
                <a:cxn ang="16200000">
                  <a:pos x="wd2" y="hd2"/>
                </a:cxn>
              </a:cxnLst>
              <a:rect l="0" t="0" r="r" b="b"/>
              <a:pathLst>
                <a:path w="21600" h="21600" extrusionOk="0">
                  <a:moveTo>
                    <a:pt x="20414" y="4587"/>
                  </a:moveTo>
                  <a:cubicBezTo>
                    <a:pt x="18623" y="1902"/>
                    <a:pt x="15022" y="0"/>
                    <a:pt x="10800" y="0"/>
                  </a:cubicBezTo>
                  <a:cubicBezTo>
                    <a:pt x="6577" y="0"/>
                    <a:pt x="0" y="2731"/>
                    <a:pt x="0" y="8370"/>
                  </a:cubicBezTo>
                  <a:cubicBezTo>
                    <a:pt x="0" y="9732"/>
                    <a:pt x="428" y="11018"/>
                    <a:pt x="1185" y="12153"/>
                  </a:cubicBezTo>
                  <a:cubicBezTo>
                    <a:pt x="2978" y="14839"/>
                    <a:pt x="10800" y="21600"/>
                    <a:pt x="10800" y="21600"/>
                  </a:cubicBezTo>
                  <a:cubicBezTo>
                    <a:pt x="10800" y="21600"/>
                    <a:pt x="21600" y="12952"/>
                    <a:pt x="21600" y="8370"/>
                  </a:cubicBezTo>
                  <a:cubicBezTo>
                    <a:pt x="21600" y="7008"/>
                    <a:pt x="21172" y="5722"/>
                    <a:pt x="20414" y="4587"/>
                  </a:cubicBezTo>
                  <a:close/>
                </a:path>
              </a:pathLst>
            </a:custGeom>
            <a:solidFill>
              <a:srgbClr val="C8D800"/>
            </a:solidFill>
            <a:ln w="12700">
              <a:solidFill>
                <a:srgbClr val="C8D800"/>
              </a:solid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2" name="Shape 8"/>
            <p:cNvSpPr/>
            <p:nvPr/>
          </p:nvSpPr>
          <p:spPr>
            <a:xfrm>
              <a:off x="5270276" y="3531135"/>
              <a:ext cx="2270875" cy="227089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gradFill>
              <a:gsLst>
                <a:gs pos="50000">
                  <a:srgbClr val="C8D800"/>
                </a:gs>
                <a:gs pos="100000">
                  <a:schemeClr val="accent3">
                    <a:lumMod val="60000"/>
                    <a:lumOff val="40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3" name="Shape 9"/>
            <p:cNvSpPr/>
            <p:nvPr/>
          </p:nvSpPr>
          <p:spPr>
            <a:xfrm>
              <a:off x="5675535" y="3968815"/>
              <a:ext cx="1450998" cy="145100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solidFill>
              <a:schemeClr val="accent3">
                <a:lumMod val="75000"/>
              </a:schemeClr>
            </a:soli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79" name="Shape 15"/>
            <p:cNvSpPr/>
            <p:nvPr/>
          </p:nvSpPr>
          <p:spPr>
            <a:xfrm>
              <a:off x="5845744" y="4139024"/>
              <a:ext cx="1110506" cy="11105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16755" y="0"/>
                    <a:pt x="21600" y="4689"/>
                    <a:pt x="21600" y="10645"/>
                  </a:cubicBezTo>
                  <a:cubicBezTo>
                    <a:pt x="21600" y="15148"/>
                    <a:pt x="18827" y="19171"/>
                    <a:pt x="14901" y="20789"/>
                  </a:cubicBezTo>
                  <a:cubicBezTo>
                    <a:pt x="13636" y="21311"/>
                    <a:pt x="12252" y="21600"/>
                    <a:pt x="10799" y="21600"/>
                  </a:cubicBezTo>
                  <a:cubicBezTo>
                    <a:pt x="4845" y="21600"/>
                    <a:pt x="0" y="16755"/>
                    <a:pt x="0" y="10800"/>
                  </a:cubicBezTo>
                  <a:cubicBezTo>
                    <a:pt x="0" y="6296"/>
                    <a:pt x="2772" y="2429"/>
                    <a:pt x="6699" y="811"/>
                  </a:cubicBezTo>
                  <a:cubicBezTo>
                    <a:pt x="7964" y="290"/>
                    <a:pt x="9348" y="0"/>
                    <a:pt x="10799" y="0"/>
                  </a:cubicBezTo>
                </a:path>
              </a:pathLst>
            </a:custGeom>
            <a:gradFill>
              <a:gsLst>
                <a:gs pos="19000">
                  <a:schemeClr val="bg2">
                    <a:lumMod val="40000"/>
                    <a:lumOff val="60000"/>
                  </a:schemeClr>
                </a:gs>
                <a:gs pos="67000">
                  <a:srgbClr val="FEFEFE"/>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grpSp>
        <p:nvGrpSpPr>
          <p:cNvPr id="24" name="Group 70"/>
          <p:cNvGrpSpPr/>
          <p:nvPr/>
        </p:nvGrpSpPr>
        <p:grpSpPr>
          <a:xfrm>
            <a:off x="4787265" y="3067685"/>
            <a:ext cx="1080135" cy="1313815"/>
            <a:chOff x="5132487" y="3409557"/>
            <a:chExt cx="2736309" cy="3327711"/>
          </a:xfrm>
          <a:effectLst>
            <a:outerShdw blurRad="266700" dist="114300" dir="5760000" algn="l" rotWithShape="0">
              <a:prstClr val="black">
                <a:alpha val="54000"/>
              </a:prstClr>
            </a:outerShdw>
          </a:effectLst>
        </p:grpSpPr>
        <p:sp>
          <p:nvSpPr>
            <p:cNvPr id="25" name="Shape 6"/>
            <p:cNvSpPr/>
            <p:nvPr/>
          </p:nvSpPr>
          <p:spPr>
            <a:xfrm>
              <a:off x="6415635" y="3630925"/>
              <a:ext cx="1453161" cy="3106343"/>
            </a:xfrm>
            <a:custGeom>
              <a:avLst/>
              <a:gdLst/>
              <a:ahLst/>
              <a:cxnLst>
                <a:cxn ang="0">
                  <a:pos x="wd2" y="hd2"/>
                </a:cxn>
                <a:cxn ang="5400000">
                  <a:pos x="wd2" y="hd2"/>
                </a:cxn>
                <a:cxn ang="10800000">
                  <a:pos x="wd2" y="hd2"/>
                </a:cxn>
                <a:cxn ang="16200000">
                  <a:pos x="wd2" y="hd2"/>
                </a:cxn>
              </a:cxnLst>
              <a:rect l="0" t="0" r="r" b="b"/>
              <a:pathLst>
                <a:path w="18461" h="21600" extrusionOk="0">
                  <a:moveTo>
                    <a:pt x="8798" y="0"/>
                  </a:moveTo>
                  <a:cubicBezTo>
                    <a:pt x="17531" y="2679"/>
                    <a:pt x="21561" y="7669"/>
                    <a:pt x="15708" y="13131"/>
                  </a:cubicBezTo>
                  <a:cubicBezTo>
                    <a:pt x="12157" y="16335"/>
                    <a:pt x="4192" y="21115"/>
                    <a:pt x="4192" y="21115"/>
                  </a:cubicBezTo>
                  <a:lnTo>
                    <a:pt x="0" y="21600"/>
                  </a:lnTo>
                  <a:cubicBezTo>
                    <a:pt x="0" y="21600"/>
                    <a:pt x="21600" y="6679"/>
                    <a:pt x="8798" y="0"/>
                  </a:cubicBezTo>
                  <a:close/>
                </a:path>
              </a:pathLst>
            </a:custGeom>
            <a:gradFill>
              <a:gsLst>
                <a:gs pos="71000">
                  <a:schemeClr val="accent4">
                    <a:lumMod val="50000"/>
                  </a:schemeClr>
                </a:gs>
                <a:gs pos="8000">
                  <a:schemeClr val="accent4">
                    <a:lumMod val="50000"/>
                  </a:schemeClr>
                </a:gs>
                <a:gs pos="57000">
                  <a:schemeClr val="accent4">
                    <a:lumMod val="75000"/>
                  </a:schemeClr>
                </a:gs>
                <a:gs pos="29000">
                  <a:schemeClr val="accent4">
                    <a:lumMod val="75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6" name="Shape 7"/>
            <p:cNvSpPr/>
            <p:nvPr/>
          </p:nvSpPr>
          <p:spPr>
            <a:xfrm>
              <a:off x="5132487" y="3409557"/>
              <a:ext cx="2552158" cy="3316894"/>
            </a:xfrm>
            <a:custGeom>
              <a:avLst/>
              <a:gdLst/>
              <a:ahLst/>
              <a:cxnLst>
                <a:cxn ang="0">
                  <a:pos x="wd2" y="hd2"/>
                </a:cxn>
                <a:cxn ang="5400000">
                  <a:pos x="wd2" y="hd2"/>
                </a:cxn>
                <a:cxn ang="10800000">
                  <a:pos x="wd2" y="hd2"/>
                </a:cxn>
                <a:cxn ang="16200000">
                  <a:pos x="wd2" y="hd2"/>
                </a:cxn>
              </a:cxnLst>
              <a:rect l="0" t="0" r="r" b="b"/>
              <a:pathLst>
                <a:path w="21600" h="21600" extrusionOk="0">
                  <a:moveTo>
                    <a:pt x="20414" y="4587"/>
                  </a:moveTo>
                  <a:cubicBezTo>
                    <a:pt x="18623" y="1902"/>
                    <a:pt x="15022" y="0"/>
                    <a:pt x="10800" y="0"/>
                  </a:cubicBezTo>
                  <a:cubicBezTo>
                    <a:pt x="6577" y="0"/>
                    <a:pt x="0" y="2731"/>
                    <a:pt x="0" y="8370"/>
                  </a:cubicBezTo>
                  <a:cubicBezTo>
                    <a:pt x="0" y="9732"/>
                    <a:pt x="428" y="11018"/>
                    <a:pt x="1185" y="12153"/>
                  </a:cubicBezTo>
                  <a:cubicBezTo>
                    <a:pt x="2978" y="14839"/>
                    <a:pt x="10800" y="21600"/>
                    <a:pt x="10800" y="21600"/>
                  </a:cubicBezTo>
                  <a:cubicBezTo>
                    <a:pt x="10800" y="21600"/>
                    <a:pt x="21600" y="12952"/>
                    <a:pt x="21600" y="8370"/>
                  </a:cubicBezTo>
                  <a:cubicBezTo>
                    <a:pt x="21600" y="7008"/>
                    <a:pt x="21172" y="5722"/>
                    <a:pt x="20414" y="4587"/>
                  </a:cubicBezTo>
                  <a:close/>
                </a:path>
              </a:pathLst>
            </a:custGeom>
            <a:solidFill>
              <a:srgbClr val="006D33"/>
            </a:solidFill>
            <a:ln w="12700">
              <a:solidFill>
                <a:srgbClr val="006D33"/>
              </a:solid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7" name="Shape 8"/>
            <p:cNvSpPr/>
            <p:nvPr/>
          </p:nvSpPr>
          <p:spPr>
            <a:xfrm>
              <a:off x="5270276" y="3531135"/>
              <a:ext cx="2270875" cy="227089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gradFill>
              <a:gsLst>
                <a:gs pos="50000">
                  <a:srgbClr val="006D33"/>
                </a:gs>
                <a:gs pos="100000">
                  <a:schemeClr val="accent4">
                    <a:lumMod val="60000"/>
                    <a:lumOff val="40000"/>
                  </a:schemeClr>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8" name="Shape 9"/>
            <p:cNvSpPr/>
            <p:nvPr/>
          </p:nvSpPr>
          <p:spPr>
            <a:xfrm>
              <a:off x="5675535" y="3968815"/>
              <a:ext cx="1450998" cy="145100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solidFill>
              <a:schemeClr val="accent4">
                <a:lumMod val="75000"/>
              </a:schemeClr>
            </a:soli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29" name="Shape 15"/>
            <p:cNvSpPr/>
            <p:nvPr/>
          </p:nvSpPr>
          <p:spPr>
            <a:xfrm>
              <a:off x="5845744" y="4139024"/>
              <a:ext cx="1110506" cy="11105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16755" y="0"/>
                    <a:pt x="21600" y="4689"/>
                    <a:pt x="21600" y="10645"/>
                  </a:cubicBezTo>
                  <a:cubicBezTo>
                    <a:pt x="21600" y="15148"/>
                    <a:pt x="18827" y="19171"/>
                    <a:pt x="14901" y="20789"/>
                  </a:cubicBezTo>
                  <a:cubicBezTo>
                    <a:pt x="13636" y="21311"/>
                    <a:pt x="12252" y="21600"/>
                    <a:pt x="10799" y="21600"/>
                  </a:cubicBezTo>
                  <a:cubicBezTo>
                    <a:pt x="4845" y="21600"/>
                    <a:pt x="0" y="16755"/>
                    <a:pt x="0" y="10800"/>
                  </a:cubicBezTo>
                  <a:cubicBezTo>
                    <a:pt x="0" y="6296"/>
                    <a:pt x="2772" y="2429"/>
                    <a:pt x="6699" y="811"/>
                  </a:cubicBezTo>
                  <a:cubicBezTo>
                    <a:pt x="7964" y="290"/>
                    <a:pt x="9348" y="0"/>
                    <a:pt x="10799" y="0"/>
                  </a:cubicBezTo>
                </a:path>
              </a:pathLst>
            </a:custGeom>
            <a:gradFill>
              <a:gsLst>
                <a:gs pos="19000">
                  <a:schemeClr val="bg2">
                    <a:lumMod val="40000"/>
                    <a:lumOff val="60000"/>
                  </a:schemeClr>
                </a:gs>
                <a:gs pos="67000">
                  <a:srgbClr val="FEFEFE"/>
                </a:gs>
              </a:gsLst>
              <a:lin ang="15000000" scaled="0"/>
            </a:gradFill>
            <a:ln w="12700">
              <a:noFill/>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31" name="下箭头 30"/>
          <p:cNvSpPr/>
          <p:nvPr/>
        </p:nvSpPr>
        <p:spPr>
          <a:xfrm>
            <a:off x="5262245" y="5196840"/>
            <a:ext cx="365760" cy="342900"/>
          </a:xfrm>
          <a:prstGeom prst="down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nvSpPr>
        <p:spPr>
          <a:xfrm>
            <a:off x="4658360" y="5652770"/>
            <a:ext cx="1638300" cy="2919095"/>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4841875" y="5911850"/>
            <a:ext cx="1299210" cy="2270125"/>
          </a:xfrm>
          <a:prstGeom prst="rect">
            <a:avLst/>
          </a:prstGeom>
          <a:noFill/>
        </p:spPr>
        <p:txBody>
          <a:bodyPr vert="eaVert" wrap="square" rtlCol="0">
            <a:spAutoFit/>
          </a:bodyPr>
          <a:p>
            <a:pPr lvl="0"/>
            <a:r>
              <a:rPr lang="zh-CN" altLang="en-US" b="1" dirty="0">
                <a:solidFill>
                  <a:schemeClr val="tx1"/>
                </a:solidFill>
                <a:latin typeface="微软雅黑" panose="020B0503020204020204" charset="-122"/>
                <a:ea typeface="微软雅黑" panose="020B0503020204020204" charset="-122"/>
                <a:sym typeface="+mn-ea"/>
              </a:rPr>
              <a:t>目标市场</a:t>
            </a:r>
            <a:endParaRPr lang="zh-CN" altLang="en-US" b="1" dirty="0">
              <a:solidFill>
                <a:schemeClr val="tx1"/>
              </a:solidFill>
              <a:latin typeface="微软雅黑" panose="020B0503020204020204" charset="-122"/>
              <a:ea typeface="微软雅黑" panose="020B0503020204020204" charset="-122"/>
              <a:sym typeface="+mn-ea"/>
            </a:endParaRPr>
          </a:p>
          <a:p>
            <a:pPr lvl="0"/>
            <a:endParaRPr lang="zh-CN" altLang="en-US" b="1" dirty="0">
              <a:solidFill>
                <a:schemeClr val="tx1"/>
              </a:solidFill>
              <a:latin typeface="微软雅黑" panose="020B0503020204020204" charset="-122"/>
              <a:ea typeface="微软雅黑" panose="020B0503020204020204" charset="-122"/>
              <a:sym typeface="+mn-ea"/>
            </a:endParaRPr>
          </a:p>
          <a:p>
            <a:pPr lvl="0"/>
            <a:r>
              <a:rPr lang="zh-CN" altLang="en-US" b="1" dirty="0">
                <a:solidFill>
                  <a:schemeClr val="tx1"/>
                </a:solidFill>
                <a:latin typeface="微软雅黑" panose="020B0503020204020204" charset="-122"/>
                <a:ea typeface="微软雅黑" panose="020B0503020204020204" charset="-122"/>
                <a:sym typeface="+mn-ea"/>
              </a:rPr>
              <a:t>目标受众市场选择北上广等一，二线城市</a:t>
            </a:r>
            <a:endParaRPr lang="zh-CN" altLang="en-US" b="1" dirty="0">
              <a:solidFill>
                <a:schemeClr val="tx1"/>
              </a:solidFill>
              <a:latin typeface="微软雅黑" panose="020B0503020204020204" charset="-122"/>
              <a:ea typeface="微软雅黑" panose="020B0503020204020204" charset="-122"/>
              <a:sym typeface="+mn-ea"/>
            </a:endParaRPr>
          </a:p>
        </p:txBody>
      </p:sp>
      <p:cxnSp>
        <p:nvCxnSpPr>
          <p:cNvPr id="51" name="直接连接符 50"/>
          <p:cNvCxnSpPr/>
          <p:nvPr/>
        </p:nvCxnSpPr>
        <p:spPr>
          <a:xfrm>
            <a:off x="5696585" y="5959475"/>
            <a:ext cx="0" cy="96012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媒介选择</a:t>
            </a:r>
            <a:endParaRPr lang="zh-CN" altLang="en-US" sz="3200" b="1">
              <a:solidFill>
                <a:schemeClr val="bg1"/>
              </a:solidFill>
              <a:latin typeface="微软雅黑" panose="020B0503020204020204" charset="-122"/>
              <a:ea typeface="微软雅黑" panose="020B0503020204020204" charset="-122"/>
            </a:endParaRPr>
          </a:p>
        </p:txBody>
      </p:sp>
      <p:grpSp>
        <p:nvGrpSpPr>
          <p:cNvPr id="54275" name="组合 61"/>
          <p:cNvGrpSpPr/>
          <p:nvPr/>
        </p:nvGrpSpPr>
        <p:grpSpPr>
          <a:xfrm>
            <a:off x="657225" y="1281430"/>
            <a:ext cx="6207760" cy="4095815"/>
            <a:chOff x="-343" y="0"/>
            <a:chExt cx="12159" cy="7780"/>
          </a:xfrm>
        </p:grpSpPr>
        <p:sp>
          <p:nvSpPr>
            <p:cNvPr id="54276" name="直接连接符 62"/>
            <p:cNvSpPr/>
            <p:nvPr/>
          </p:nvSpPr>
          <p:spPr>
            <a:xfrm>
              <a:off x="2243" y="0"/>
              <a:ext cx="0" cy="6780"/>
            </a:xfrm>
            <a:prstGeom prst="line">
              <a:avLst/>
            </a:prstGeom>
            <a:ln w="38100" cap="flat" cmpd="sng">
              <a:solidFill>
                <a:srgbClr val="800000"/>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54277" name="矩形 63"/>
            <p:cNvSpPr/>
            <p:nvPr/>
          </p:nvSpPr>
          <p:spPr>
            <a:xfrm>
              <a:off x="2274" y="495"/>
              <a:ext cx="6535"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78" name="直接连接符 64"/>
            <p:cNvSpPr/>
            <p:nvPr/>
          </p:nvSpPr>
          <p:spPr>
            <a:xfrm flipV="1">
              <a:off x="2243" y="6780"/>
              <a:ext cx="7798" cy="1"/>
            </a:xfrm>
            <a:prstGeom prst="line">
              <a:avLst/>
            </a:prstGeom>
            <a:ln w="38100" cap="flat" cmpd="sng">
              <a:solidFill>
                <a:srgbClr val="800000"/>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54279" name="矩形 75"/>
            <p:cNvSpPr/>
            <p:nvPr/>
          </p:nvSpPr>
          <p:spPr>
            <a:xfrm>
              <a:off x="2243" y="2364"/>
              <a:ext cx="4519"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0" name="矩形 76"/>
            <p:cNvSpPr/>
            <p:nvPr/>
          </p:nvSpPr>
          <p:spPr>
            <a:xfrm>
              <a:off x="2274" y="1397"/>
              <a:ext cx="6271"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1" name="矩形 77"/>
            <p:cNvSpPr/>
            <p:nvPr/>
          </p:nvSpPr>
          <p:spPr>
            <a:xfrm>
              <a:off x="2260" y="3289"/>
              <a:ext cx="3881"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2" name="矩形 78"/>
            <p:cNvSpPr/>
            <p:nvPr/>
          </p:nvSpPr>
          <p:spPr>
            <a:xfrm>
              <a:off x="2274" y="4239"/>
              <a:ext cx="3224" cy="353"/>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3" name="矩形 79"/>
            <p:cNvSpPr/>
            <p:nvPr/>
          </p:nvSpPr>
          <p:spPr>
            <a:xfrm>
              <a:off x="2274" y="5132"/>
              <a:ext cx="2184"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4" name="矩形 80"/>
            <p:cNvSpPr/>
            <p:nvPr/>
          </p:nvSpPr>
          <p:spPr>
            <a:xfrm>
              <a:off x="2274" y="5911"/>
              <a:ext cx="1641" cy="354"/>
            </a:xfrm>
            <a:prstGeom prst="rect">
              <a:avLst/>
            </a:prstGeom>
            <a:solidFill>
              <a:srgbClr val="C8D800"/>
            </a:solidFill>
            <a:ln w="9525">
              <a:noFill/>
            </a:ln>
          </p:spPr>
          <p:txBody>
            <a:bodyPr anchor="t"/>
            <a:p>
              <a:pPr lvl="0"/>
              <a:endParaRPr lang="zh-CN" altLang="en-US">
                <a:latin typeface="微软雅黑" panose="020B0503020204020204" charset="-122"/>
                <a:ea typeface="微软雅黑" panose="020B0503020204020204" charset="-122"/>
              </a:endParaRPr>
            </a:p>
          </p:txBody>
        </p:sp>
        <p:sp>
          <p:nvSpPr>
            <p:cNvPr id="54285" name="文本框 81"/>
            <p:cNvSpPr txBox="1"/>
            <p:nvPr/>
          </p:nvSpPr>
          <p:spPr>
            <a:xfrm>
              <a:off x="-343" y="290"/>
              <a:ext cx="2584"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网络媒体</a:t>
              </a:r>
              <a:endParaRPr lang="zh-CN" altLang="en-US" dirty="0">
                <a:solidFill>
                  <a:srgbClr val="A50021"/>
                </a:solidFill>
                <a:latin typeface="微软雅黑" panose="020B0503020204020204" charset="-122"/>
                <a:ea typeface="微软雅黑" panose="020B0503020204020204" charset="-122"/>
              </a:endParaRPr>
            </a:p>
          </p:txBody>
        </p:sp>
        <p:sp>
          <p:nvSpPr>
            <p:cNvPr id="54286" name="文本框 82"/>
            <p:cNvSpPr txBox="1"/>
            <p:nvPr/>
          </p:nvSpPr>
          <p:spPr>
            <a:xfrm>
              <a:off x="626" y="1102"/>
              <a:ext cx="1978" cy="731"/>
            </a:xfrm>
            <a:prstGeom prst="rect">
              <a:avLst/>
            </a:prstGeom>
            <a:noFill/>
            <a:ln w="9525">
              <a:noFill/>
            </a:ln>
          </p:spPr>
          <p:txBody>
            <a:bodyPr wrap="square" anchor="t">
              <a:spAutoFit/>
            </a:bodyPr>
            <a:p>
              <a:pPr lvl="0"/>
              <a:r>
                <a:rPr lang="zh-CN" altLang="zh-CN" dirty="0">
                  <a:solidFill>
                    <a:srgbClr val="A50021"/>
                  </a:solidFill>
                  <a:latin typeface="微软雅黑" panose="020B0503020204020204" charset="-122"/>
                  <a:ea typeface="微软雅黑" panose="020B0503020204020204" charset="-122"/>
                </a:rPr>
                <a:t>手机</a:t>
              </a:r>
              <a:endParaRPr lang="zh-CN" altLang="zh-CN" dirty="0">
                <a:solidFill>
                  <a:srgbClr val="A50021"/>
                </a:solidFill>
                <a:latin typeface="微软雅黑" panose="020B0503020204020204" charset="-122"/>
                <a:ea typeface="微软雅黑" panose="020B0503020204020204" charset="-122"/>
              </a:endParaRPr>
            </a:p>
          </p:txBody>
        </p:sp>
        <p:sp>
          <p:nvSpPr>
            <p:cNvPr id="54287" name="文本框 83"/>
            <p:cNvSpPr txBox="1"/>
            <p:nvPr/>
          </p:nvSpPr>
          <p:spPr>
            <a:xfrm>
              <a:off x="626" y="1914"/>
              <a:ext cx="1937" cy="731"/>
            </a:xfrm>
            <a:prstGeom prst="rect">
              <a:avLst/>
            </a:prstGeom>
            <a:noFill/>
            <a:ln w="9525">
              <a:noFill/>
            </a:ln>
          </p:spPr>
          <p:txBody>
            <a:bodyPr anchor="t">
              <a:spAutoFit/>
            </a:bodyPr>
            <a:p>
              <a:pPr lvl="0"/>
              <a:r>
                <a:rPr lang="zh-CN" altLang="en-US" dirty="0">
                  <a:solidFill>
                    <a:srgbClr val="A50021"/>
                  </a:solidFill>
                  <a:latin typeface="微软雅黑" panose="020B0503020204020204" charset="-122"/>
                  <a:ea typeface="微软雅黑" panose="020B0503020204020204" charset="-122"/>
                </a:rPr>
                <a:t>电视</a:t>
              </a:r>
              <a:endParaRPr lang="zh-CN" altLang="en-US" dirty="0">
                <a:solidFill>
                  <a:srgbClr val="A50021"/>
                </a:solidFill>
                <a:latin typeface="微软雅黑" panose="020B0503020204020204" charset="-122"/>
                <a:ea typeface="微软雅黑" panose="020B0503020204020204" charset="-122"/>
              </a:endParaRPr>
            </a:p>
          </p:txBody>
        </p:sp>
        <p:sp>
          <p:nvSpPr>
            <p:cNvPr id="54288" name="文本框 84"/>
            <p:cNvSpPr txBox="1"/>
            <p:nvPr/>
          </p:nvSpPr>
          <p:spPr>
            <a:xfrm>
              <a:off x="626" y="2887"/>
              <a:ext cx="1694"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户外</a:t>
              </a:r>
              <a:endParaRPr lang="zh-CN" altLang="en-US" dirty="0">
                <a:solidFill>
                  <a:srgbClr val="A50021"/>
                </a:solidFill>
                <a:latin typeface="微软雅黑" panose="020B0503020204020204" charset="-122"/>
                <a:ea typeface="微软雅黑" panose="020B0503020204020204" charset="-122"/>
              </a:endParaRPr>
            </a:p>
          </p:txBody>
        </p:sp>
        <p:sp>
          <p:nvSpPr>
            <p:cNvPr id="54289" name="文本框 85"/>
            <p:cNvSpPr txBox="1"/>
            <p:nvPr/>
          </p:nvSpPr>
          <p:spPr>
            <a:xfrm>
              <a:off x="626" y="3859"/>
              <a:ext cx="1569" cy="731"/>
            </a:xfrm>
            <a:prstGeom prst="rect">
              <a:avLst/>
            </a:prstGeom>
            <a:noFill/>
            <a:ln w="9525">
              <a:noFill/>
            </a:ln>
          </p:spPr>
          <p:txBody>
            <a:bodyPr anchor="t">
              <a:spAutoFit/>
            </a:bodyPr>
            <a:p>
              <a:pPr lvl="0"/>
              <a:r>
                <a:rPr lang="zh-CN" altLang="en-US" dirty="0">
                  <a:solidFill>
                    <a:srgbClr val="A50021"/>
                  </a:solidFill>
                  <a:latin typeface="微软雅黑" panose="020B0503020204020204" charset="-122"/>
                  <a:ea typeface="微软雅黑" panose="020B0503020204020204" charset="-122"/>
                </a:rPr>
                <a:t>广播</a:t>
              </a:r>
              <a:endParaRPr lang="zh-CN" altLang="en-US" dirty="0">
                <a:solidFill>
                  <a:srgbClr val="A50021"/>
                </a:solidFill>
                <a:latin typeface="微软雅黑" panose="020B0503020204020204" charset="-122"/>
                <a:ea typeface="微软雅黑" panose="020B0503020204020204" charset="-122"/>
              </a:endParaRPr>
            </a:p>
          </p:txBody>
        </p:sp>
        <p:sp>
          <p:nvSpPr>
            <p:cNvPr id="54290" name="文本框 86"/>
            <p:cNvSpPr txBox="1"/>
            <p:nvPr/>
          </p:nvSpPr>
          <p:spPr>
            <a:xfrm>
              <a:off x="626" y="4834"/>
              <a:ext cx="1598"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报纸</a:t>
              </a:r>
              <a:endParaRPr lang="zh-CN" altLang="en-US" dirty="0">
                <a:solidFill>
                  <a:srgbClr val="A50021"/>
                </a:solidFill>
                <a:latin typeface="微软雅黑" panose="020B0503020204020204" charset="-122"/>
                <a:ea typeface="微软雅黑" panose="020B0503020204020204" charset="-122"/>
              </a:endParaRPr>
            </a:p>
          </p:txBody>
        </p:sp>
        <p:sp>
          <p:nvSpPr>
            <p:cNvPr id="54291" name="文本框 87"/>
            <p:cNvSpPr txBox="1"/>
            <p:nvPr/>
          </p:nvSpPr>
          <p:spPr>
            <a:xfrm>
              <a:off x="626" y="5645"/>
              <a:ext cx="1569" cy="731"/>
            </a:xfrm>
            <a:prstGeom prst="rect">
              <a:avLst/>
            </a:prstGeom>
            <a:noFill/>
            <a:ln w="9525">
              <a:noFill/>
            </a:ln>
          </p:spPr>
          <p:txBody>
            <a:bodyPr anchor="t">
              <a:spAutoFit/>
            </a:bodyPr>
            <a:p>
              <a:pPr lvl="0"/>
              <a:r>
                <a:rPr lang="zh-CN" altLang="en-US" dirty="0">
                  <a:solidFill>
                    <a:srgbClr val="A50021"/>
                  </a:solidFill>
                  <a:latin typeface="微软雅黑" panose="020B0503020204020204" charset="-122"/>
                  <a:ea typeface="微软雅黑" panose="020B0503020204020204" charset="-122"/>
                </a:rPr>
                <a:t>杂志</a:t>
              </a:r>
              <a:endParaRPr lang="zh-CN" altLang="en-US" dirty="0">
                <a:solidFill>
                  <a:srgbClr val="A50021"/>
                </a:solidFill>
                <a:latin typeface="微软雅黑" panose="020B0503020204020204" charset="-122"/>
                <a:ea typeface="微软雅黑" panose="020B0503020204020204" charset="-122"/>
              </a:endParaRPr>
            </a:p>
          </p:txBody>
        </p:sp>
        <p:sp>
          <p:nvSpPr>
            <p:cNvPr id="54292" name="文本框 88"/>
            <p:cNvSpPr txBox="1"/>
            <p:nvPr/>
          </p:nvSpPr>
          <p:spPr>
            <a:xfrm>
              <a:off x="1727" y="6980"/>
              <a:ext cx="639"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0</a:t>
              </a:r>
              <a:endParaRPr lang="zh-CN" altLang="en-US" dirty="0">
                <a:solidFill>
                  <a:srgbClr val="A50021"/>
                </a:solidFill>
                <a:latin typeface="微软雅黑" panose="020B0503020204020204" charset="-122"/>
                <a:ea typeface="微软雅黑" panose="020B0503020204020204" charset="-122"/>
              </a:endParaRPr>
            </a:p>
          </p:txBody>
        </p:sp>
        <p:sp>
          <p:nvSpPr>
            <p:cNvPr id="54293" name="文本框 89"/>
            <p:cNvSpPr txBox="1"/>
            <p:nvPr/>
          </p:nvSpPr>
          <p:spPr>
            <a:xfrm>
              <a:off x="2272" y="6980"/>
              <a:ext cx="1334"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4" name="文本框 92"/>
            <p:cNvSpPr txBox="1"/>
            <p:nvPr/>
          </p:nvSpPr>
          <p:spPr>
            <a:xfrm>
              <a:off x="4910" y="7000"/>
              <a:ext cx="1021"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5" name="文本框 94"/>
            <p:cNvSpPr txBox="1"/>
            <p:nvPr/>
          </p:nvSpPr>
          <p:spPr>
            <a:xfrm>
              <a:off x="6601" y="7000"/>
              <a:ext cx="1208"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6" name="文本框 95"/>
            <p:cNvSpPr txBox="1"/>
            <p:nvPr/>
          </p:nvSpPr>
          <p:spPr>
            <a:xfrm>
              <a:off x="7336" y="7000"/>
              <a:ext cx="1209"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7" name="文本框 96"/>
            <p:cNvSpPr txBox="1"/>
            <p:nvPr/>
          </p:nvSpPr>
          <p:spPr>
            <a:xfrm>
              <a:off x="8195" y="7000"/>
              <a:ext cx="1126"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8" name="文本框 97"/>
            <p:cNvSpPr txBox="1"/>
            <p:nvPr/>
          </p:nvSpPr>
          <p:spPr>
            <a:xfrm>
              <a:off x="9087" y="7000"/>
              <a:ext cx="1103" cy="780"/>
            </a:xfrm>
            <a:prstGeom prst="rect">
              <a:avLst/>
            </a:prstGeom>
            <a:noFill/>
            <a:ln w="9525">
              <a:noFill/>
            </a:ln>
          </p:spPr>
          <p:txBody>
            <a:bodyPr wrap="square" anchor="t">
              <a:spAutoFit/>
            </a:bodyPr>
            <a:p>
              <a:pPr lvl="0"/>
              <a:endParaRPr lang="zh-CN" altLang="en-US" dirty="0">
                <a:solidFill>
                  <a:srgbClr val="A50021"/>
                </a:solidFill>
                <a:latin typeface="微软雅黑" panose="020B0503020204020204" charset="-122"/>
                <a:ea typeface="微软雅黑" panose="020B0503020204020204" charset="-122"/>
              </a:endParaRPr>
            </a:p>
          </p:txBody>
        </p:sp>
        <p:sp>
          <p:nvSpPr>
            <p:cNvPr id="54299" name="文本框 98"/>
            <p:cNvSpPr txBox="1"/>
            <p:nvPr/>
          </p:nvSpPr>
          <p:spPr>
            <a:xfrm>
              <a:off x="9544" y="6910"/>
              <a:ext cx="2272"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100%</a:t>
              </a:r>
              <a:endParaRPr lang="zh-CN" altLang="en-US" dirty="0">
                <a:solidFill>
                  <a:srgbClr val="A50021"/>
                </a:solidFill>
                <a:latin typeface="微软雅黑" panose="020B0503020204020204" charset="-122"/>
                <a:ea typeface="微软雅黑" panose="020B0503020204020204" charset="-122"/>
              </a:endParaRPr>
            </a:p>
          </p:txBody>
        </p:sp>
        <p:sp>
          <p:nvSpPr>
            <p:cNvPr id="54300" name="文本框 99"/>
            <p:cNvSpPr txBox="1"/>
            <p:nvPr/>
          </p:nvSpPr>
          <p:spPr>
            <a:xfrm>
              <a:off x="8845" y="363"/>
              <a:ext cx="1243" cy="731"/>
            </a:xfrm>
            <a:prstGeom prst="rect">
              <a:avLst/>
            </a:prstGeom>
            <a:noFill/>
            <a:ln w="9525">
              <a:noFill/>
            </a:ln>
          </p:spPr>
          <p:txBody>
            <a:bodyPr wrap="square" anchor="t">
              <a:spAutoFit/>
            </a:bodyPr>
            <a:p>
              <a:pPr lvl="0"/>
              <a:r>
                <a:rPr lang="en-US" altLang="zh-CN" dirty="0">
                  <a:solidFill>
                    <a:srgbClr val="A50021"/>
                  </a:solidFill>
                  <a:latin typeface="微软雅黑" panose="020B0503020204020204" charset="-122"/>
                  <a:ea typeface="微软雅黑" panose="020B0503020204020204" charset="-122"/>
                </a:rPr>
                <a:t>87</a:t>
              </a:r>
              <a:endParaRPr lang="en-US" altLang="zh-CN" dirty="0">
                <a:solidFill>
                  <a:srgbClr val="A50021"/>
                </a:solidFill>
                <a:latin typeface="微软雅黑" panose="020B0503020204020204" charset="-122"/>
                <a:ea typeface="微软雅黑" panose="020B0503020204020204" charset="-122"/>
              </a:endParaRPr>
            </a:p>
          </p:txBody>
        </p:sp>
        <p:sp>
          <p:nvSpPr>
            <p:cNvPr id="54301" name="文本框 100"/>
            <p:cNvSpPr txBox="1"/>
            <p:nvPr/>
          </p:nvSpPr>
          <p:spPr>
            <a:xfrm>
              <a:off x="8589" y="1248"/>
              <a:ext cx="1212"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8</a:t>
              </a:r>
              <a:r>
                <a:rPr lang="en-US" altLang="zh-CN" dirty="0">
                  <a:solidFill>
                    <a:srgbClr val="A50021"/>
                  </a:solidFill>
                  <a:latin typeface="微软雅黑" panose="020B0503020204020204" charset="-122"/>
                  <a:ea typeface="微软雅黑" panose="020B0503020204020204" charset="-122"/>
                </a:rPr>
                <a:t>5</a:t>
              </a:r>
              <a:endParaRPr lang="en-US" altLang="zh-CN" dirty="0">
                <a:solidFill>
                  <a:srgbClr val="A50021"/>
                </a:solidFill>
                <a:latin typeface="微软雅黑" panose="020B0503020204020204" charset="-122"/>
                <a:ea typeface="微软雅黑" panose="020B0503020204020204" charset="-122"/>
              </a:endParaRPr>
            </a:p>
          </p:txBody>
        </p:sp>
        <p:sp>
          <p:nvSpPr>
            <p:cNvPr id="54302" name="文本框 101"/>
            <p:cNvSpPr txBox="1"/>
            <p:nvPr/>
          </p:nvSpPr>
          <p:spPr>
            <a:xfrm>
              <a:off x="6879" y="2208"/>
              <a:ext cx="1330"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56</a:t>
              </a:r>
              <a:endParaRPr lang="zh-CN" altLang="en-US" dirty="0">
                <a:solidFill>
                  <a:srgbClr val="A50021"/>
                </a:solidFill>
                <a:latin typeface="微软雅黑" panose="020B0503020204020204" charset="-122"/>
                <a:ea typeface="微软雅黑" panose="020B0503020204020204" charset="-122"/>
              </a:endParaRPr>
            </a:p>
          </p:txBody>
        </p:sp>
        <p:sp>
          <p:nvSpPr>
            <p:cNvPr id="54303" name="文本框 102"/>
            <p:cNvSpPr txBox="1"/>
            <p:nvPr/>
          </p:nvSpPr>
          <p:spPr>
            <a:xfrm>
              <a:off x="6237" y="3145"/>
              <a:ext cx="1264"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5</a:t>
              </a:r>
              <a:r>
                <a:rPr lang="en-US" altLang="zh-CN" dirty="0">
                  <a:solidFill>
                    <a:srgbClr val="A50021"/>
                  </a:solidFill>
                  <a:latin typeface="微软雅黑" panose="020B0503020204020204" charset="-122"/>
                  <a:ea typeface="微软雅黑" panose="020B0503020204020204" charset="-122"/>
                </a:rPr>
                <a:t>0</a:t>
              </a:r>
              <a:endParaRPr lang="en-US" altLang="zh-CN" dirty="0">
                <a:solidFill>
                  <a:srgbClr val="A50021"/>
                </a:solidFill>
                <a:latin typeface="微软雅黑" panose="020B0503020204020204" charset="-122"/>
                <a:ea typeface="微软雅黑" panose="020B0503020204020204" charset="-122"/>
              </a:endParaRPr>
            </a:p>
          </p:txBody>
        </p:sp>
        <p:sp>
          <p:nvSpPr>
            <p:cNvPr id="54304" name="文本框 103"/>
            <p:cNvSpPr txBox="1"/>
            <p:nvPr/>
          </p:nvSpPr>
          <p:spPr>
            <a:xfrm>
              <a:off x="5601" y="4124"/>
              <a:ext cx="1177" cy="731"/>
            </a:xfrm>
            <a:prstGeom prst="rect">
              <a:avLst/>
            </a:prstGeom>
            <a:noFill/>
            <a:ln w="9525">
              <a:noFill/>
            </a:ln>
          </p:spPr>
          <p:txBody>
            <a:bodyPr wrap="square" anchor="t">
              <a:spAutoFit/>
            </a:bodyPr>
            <a:p>
              <a:pPr lvl="0"/>
              <a:r>
                <a:rPr lang="zh-CN" altLang="en-US" dirty="0">
                  <a:solidFill>
                    <a:srgbClr val="A50021"/>
                  </a:solidFill>
                  <a:latin typeface="微软雅黑" panose="020B0503020204020204" charset="-122"/>
                  <a:ea typeface="微软雅黑" panose="020B0503020204020204" charset="-122"/>
                </a:rPr>
                <a:t>4</a:t>
              </a:r>
              <a:r>
                <a:rPr lang="en-US" altLang="zh-CN" dirty="0">
                  <a:solidFill>
                    <a:srgbClr val="A50021"/>
                  </a:solidFill>
                  <a:latin typeface="微软雅黑" panose="020B0503020204020204" charset="-122"/>
                  <a:ea typeface="微软雅黑" panose="020B0503020204020204" charset="-122"/>
                </a:rPr>
                <a:t>2</a:t>
              </a:r>
              <a:endParaRPr lang="en-US" altLang="zh-CN" dirty="0">
                <a:solidFill>
                  <a:srgbClr val="A50021"/>
                </a:solidFill>
                <a:latin typeface="微软雅黑" panose="020B0503020204020204" charset="-122"/>
                <a:ea typeface="微软雅黑" panose="020B0503020204020204" charset="-122"/>
              </a:endParaRPr>
            </a:p>
          </p:txBody>
        </p:sp>
        <p:sp>
          <p:nvSpPr>
            <p:cNvPr id="54305" name="文本框 104"/>
            <p:cNvSpPr txBox="1"/>
            <p:nvPr/>
          </p:nvSpPr>
          <p:spPr>
            <a:xfrm>
              <a:off x="4624" y="4983"/>
              <a:ext cx="1172" cy="731"/>
            </a:xfrm>
            <a:prstGeom prst="rect">
              <a:avLst/>
            </a:prstGeom>
            <a:noFill/>
            <a:ln w="9525">
              <a:noFill/>
            </a:ln>
          </p:spPr>
          <p:txBody>
            <a:bodyPr wrap="square" anchor="t">
              <a:spAutoFit/>
            </a:bodyPr>
            <a:p>
              <a:pPr lvl="0"/>
              <a:r>
                <a:rPr lang="en-US" altLang="zh-CN" dirty="0">
                  <a:solidFill>
                    <a:srgbClr val="A50021"/>
                  </a:solidFill>
                  <a:latin typeface="微软雅黑" panose="020B0503020204020204" charset="-122"/>
                  <a:ea typeface="微软雅黑" panose="020B0503020204020204" charset="-122"/>
                </a:rPr>
                <a:t>33</a:t>
              </a:r>
              <a:endParaRPr lang="en-US" altLang="zh-CN" dirty="0">
                <a:solidFill>
                  <a:srgbClr val="A50021"/>
                </a:solidFill>
                <a:latin typeface="微软雅黑" panose="020B0503020204020204" charset="-122"/>
                <a:ea typeface="微软雅黑" panose="020B0503020204020204" charset="-122"/>
              </a:endParaRPr>
            </a:p>
          </p:txBody>
        </p:sp>
        <p:sp>
          <p:nvSpPr>
            <p:cNvPr id="54306" name="文本框 105"/>
            <p:cNvSpPr txBox="1"/>
            <p:nvPr/>
          </p:nvSpPr>
          <p:spPr>
            <a:xfrm>
              <a:off x="4139" y="5854"/>
              <a:ext cx="1036" cy="731"/>
            </a:xfrm>
            <a:prstGeom prst="rect">
              <a:avLst/>
            </a:prstGeom>
            <a:noFill/>
            <a:ln w="9525">
              <a:noFill/>
            </a:ln>
          </p:spPr>
          <p:txBody>
            <a:bodyPr wrap="square" anchor="t">
              <a:spAutoFit/>
            </a:bodyPr>
            <a:p>
              <a:pPr lvl="0"/>
              <a:r>
                <a:rPr lang="en-US" altLang="zh-CN" dirty="0">
                  <a:solidFill>
                    <a:srgbClr val="A50021"/>
                  </a:solidFill>
                  <a:latin typeface="微软雅黑" panose="020B0503020204020204" charset="-122"/>
                  <a:ea typeface="微软雅黑" panose="020B0503020204020204" charset="-122"/>
                </a:rPr>
                <a:t>27</a:t>
              </a:r>
              <a:endParaRPr lang="en-US" altLang="zh-CN" dirty="0">
                <a:solidFill>
                  <a:srgbClr val="A50021"/>
                </a:solidFill>
                <a:latin typeface="微软雅黑" panose="020B0503020204020204" charset="-122"/>
                <a:ea typeface="微软雅黑" panose="020B0503020204020204" charset="-122"/>
              </a:endParaRPr>
            </a:p>
          </p:txBody>
        </p:sp>
      </p:grpSp>
      <p:sp>
        <p:nvSpPr>
          <p:cNvPr id="15" name="下箭头 14"/>
          <p:cNvSpPr/>
          <p:nvPr/>
        </p:nvSpPr>
        <p:spPr>
          <a:xfrm>
            <a:off x="3466465" y="5494655"/>
            <a:ext cx="443230" cy="238760"/>
          </a:xfrm>
          <a:prstGeom prst="down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1026795" y="5859780"/>
            <a:ext cx="5651500" cy="1217295"/>
          </a:xfrm>
          <a:prstGeom prst="roundRect">
            <a:avLst/>
          </a:prstGeom>
          <a:solidFill>
            <a:schemeClr val="tx1"/>
          </a:solidFill>
          <a:ln w="41275">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269365" y="5859780"/>
            <a:ext cx="5311775" cy="1371600"/>
          </a:xfrm>
          <a:prstGeom prst="rect">
            <a:avLst/>
          </a:prstGeom>
          <a:noFill/>
        </p:spPr>
        <p:txBody>
          <a:bodyPr wrap="square" rtlCol="0">
            <a:spAutoFit/>
          </a:bodyPr>
          <a:p>
            <a:pPr lvl="0" algn="just" fontAlgn="auto">
              <a:lnSpc>
                <a:spcPct val="110000"/>
              </a:lnSpc>
            </a:pPr>
            <a:r>
              <a:rPr lang="zh-CN" altLang="en-US" sz="2000" dirty="0">
                <a:solidFill>
                  <a:srgbClr val="006D33"/>
                </a:solidFill>
                <a:latin typeface="微软雅黑" panose="020B0503020204020204" charset="-122"/>
                <a:ea typeface="微软雅黑" panose="020B0503020204020204" charset="-122"/>
                <a:sym typeface="+mn-ea"/>
              </a:rPr>
              <a:t>受众接触媒体习惯，</a:t>
            </a:r>
            <a:r>
              <a:rPr lang="zh-CN" altLang="en-US" sz="2000" b="1" dirty="0">
                <a:solidFill>
                  <a:srgbClr val="006D33"/>
                </a:solidFill>
                <a:latin typeface="微软雅黑" panose="020B0503020204020204" charset="-122"/>
                <a:ea typeface="微软雅黑" panose="020B0503020204020204" charset="-122"/>
                <a:sym typeface="+mn-ea"/>
              </a:rPr>
              <a:t>手机，网络</a:t>
            </a:r>
            <a:r>
              <a:rPr lang="zh-CN" altLang="en-US" sz="2000" dirty="0">
                <a:solidFill>
                  <a:srgbClr val="006D33"/>
                </a:solidFill>
                <a:latin typeface="微软雅黑" panose="020B0503020204020204" charset="-122"/>
                <a:ea typeface="微软雅黑" panose="020B0503020204020204" charset="-122"/>
                <a:sym typeface="+mn-ea"/>
              </a:rPr>
              <a:t>已成为人们接触信息的重要媒体</a:t>
            </a:r>
            <a:r>
              <a:rPr lang="zh-CN" altLang="en-US" sz="2000" b="1" dirty="0">
                <a:solidFill>
                  <a:srgbClr val="006D33"/>
                </a:solidFill>
                <a:latin typeface="微软雅黑" panose="020B0503020204020204" charset="-122"/>
                <a:ea typeface="微软雅黑" panose="020B0503020204020204" charset="-122"/>
                <a:sym typeface="+mn-ea"/>
              </a:rPr>
              <a:t>电视，户外</a:t>
            </a:r>
            <a:r>
              <a:rPr lang="zh-CN" altLang="en-US" sz="2000" dirty="0">
                <a:solidFill>
                  <a:srgbClr val="006D33"/>
                </a:solidFill>
                <a:latin typeface="微软雅黑" panose="020B0503020204020204" charset="-122"/>
                <a:ea typeface="微软雅黑" panose="020B0503020204020204" charset="-122"/>
                <a:sym typeface="+mn-ea"/>
              </a:rPr>
              <a:t>占据中等传统媒体</a:t>
            </a:r>
            <a:r>
              <a:rPr lang="zh-CN" altLang="en-US" sz="2000" b="1" dirty="0">
                <a:solidFill>
                  <a:srgbClr val="006D33"/>
                </a:solidFill>
                <a:latin typeface="微软雅黑" panose="020B0503020204020204" charset="-122"/>
                <a:ea typeface="微软雅黑" panose="020B0503020204020204" charset="-122"/>
                <a:sym typeface="+mn-ea"/>
              </a:rPr>
              <a:t>报纸，广播</a:t>
            </a:r>
            <a:r>
              <a:rPr lang="zh-CN" altLang="en-US" sz="2000" dirty="0">
                <a:solidFill>
                  <a:srgbClr val="006D33"/>
                </a:solidFill>
                <a:latin typeface="微软雅黑" panose="020B0503020204020204" charset="-122"/>
                <a:ea typeface="微软雅黑" panose="020B0503020204020204" charset="-122"/>
                <a:sym typeface="+mn-ea"/>
              </a:rPr>
              <a:t>传播能力下降</a:t>
            </a:r>
            <a:endParaRPr lang="zh-CN" altLang="en-US" sz="2000" dirty="0">
              <a:solidFill>
                <a:srgbClr val="006D33"/>
              </a:solidFill>
              <a:latin typeface="微软雅黑" panose="020B0503020204020204" charset="-122"/>
              <a:ea typeface="微软雅黑" panose="020B0503020204020204" charset="-122"/>
              <a:sym typeface="+mn-ea"/>
            </a:endParaRPr>
          </a:p>
          <a:p>
            <a:endParaRPr lang="zh-CN" altLang="en-US"/>
          </a:p>
        </p:txBody>
      </p:sp>
      <p:sp>
        <p:nvSpPr>
          <p:cNvPr id="18" name="剪去同侧角的矩形 17"/>
          <p:cNvSpPr/>
          <p:nvPr/>
        </p:nvSpPr>
        <p:spPr>
          <a:xfrm rot="16200000" flipH="1">
            <a:off x="1160780" y="7621905"/>
            <a:ext cx="2193290" cy="2460625"/>
          </a:xfrm>
          <a:prstGeom prst="snip2SameRect">
            <a:avLst/>
          </a:prstGeom>
          <a:solidFill>
            <a:srgbClr val="006D33"/>
          </a:solidFill>
          <a:ln>
            <a:solidFill>
              <a:srgbClr val="006D33"/>
            </a:solidFill>
          </a:ln>
          <a:effectLst>
            <a:outerShdw blurRad="1651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剪去同侧角的矩形 18"/>
          <p:cNvSpPr/>
          <p:nvPr/>
        </p:nvSpPr>
        <p:spPr>
          <a:xfrm rot="16200000" flipH="1" flipV="1">
            <a:off x="4344670" y="7614285"/>
            <a:ext cx="2193290" cy="2475865"/>
          </a:xfrm>
          <a:prstGeom prst="snip2SameRect">
            <a:avLst/>
          </a:prstGeom>
          <a:solidFill>
            <a:srgbClr val="006D33"/>
          </a:solidFill>
          <a:ln>
            <a:solidFill>
              <a:srgbClr val="006D33"/>
            </a:solidFill>
          </a:ln>
          <a:effectLst>
            <a:outerShdw blurRad="2540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4452620" y="8244205"/>
            <a:ext cx="1978025" cy="848995"/>
          </a:xfrm>
          <a:prstGeom prst="rect">
            <a:avLst/>
          </a:prstGeom>
          <a:noFill/>
        </p:spPr>
        <p:txBody>
          <a:bodyPr wrap="square" rtlCol="0">
            <a:spAutoFit/>
          </a:bodyPr>
          <a:p>
            <a:r>
              <a:rPr lang="en-US" altLang="zh-CN" sz="2400" b="1">
                <a:solidFill>
                  <a:schemeClr val="tx1"/>
                </a:solidFill>
                <a:latin typeface="微软雅黑" panose="020B0503020204020204" charset="-122"/>
                <a:ea typeface="微软雅黑" panose="020B0503020204020204" charset="-122"/>
                <a:sym typeface="+mn-ea"/>
              </a:rPr>
              <a:t>2.</a:t>
            </a:r>
            <a:r>
              <a:rPr lang="zh-CN" altLang="en-US" sz="2400" b="1">
                <a:solidFill>
                  <a:schemeClr val="tx1"/>
                </a:solidFill>
                <a:latin typeface="微软雅黑" panose="020B0503020204020204" charset="-122"/>
                <a:ea typeface="微软雅黑" panose="020B0503020204020204" charset="-122"/>
                <a:sym typeface="+mn-ea"/>
              </a:rPr>
              <a:t>户外广告（前期宣传）</a:t>
            </a:r>
            <a:endParaRPr lang="zh-CN" altLang="en-US" sz="2400" b="1">
              <a:solidFill>
                <a:schemeClr val="tx1"/>
              </a:solidFill>
              <a:latin typeface="微软雅黑" panose="020B0503020204020204" charset="-122"/>
              <a:ea typeface="微软雅黑" panose="020B0503020204020204" charset="-122"/>
              <a:sym typeface="+mn-ea"/>
            </a:endParaRPr>
          </a:p>
        </p:txBody>
      </p:sp>
      <p:sp>
        <p:nvSpPr>
          <p:cNvPr id="21" name="文本框 20"/>
          <p:cNvSpPr txBox="1"/>
          <p:nvPr/>
        </p:nvSpPr>
        <p:spPr>
          <a:xfrm>
            <a:off x="1269365" y="8244205"/>
            <a:ext cx="2217420" cy="1214755"/>
          </a:xfrm>
          <a:prstGeom prst="rect">
            <a:avLst/>
          </a:prstGeom>
          <a:noFill/>
        </p:spPr>
        <p:txBody>
          <a:bodyPr wrap="square" rtlCol="0">
            <a:spAutoFit/>
          </a:bodyPr>
          <a:p>
            <a:r>
              <a:rPr lang="en-US" altLang="zh-CN" sz="2400" b="1">
                <a:solidFill>
                  <a:schemeClr val="tx1"/>
                </a:solidFill>
                <a:latin typeface="微软雅黑" panose="020B0503020204020204" charset="-122"/>
                <a:ea typeface="微软雅黑" panose="020B0503020204020204" charset="-122"/>
                <a:sym typeface="+mn-ea"/>
              </a:rPr>
              <a:t>1.</a:t>
            </a:r>
            <a:r>
              <a:rPr lang="zh-CN" altLang="en-US" sz="2400" b="1">
                <a:solidFill>
                  <a:schemeClr val="tx1"/>
                </a:solidFill>
                <a:latin typeface="微软雅黑" panose="020B0503020204020204" charset="-122"/>
                <a:ea typeface="微软雅黑" panose="020B0503020204020204" charset="-122"/>
                <a:sym typeface="+mn-ea"/>
              </a:rPr>
              <a:t>网络媒体（新浪微博</a:t>
            </a:r>
            <a:r>
              <a:rPr lang="en-US" altLang="zh-CN" sz="2400" b="1">
                <a:solidFill>
                  <a:schemeClr val="tx1"/>
                </a:solidFill>
                <a:latin typeface="微软雅黑" panose="020B0503020204020204" charset="-122"/>
                <a:ea typeface="微软雅黑" panose="020B0503020204020204" charset="-122"/>
                <a:sym typeface="+mn-ea"/>
              </a:rPr>
              <a:t>,</a:t>
            </a:r>
            <a:r>
              <a:rPr lang="zh-CN" altLang="en-US" sz="2400" b="1">
                <a:solidFill>
                  <a:schemeClr val="tx1"/>
                </a:solidFill>
                <a:latin typeface="微软雅黑" panose="020B0503020204020204" charset="-122"/>
                <a:ea typeface="微软雅黑" panose="020B0503020204020204" charset="-122"/>
                <a:sym typeface="+mn-ea"/>
              </a:rPr>
              <a:t>微信，优酷首播）</a:t>
            </a:r>
            <a:endParaRPr lang="zh-CN" altLang="en-US" sz="2400" b="1">
              <a:solidFill>
                <a:schemeClr val="tx1"/>
              </a:solidFill>
              <a:latin typeface="微软雅黑" panose="020B0503020204020204" charset="-122"/>
              <a:ea typeface="微软雅黑" panose="020B0503020204020204" charset="-122"/>
              <a:sym typeface="+mn-ea"/>
            </a:endParaRPr>
          </a:p>
        </p:txBody>
      </p:sp>
      <p:sp>
        <p:nvSpPr>
          <p:cNvPr id="24" name="左右箭头 23"/>
          <p:cNvSpPr/>
          <p:nvPr/>
        </p:nvSpPr>
        <p:spPr>
          <a:xfrm>
            <a:off x="3613785" y="8625205"/>
            <a:ext cx="535305" cy="372745"/>
          </a:xfrm>
          <a:prstGeom prst="leftRight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媒介组合策略</a:t>
            </a:r>
            <a:endParaRPr lang="zh-CN" altLang="en-US" sz="3200" b="1">
              <a:solidFill>
                <a:schemeClr val="bg1"/>
              </a:solidFill>
              <a:latin typeface="微软雅黑" panose="020B0503020204020204" charset="-122"/>
              <a:ea typeface="微软雅黑" panose="020B0503020204020204" charset="-122"/>
            </a:endParaRPr>
          </a:p>
        </p:txBody>
      </p:sp>
      <p:sp>
        <p:nvSpPr>
          <p:cNvPr id="11" name="图文框 10"/>
          <p:cNvSpPr/>
          <p:nvPr/>
        </p:nvSpPr>
        <p:spPr>
          <a:xfrm>
            <a:off x="897255" y="2176780"/>
            <a:ext cx="5696585" cy="2724150"/>
          </a:xfrm>
          <a:prstGeom prst="frame">
            <a:avLst>
              <a:gd name="adj1" fmla="val 0"/>
            </a:avLst>
          </a:prstGeom>
          <a:solidFill>
            <a:srgbClr val="006D33"/>
          </a:solidFill>
          <a:ln w="57150">
            <a:solidFill>
              <a:srgbClr val="006D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3" name="矩形 12"/>
          <p:cNvSpPr/>
          <p:nvPr/>
        </p:nvSpPr>
        <p:spPr>
          <a:xfrm>
            <a:off x="932815" y="2224405"/>
            <a:ext cx="1586865" cy="497840"/>
          </a:xfrm>
          <a:prstGeom prst="rect">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你的声音日记</a:t>
            </a:r>
            <a:endParaRPr kumimoji="0" lang="zh-CN" altLang="en-US" sz="1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1207" name="TextBox 4"/>
          <p:cNvSpPr txBox="1">
            <a:spLocks noChangeArrowheads="1"/>
          </p:cNvSpPr>
          <p:nvPr/>
        </p:nvSpPr>
        <p:spPr bwMode="auto">
          <a:xfrm>
            <a:off x="1313815" y="2876550"/>
            <a:ext cx="5301615" cy="178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时间：</a:t>
            </a: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201</a:t>
            </a:r>
            <a:r>
              <a:rPr kumimoji="0" lang="en-US" alt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7</a:t>
            </a: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年</a:t>
            </a:r>
            <a:r>
              <a:rPr kumimoji="0" lang="en-US" alt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1</a:t>
            </a: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月—</a:t>
            </a:r>
            <a:r>
              <a:rPr kumimoji="0" lang="en-US" alt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2017</a:t>
            </a: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年</a:t>
            </a:r>
            <a:r>
              <a:rPr kumimoji="0" lang="en-US" alt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8</a:t>
            </a: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月</a:t>
            </a:r>
            <a:endPar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目的：</a:t>
            </a:r>
            <a:r>
              <a:rPr kumimoji="0" 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引起受众对罗汉果薄荷糖的持续关注</a:t>
            </a:r>
            <a:endParaRPr kumimoji="0" lang="zh-CN"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媒介：</a:t>
            </a:r>
            <a:endPar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网络媒介：新浪微博，优酷视频，手机媒体 </a:t>
            </a:r>
            <a:endPar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户外广告</a:t>
            </a:r>
            <a:endParaRPr kumimoji="0" lang="zh-CN" altLang="en-US"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zh-CN" altLang="en-US" sz="2000" b="1" i="0" u="none" strike="noStrike" kern="1200" cap="none" spc="0" normalizeH="0" baseline="0" noProof="0" dirty="0" smtClean="0">
              <a:ln>
                <a:noFill/>
              </a:ln>
              <a:solidFill>
                <a:schemeClr val="accent3">
                  <a:lumMod val="75000"/>
                </a:schemeClr>
              </a:solidFill>
              <a:effectLst/>
              <a:uLnTx/>
              <a:uFillTx/>
              <a:latin typeface="微软雅黑" panose="020B0503020204020204" charset="-122"/>
              <a:ea typeface="微软雅黑" panose="020B0503020204020204" charset="-122"/>
              <a:cs typeface="+mn-cs"/>
            </a:endParaRPr>
          </a:p>
        </p:txBody>
      </p:sp>
      <p:sp>
        <p:nvSpPr>
          <p:cNvPr id="14" name="图文框 13"/>
          <p:cNvSpPr/>
          <p:nvPr/>
        </p:nvSpPr>
        <p:spPr>
          <a:xfrm>
            <a:off x="934085" y="6637020"/>
            <a:ext cx="5628640" cy="2691765"/>
          </a:xfrm>
          <a:prstGeom prst="frame">
            <a:avLst>
              <a:gd name="adj1" fmla="val 0"/>
            </a:avLst>
          </a:prstGeom>
          <a:solidFill>
            <a:srgbClr val="006D33"/>
          </a:solidFill>
          <a:ln w="57150">
            <a:solidFill>
              <a:srgbClr val="006D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5" name="矩形 14"/>
          <p:cNvSpPr/>
          <p:nvPr/>
        </p:nvSpPr>
        <p:spPr>
          <a:xfrm>
            <a:off x="976630" y="6684645"/>
            <a:ext cx="1449705" cy="491490"/>
          </a:xfrm>
          <a:prstGeom prst="rect">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测测你声音的性格</a:t>
            </a:r>
            <a:endPar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 name="TextBox 4"/>
          <p:cNvSpPr txBox="1">
            <a:spLocks noChangeArrowheads="1"/>
          </p:cNvSpPr>
          <p:nvPr/>
        </p:nvSpPr>
        <p:spPr bwMode="auto">
          <a:xfrm>
            <a:off x="1313815" y="7287895"/>
            <a:ext cx="4932680" cy="163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时间：</a:t>
            </a: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201</a:t>
            </a:r>
            <a:r>
              <a:rPr kumimoji="0" lang="en-US" altLang="zh-CN"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7</a:t>
            </a: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年</a:t>
            </a:r>
            <a:r>
              <a:rPr kumimoji="0" lang="en-US" altLang="zh-CN"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3</a:t>
            </a: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月—</a:t>
            </a:r>
            <a:r>
              <a:rPr kumimoji="0" lang="en-US" altLang="zh-CN"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2017</a:t>
            </a: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年</a:t>
            </a:r>
            <a:r>
              <a:rPr kumimoji="0" lang="en-US" altLang="zh-CN"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7</a:t>
            </a: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rPr>
              <a:t>月</a:t>
            </a:r>
            <a:endPar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目的： 宣传年轻进取的理念，增加销售量</a:t>
            </a:r>
            <a:endPar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sym typeface="Calibri" panose="020F05020202040302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媒介：</a:t>
            </a:r>
            <a:endPar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网络媒介：新浪微博，优酷视频，手机媒体</a:t>
            </a:r>
            <a:endPar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rPr>
              <a:t>户外广告</a:t>
            </a:r>
            <a:endParaRPr kumimoji="0" lang="zh-CN" altLang="en-US" sz="1600" b="1" i="0" u="none" strike="noStrike" kern="1200" cap="none" spc="0" normalizeH="0" baseline="0" noProof="0" dirty="0" smtClean="0">
              <a:ln>
                <a:noFill/>
              </a:ln>
              <a:solidFill>
                <a:schemeClr val="bg1">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smtClean="0">
              <a:ln>
                <a:noFill/>
              </a:ln>
              <a:solidFill>
                <a:schemeClr val="accent3">
                  <a:lumMod val="75000"/>
                </a:schemeClr>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1207"/>
                                        </p:tgtEl>
                                        <p:attrNameLst>
                                          <p:attrName>style.visibility</p:attrName>
                                        </p:attrNameLst>
                                      </p:cBhvr>
                                      <p:to>
                                        <p:strVal val="visible"/>
                                      </p:to>
                                    </p:set>
                                    <p:animEffect transition="in" filter="wipe(up)">
                                      <p:cBhvr>
                                        <p:cTn id="14" dur="500"/>
                                        <p:tgtEl>
                                          <p:spTgt spid="51207"/>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51207" grpId="0"/>
      <p:bldP spid="15" grpId="0" bldLvl="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07124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内容摘要</a:t>
            </a:r>
            <a:endParaRPr lang="zh-CN" altLang="en-US" sz="3200" b="1">
              <a:solidFill>
                <a:schemeClr val="bg1"/>
              </a:solidFill>
              <a:latin typeface="微软雅黑" panose="020B0503020204020204" charset="-122"/>
              <a:ea typeface="微软雅黑" panose="020B0503020204020204" charset="-122"/>
            </a:endParaRPr>
          </a:p>
        </p:txBody>
      </p:sp>
      <p:sp>
        <p:nvSpPr>
          <p:cNvPr id="2" name="矩形 1"/>
          <p:cNvSpPr/>
          <p:nvPr/>
        </p:nvSpPr>
        <p:spPr>
          <a:xfrm>
            <a:off x="901700" y="1541780"/>
            <a:ext cx="5727700" cy="7166610"/>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221740" y="1970405"/>
            <a:ext cx="5229860" cy="6309360"/>
          </a:xfrm>
          <a:prstGeom prst="rect">
            <a:avLst/>
          </a:prstGeom>
          <a:noFill/>
        </p:spPr>
        <p:txBody>
          <a:bodyPr wrap="square" rtlCol="0">
            <a:spAutoFit/>
          </a:bodyPr>
          <a:p>
            <a:pPr>
              <a:lnSpc>
                <a:spcPct val="130000"/>
              </a:lnSpc>
            </a:pPr>
            <a:r>
              <a:rPr lang="en-US" altLang="zh-CN" sz="2000">
                <a:solidFill>
                  <a:schemeClr val="bg1">
                    <a:lumMod val="75000"/>
                  </a:schemeClr>
                </a:solidFill>
                <a:latin typeface="微软雅黑" panose="020B0503020204020204" charset="-122"/>
                <a:ea typeface="微软雅黑" panose="020B0503020204020204" charset="-122"/>
                <a:sym typeface="+mn-ea"/>
              </a:rPr>
              <a:t>      </a:t>
            </a:r>
            <a:r>
              <a:rPr lang="zh-CN" altLang="en-US" sz="2000">
                <a:solidFill>
                  <a:schemeClr val="bg1">
                    <a:lumMod val="75000"/>
                  </a:schemeClr>
                </a:solidFill>
                <a:latin typeface="微软雅黑" panose="020B0503020204020204" charset="-122"/>
                <a:ea typeface="微软雅黑" panose="020B0503020204020204" charset="-122"/>
                <a:sym typeface="+mn-ea"/>
              </a:rPr>
              <a:t>本案对核心目标消费者和三九罗汉果薄荷糖产品的特征进行深入的分析与总结。</a:t>
            </a:r>
            <a:endParaRPr lang="zh-CN" altLang="en-US" sz="2000">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zh-CN" altLang="en-US" sz="2000" b="1">
                <a:solidFill>
                  <a:schemeClr val="bg1">
                    <a:lumMod val="75000"/>
                  </a:schemeClr>
                </a:solidFill>
                <a:latin typeface="微软雅黑" panose="020B0503020204020204" charset="-122"/>
                <a:ea typeface="微软雅黑" panose="020B0503020204020204" charset="-122"/>
                <a:sym typeface="+mn-ea"/>
              </a:rPr>
              <a:t>·发现问题，提出本案核心主题</a:t>
            </a:r>
            <a:endParaRPr lang="zh-CN" altLang="en-US" sz="2000" b="1">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zh-CN" altLang="en-US" sz="2000">
                <a:solidFill>
                  <a:schemeClr val="bg1">
                    <a:lumMod val="75000"/>
                  </a:schemeClr>
                </a:solidFill>
                <a:latin typeface="微软雅黑" panose="020B0503020204020204" charset="-122"/>
                <a:ea typeface="微软雅黑" panose="020B0503020204020204" charset="-122"/>
                <a:sym typeface="+mn-ea"/>
              </a:rPr>
              <a:t>在产品分析中发现，三九罗汉果薄荷糖正处于推广期，广告宣传力度不够，产品同质化严重，所以我们提出本案的核心主题</a:t>
            </a:r>
            <a:r>
              <a:rPr lang="en-US" altLang="zh-CN" sz="2000">
                <a:solidFill>
                  <a:schemeClr val="bg1">
                    <a:lumMod val="75000"/>
                  </a:schemeClr>
                </a:solidFill>
                <a:latin typeface="微软雅黑" panose="020B0503020204020204" charset="-122"/>
                <a:ea typeface="微软雅黑" panose="020B0503020204020204" charset="-122"/>
                <a:sym typeface="+mn-ea"/>
              </a:rPr>
              <a:t>--</a:t>
            </a:r>
            <a:r>
              <a:rPr lang="zh-CN" altLang="en-US" sz="2000">
                <a:solidFill>
                  <a:schemeClr val="bg1">
                    <a:lumMod val="75000"/>
                  </a:schemeClr>
                </a:solidFill>
                <a:latin typeface="微软雅黑" panose="020B0503020204020204" charset="-122"/>
                <a:ea typeface="微软雅黑" panose="020B0503020204020204" charset="-122"/>
                <a:sym typeface="+mn-ea"/>
              </a:rPr>
              <a:t>果然喉舒服</a:t>
            </a:r>
            <a:endParaRPr lang="zh-CN" altLang="en-US" sz="2000">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zh-CN" altLang="en-US" sz="2000" b="1">
                <a:solidFill>
                  <a:schemeClr val="bg1">
                    <a:lumMod val="75000"/>
                  </a:schemeClr>
                </a:solidFill>
                <a:latin typeface="微软雅黑" panose="020B0503020204020204" charset="-122"/>
                <a:ea typeface="微软雅黑" panose="020B0503020204020204" charset="-122"/>
                <a:sym typeface="+mn-ea"/>
              </a:rPr>
              <a:t>·制定</a:t>
            </a:r>
            <a:r>
              <a:rPr lang="en-US" altLang="zh-CN" sz="2000" b="1">
                <a:solidFill>
                  <a:schemeClr val="bg1">
                    <a:lumMod val="75000"/>
                  </a:schemeClr>
                </a:solidFill>
                <a:latin typeface="微软雅黑" panose="020B0503020204020204" charset="-122"/>
                <a:ea typeface="微软雅黑" panose="020B0503020204020204" charset="-122"/>
                <a:sym typeface="+mn-ea"/>
              </a:rPr>
              <a:t>“</a:t>
            </a:r>
            <a:r>
              <a:rPr lang="zh-CN" altLang="en-US" sz="2000" b="1">
                <a:solidFill>
                  <a:schemeClr val="bg1">
                    <a:lumMod val="75000"/>
                  </a:schemeClr>
                </a:solidFill>
                <a:latin typeface="微软雅黑" panose="020B0503020204020204" charset="-122"/>
                <a:ea typeface="微软雅黑" panose="020B0503020204020204" charset="-122"/>
                <a:sym typeface="+mn-ea"/>
              </a:rPr>
              <a:t>果然喉舒服</a:t>
            </a:r>
            <a:r>
              <a:rPr lang="en-US" altLang="zh-CN" sz="2000" b="1">
                <a:solidFill>
                  <a:schemeClr val="bg1">
                    <a:lumMod val="75000"/>
                  </a:schemeClr>
                </a:solidFill>
                <a:latin typeface="微软雅黑" panose="020B0503020204020204" charset="-122"/>
                <a:ea typeface="微软雅黑" panose="020B0503020204020204" charset="-122"/>
                <a:sym typeface="+mn-ea"/>
              </a:rPr>
              <a:t>”</a:t>
            </a:r>
            <a:r>
              <a:rPr lang="zh-CN" altLang="en-US" sz="2000" b="1">
                <a:solidFill>
                  <a:schemeClr val="bg1">
                    <a:lumMod val="75000"/>
                  </a:schemeClr>
                </a:solidFill>
                <a:latin typeface="微软雅黑" panose="020B0503020204020204" charset="-122"/>
                <a:ea typeface="微软雅黑" panose="020B0503020204020204" charset="-122"/>
                <a:sym typeface="+mn-ea"/>
              </a:rPr>
              <a:t>文化策略</a:t>
            </a:r>
            <a:endParaRPr lang="zh-CN" altLang="en-US" sz="2000" b="1">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zh-CN" altLang="en-US" sz="2000">
                <a:solidFill>
                  <a:schemeClr val="bg1">
                    <a:lumMod val="75000"/>
                  </a:schemeClr>
                </a:solidFill>
                <a:latin typeface="微软雅黑" panose="020B0503020204020204" charset="-122"/>
                <a:ea typeface="微软雅黑" panose="020B0503020204020204" charset="-122"/>
                <a:sym typeface="+mn-ea"/>
              </a:rPr>
              <a:t>果然喉舒服的营销活动利用感性诉求的方式，让目标消费者充分感受到三九罗汉果薄荷糖 传递的年轻进取的理念，拉近大学生与产品的距离，进而更好地了解三九罗汉果薄荷糖。</a:t>
            </a:r>
            <a:endParaRPr lang="zh-CN" altLang="en-US" sz="2000">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zh-CN" altLang="en-US" sz="2000" b="1">
                <a:solidFill>
                  <a:schemeClr val="bg1">
                    <a:lumMod val="75000"/>
                  </a:schemeClr>
                </a:solidFill>
                <a:latin typeface="微软雅黑" panose="020B0503020204020204" charset="-122"/>
                <a:ea typeface="微软雅黑" panose="020B0503020204020204" charset="-122"/>
                <a:sym typeface="+mn-ea"/>
              </a:rPr>
              <a:t>·实施果然喉舒服活动</a:t>
            </a:r>
            <a:endParaRPr lang="zh-CN" altLang="en-US" sz="2000" b="1">
              <a:solidFill>
                <a:schemeClr val="bg1">
                  <a:lumMod val="75000"/>
                </a:schemeClr>
              </a:solidFill>
              <a:latin typeface="微软雅黑" panose="020B0503020204020204" charset="-122"/>
              <a:ea typeface="微软雅黑" panose="020B0503020204020204" charset="-122"/>
              <a:sym typeface="+mn-ea"/>
            </a:endParaRPr>
          </a:p>
          <a:p>
            <a:pPr>
              <a:lnSpc>
                <a:spcPct val="130000"/>
              </a:lnSpc>
            </a:pPr>
            <a:r>
              <a:rPr lang="en-US" altLang="zh-CN" sz="2000">
                <a:solidFill>
                  <a:schemeClr val="bg2">
                    <a:lumMod val="10000"/>
                  </a:schemeClr>
                </a:solidFill>
                <a:latin typeface="微软雅黑" panose="020B0503020204020204" charset="-122"/>
                <a:ea typeface="微软雅黑" panose="020B0503020204020204" charset="-122"/>
                <a:sym typeface="+mn-ea"/>
              </a:rPr>
              <a:t>1.</a:t>
            </a:r>
            <a:r>
              <a:rPr lang="zh-CN" altLang="en-US" sz="2000">
                <a:solidFill>
                  <a:schemeClr val="bg2">
                    <a:lumMod val="10000"/>
                  </a:schemeClr>
                </a:solidFill>
                <a:latin typeface="微软雅黑" panose="020B0503020204020204" charset="-122"/>
                <a:ea typeface="微软雅黑" panose="020B0503020204020204" charset="-122"/>
                <a:sym typeface="+mn-ea"/>
              </a:rPr>
              <a:t>线上举行你的声音日记活动</a:t>
            </a:r>
            <a:endParaRPr lang="zh-CN" altLang="en-US" sz="2000">
              <a:solidFill>
                <a:schemeClr val="bg2">
                  <a:lumMod val="10000"/>
                </a:schemeClr>
              </a:solidFill>
              <a:latin typeface="微软雅黑" panose="020B0503020204020204" charset="-122"/>
              <a:ea typeface="微软雅黑" panose="020B0503020204020204" charset="-122"/>
              <a:sym typeface="+mn-ea"/>
            </a:endParaRPr>
          </a:p>
          <a:p>
            <a:pPr>
              <a:lnSpc>
                <a:spcPct val="130000"/>
              </a:lnSpc>
            </a:pPr>
            <a:r>
              <a:rPr lang="en-US" altLang="zh-CN" sz="2000">
                <a:solidFill>
                  <a:schemeClr val="bg2">
                    <a:lumMod val="10000"/>
                  </a:schemeClr>
                </a:solidFill>
                <a:latin typeface="微软雅黑" panose="020B0503020204020204" charset="-122"/>
                <a:ea typeface="微软雅黑" panose="020B0503020204020204" charset="-122"/>
                <a:sym typeface="+mn-ea"/>
              </a:rPr>
              <a:t>2.</a:t>
            </a:r>
            <a:r>
              <a:rPr lang="zh-CN" altLang="en-US" sz="2000">
                <a:solidFill>
                  <a:schemeClr val="bg2">
                    <a:lumMod val="10000"/>
                  </a:schemeClr>
                </a:solidFill>
                <a:latin typeface="微软雅黑" panose="020B0503020204020204" charset="-122"/>
                <a:ea typeface="微软雅黑" panose="020B0503020204020204" charset="-122"/>
                <a:sym typeface="+mn-ea"/>
              </a:rPr>
              <a:t>线下举行测测你的声音性格</a:t>
            </a:r>
            <a:endParaRPr lang="zh-CN" altLang="en-US" sz="2000">
              <a:solidFill>
                <a:schemeClr val="bg1">
                  <a:lumMod val="75000"/>
                </a:schemeClr>
              </a:solidFill>
              <a:latin typeface="微软雅黑" panose="020B0503020204020204" charset="-122"/>
              <a:ea typeface="微软雅黑" panose="020B0503020204020204" charset="-122"/>
              <a:sym typeface="+mn-ea"/>
            </a:endParaRP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媒介排期</a:t>
            </a:r>
            <a:endParaRPr lang="zh-CN" altLang="en-US" sz="3200" b="1">
              <a:solidFill>
                <a:schemeClr val="bg1"/>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721995" y="1954530"/>
          <a:ext cx="6116320" cy="6781800"/>
        </p:xfrm>
        <a:graphic>
          <a:graphicData uri="http://schemas.openxmlformats.org/drawingml/2006/table">
            <a:tbl>
              <a:tblPr firstRow="1" bandRow="1">
                <a:tableStyleId>{21E4AEA4-8DFA-4A89-87EB-49C32662AFE0}</a:tableStyleId>
              </a:tblPr>
              <a:tblGrid>
                <a:gridCol w="731520"/>
                <a:gridCol w="386715"/>
                <a:gridCol w="777875"/>
                <a:gridCol w="1407160"/>
                <a:gridCol w="1231900"/>
                <a:gridCol w="819785"/>
                <a:gridCol w="761365"/>
              </a:tblGrid>
              <a:tr h="1027430">
                <a:tc>
                  <a:txBody>
                    <a:bodyPr/>
                    <a:p>
                      <a:pPr algn="ctr"/>
                      <a:r>
                        <a:rPr lang="zh-CN" altLang="en-US" sz="1800" dirty="0" smtClean="0">
                          <a:solidFill>
                            <a:schemeClr val="tx1"/>
                          </a:solidFill>
                          <a:latin typeface="微软雅黑" panose="020B0503020204020204" charset="-122"/>
                          <a:ea typeface="微软雅黑" panose="020B0503020204020204" charset="-122"/>
                        </a:rPr>
                        <a:t>活动</a:t>
                      </a:r>
                      <a:endParaRPr lang="zh-CN" altLang="en-US" sz="1800" dirty="0" smtClean="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c gridSpan="2">
                  <a:txBody>
                    <a:bodyPr/>
                    <a:p>
                      <a:pPr algn="ctr">
                        <a:buNone/>
                      </a:pPr>
                      <a:r>
                        <a:rPr lang="zh-CN" altLang="en-US" sz="1800" dirty="0">
                          <a:solidFill>
                            <a:schemeClr val="tx1"/>
                          </a:solidFill>
                          <a:latin typeface="微软雅黑" panose="020B0503020204020204" charset="-122"/>
                          <a:ea typeface="微软雅黑" panose="020B0503020204020204" charset="-122"/>
                        </a:rPr>
                        <a:t>媒体</a:t>
                      </a:r>
                      <a:endParaRPr lang="zh-CN" altLang="en-US" sz="1800" dirty="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c hMerge="1">
                  <a:tcPr marL="91450" marR="91450" marT="45736" marB="45736" anchor="ctr"/>
                </a:tc>
                <a:tc>
                  <a:txBody>
                    <a:bodyPr/>
                    <a:p>
                      <a:pPr algn="ctr"/>
                      <a:r>
                        <a:rPr lang="zh-CN" altLang="en-US" sz="1800" dirty="0" smtClean="0">
                          <a:solidFill>
                            <a:schemeClr val="tx1"/>
                          </a:solidFill>
                          <a:latin typeface="微软雅黑" panose="020B0503020204020204" charset="-122"/>
                          <a:ea typeface="微软雅黑" panose="020B0503020204020204" charset="-122"/>
                        </a:rPr>
                        <a:t>时间</a:t>
                      </a:r>
                      <a:endParaRPr lang="zh-CN" altLang="en-US" sz="1800" dirty="0" smtClean="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c>
                  <a:txBody>
                    <a:bodyPr/>
                    <a:p>
                      <a:pPr algn="ctr"/>
                      <a:r>
                        <a:rPr lang="zh-CN" altLang="en-US" sz="1800" dirty="0" smtClean="0">
                          <a:solidFill>
                            <a:schemeClr val="tx1"/>
                          </a:solidFill>
                          <a:latin typeface="微软雅黑" panose="020B0503020204020204" charset="-122"/>
                          <a:ea typeface="微软雅黑" panose="020B0503020204020204" charset="-122"/>
                        </a:rPr>
                        <a:t>广告形式</a:t>
                      </a:r>
                      <a:endParaRPr lang="zh-CN" altLang="en-US" sz="1800" dirty="0" smtClean="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c>
                  <a:txBody>
                    <a:bodyPr/>
                    <a:p>
                      <a:pPr algn="ctr"/>
                      <a:r>
                        <a:rPr lang="zh-CN" altLang="en-US" sz="1800" dirty="0" smtClean="0">
                          <a:solidFill>
                            <a:schemeClr val="tx1"/>
                          </a:solidFill>
                          <a:latin typeface="微软雅黑" panose="020B0503020204020204" charset="-122"/>
                          <a:ea typeface="微软雅黑" panose="020B0503020204020204" charset="-122"/>
                        </a:rPr>
                        <a:t>规格</a:t>
                      </a:r>
                      <a:endParaRPr lang="zh-CN" altLang="en-US" sz="1800" dirty="0" smtClean="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c>
                  <a:txBody>
                    <a:bodyPr/>
                    <a:p>
                      <a:pPr algn="ctr">
                        <a:buNone/>
                      </a:pPr>
                      <a:r>
                        <a:rPr lang="zh-CN" altLang="en-US" sz="1800" dirty="0">
                          <a:solidFill>
                            <a:schemeClr val="tx1"/>
                          </a:solidFill>
                          <a:latin typeface="微软雅黑" panose="020B0503020204020204" charset="-122"/>
                          <a:ea typeface="微软雅黑" panose="020B0503020204020204" charset="-122"/>
                        </a:rPr>
                        <a:t>投放比例</a:t>
                      </a:r>
                      <a:endParaRPr lang="zh-CN" altLang="en-US" sz="1800" dirty="0">
                        <a:solidFill>
                          <a:schemeClr val="tx1"/>
                        </a:solidFill>
                        <a:latin typeface="微软雅黑" panose="020B0503020204020204" charset="-122"/>
                        <a:ea typeface="微软雅黑" panose="020B0503020204020204" charset="-122"/>
                      </a:endParaRPr>
                    </a:p>
                  </a:txBody>
                  <a:tcPr marL="121928" marR="121928" marT="62488" marB="62488" anchor="ctr">
                    <a:solidFill>
                      <a:srgbClr val="006D33"/>
                    </a:solidFill>
                  </a:tcPr>
                </a:tc>
              </a:tr>
              <a:tr h="1439545">
                <a:tc rowSpan="5">
                  <a:txBody>
                    <a:bodyPr/>
                    <a:p>
                      <a:pPr algn="ctr"/>
                      <a:endParaRPr lang="en-US" altLang="zh-CN" sz="1800" dirty="0" smtClean="0">
                        <a:solidFill>
                          <a:schemeClr val="bg1">
                            <a:lumMod val="75000"/>
                          </a:schemeClr>
                        </a:solidFill>
                        <a:latin typeface="微软雅黑" panose="020B0503020204020204" charset="-122"/>
                        <a:ea typeface="微软雅黑" panose="020B0503020204020204" charset="-122"/>
                      </a:endParaRPr>
                    </a:p>
                    <a:p>
                      <a:pPr algn="ctr"/>
                      <a:r>
                        <a:rPr lang="zh-CN" sz="2800" dirty="0" smtClean="0">
                          <a:solidFill>
                            <a:schemeClr val="bg1">
                              <a:lumMod val="75000"/>
                            </a:schemeClr>
                          </a:solidFill>
                          <a:latin typeface="微软雅黑" panose="020B0503020204020204" charset="-122"/>
                          <a:ea typeface="微软雅黑" panose="020B0503020204020204" charset="-122"/>
                        </a:rPr>
                        <a:t>果然喉舒服</a:t>
                      </a:r>
                      <a:endParaRPr lang="zh-CN" sz="2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vert="eaVert" anchor="ctr" anchorCtr="0">
                    <a:solidFill>
                      <a:srgbClr val="C8D800">
                        <a:alpha val="36000"/>
                      </a:srgbClr>
                    </a:solidFill>
                  </a:tcPr>
                </a:tc>
                <a:tc rowSpan="2">
                  <a:txBody>
                    <a:bodyPr/>
                    <a:p>
                      <a:pPr algn="ctr">
                        <a:buNone/>
                      </a:pPr>
                      <a:r>
                        <a:rPr lang="zh-CN" altLang="en-US" sz="1800" dirty="0">
                          <a:solidFill>
                            <a:schemeClr val="bg1">
                              <a:lumMod val="75000"/>
                            </a:schemeClr>
                          </a:solidFill>
                          <a:latin typeface="微软雅黑" panose="020B0503020204020204" charset="-122"/>
                          <a:ea typeface="微软雅黑" panose="020B0503020204020204" charset="-122"/>
                        </a:rPr>
                        <a:t>网络</a:t>
                      </a:r>
                      <a:endParaRPr lang="zh-CN" altLang="en-US"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优酷视频</a:t>
                      </a:r>
                      <a:endParaRPr lang="zh-CN" altLang="en-US" sz="1800" dirty="0" smtClean="0">
                        <a:solidFill>
                          <a:schemeClr val="bg1">
                            <a:lumMod val="75000"/>
                          </a:schemeClr>
                        </a:solidFill>
                        <a:latin typeface="微软雅黑" panose="020B0503020204020204" charset="-122"/>
                        <a:ea typeface="微软雅黑" panose="020B0503020204020204" charset="-122"/>
                      </a:endParaRPr>
                    </a:p>
                    <a:p>
                      <a:pPr algn="ct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smtClean="0">
                          <a:solidFill>
                            <a:schemeClr val="bg1">
                              <a:lumMod val="75000"/>
                            </a:schemeClr>
                          </a:solidFill>
                          <a:latin typeface="微软雅黑" panose="020B0503020204020204" charset="-122"/>
                          <a:ea typeface="微软雅黑" panose="020B0503020204020204" charset="-122"/>
                        </a:rPr>
                        <a:t>2017</a:t>
                      </a:r>
                      <a:r>
                        <a:rPr lang="zh-CN" altLang="en-US" sz="1800" dirty="0" smtClean="0">
                          <a:solidFill>
                            <a:schemeClr val="bg1">
                              <a:lumMod val="75000"/>
                            </a:schemeClr>
                          </a:solidFill>
                          <a:latin typeface="微软雅黑" panose="020B0503020204020204" charset="-122"/>
                          <a:ea typeface="微软雅黑" panose="020B0503020204020204" charset="-122"/>
                        </a:rPr>
                        <a:t>年</a:t>
                      </a: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月</a:t>
                      </a:r>
                      <a:r>
                        <a:rPr lang="en-US" altLang="zh-CN" sz="1800" dirty="0" smtClean="0">
                          <a:solidFill>
                            <a:schemeClr val="bg1">
                              <a:lumMod val="75000"/>
                            </a:schemeClr>
                          </a:solidFill>
                          <a:latin typeface="微软雅黑" panose="020B0503020204020204" charset="-122"/>
                          <a:ea typeface="微软雅黑" panose="020B0503020204020204" charset="-122"/>
                        </a:rPr>
                        <a:t>-8</a:t>
                      </a:r>
                      <a:r>
                        <a:rPr lang="zh-CN" altLang="en-US" sz="1800" dirty="0" smtClean="0">
                          <a:solidFill>
                            <a:schemeClr val="bg1">
                              <a:lumMod val="75000"/>
                            </a:schemeClr>
                          </a:solidFill>
                          <a:latin typeface="微软雅黑" panose="020B0503020204020204" charset="-122"/>
                          <a:ea typeface="微软雅黑" panose="020B0503020204020204" charset="-122"/>
                        </a:rPr>
                        <a:t>月</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视频广告</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15s</a:t>
                      </a:r>
                      <a:endParaRPr lang="en-US" altLang="zh-CN"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a:solidFill>
                            <a:schemeClr val="bg1">
                              <a:lumMod val="75000"/>
                            </a:schemeClr>
                          </a:solidFill>
                          <a:latin typeface="微软雅黑" panose="020B0503020204020204" charset="-122"/>
                          <a:ea typeface="微软雅黑" panose="020B0503020204020204" charset="-122"/>
                        </a:rPr>
                        <a:t>50%</a:t>
                      </a:r>
                      <a:endParaRPr lang="en-US" altLang="zh-CN"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r>
              <a:tr h="981710">
                <a:tc vMerge="1">
                  <a:tcPr/>
                </a:tc>
                <a:tc vMerge="1">
                  <a:tcPr marL="91450" marR="91450" marT="45736" marB="45736" anchor="ct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新浪微博</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2017</a:t>
                      </a:r>
                      <a:r>
                        <a:rPr lang="zh-CN" altLang="en-US" sz="1800" dirty="0" smtClean="0">
                          <a:solidFill>
                            <a:schemeClr val="bg1">
                              <a:lumMod val="75000"/>
                            </a:schemeClr>
                          </a:solidFill>
                          <a:latin typeface="微软雅黑" panose="020B0503020204020204" charset="-122"/>
                          <a:ea typeface="微软雅黑" panose="020B0503020204020204" charset="-122"/>
                        </a:rPr>
                        <a:t>年</a:t>
                      </a: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月</a:t>
                      </a:r>
                      <a:r>
                        <a:rPr lang="en-US" altLang="zh-CN" sz="1800" dirty="0" smtClean="0">
                          <a:solidFill>
                            <a:schemeClr val="bg1">
                              <a:lumMod val="75000"/>
                            </a:schemeClr>
                          </a:solidFill>
                          <a:latin typeface="微软雅黑" panose="020B0503020204020204" charset="-122"/>
                          <a:ea typeface="微软雅黑" panose="020B0503020204020204" charset="-122"/>
                        </a:rPr>
                        <a:t>-8</a:t>
                      </a:r>
                      <a:r>
                        <a:rPr lang="zh-CN" altLang="en-US" sz="1800" dirty="0" smtClean="0">
                          <a:solidFill>
                            <a:schemeClr val="bg1">
                              <a:lumMod val="75000"/>
                            </a:schemeClr>
                          </a:solidFill>
                          <a:latin typeface="微软雅黑" panose="020B0503020204020204" charset="-122"/>
                          <a:ea typeface="微软雅黑" panose="020B0503020204020204" charset="-122"/>
                        </a:rPr>
                        <a:t>月</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微博实时话题互动</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亿次</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a:solidFill>
                            <a:schemeClr val="bg1">
                              <a:lumMod val="75000"/>
                            </a:schemeClr>
                          </a:solidFill>
                          <a:latin typeface="微软雅黑" panose="020B0503020204020204" charset="-122"/>
                          <a:ea typeface="微软雅黑" panose="020B0503020204020204" charset="-122"/>
                        </a:rPr>
                        <a:t>20%</a:t>
                      </a:r>
                      <a:endParaRPr lang="en-US" altLang="zh-CN"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r>
              <a:tr h="981710">
                <a:tc vMerge="1">
                  <a:tcPr/>
                </a:tc>
                <a:tc>
                  <a:txBody>
                    <a:bodyPr/>
                    <a:p>
                      <a:pPr algn="ctr">
                        <a:buNone/>
                      </a:pPr>
                      <a:r>
                        <a:rPr lang="zh-CN" altLang="en-US" sz="1800" dirty="0">
                          <a:solidFill>
                            <a:schemeClr val="bg1">
                              <a:lumMod val="75000"/>
                            </a:schemeClr>
                          </a:solidFill>
                          <a:latin typeface="微软雅黑" panose="020B0503020204020204" charset="-122"/>
                          <a:ea typeface="微软雅黑" panose="020B0503020204020204" charset="-122"/>
                        </a:rPr>
                        <a:t>手机</a:t>
                      </a:r>
                      <a:endParaRPr lang="zh-CN" altLang="en-US" sz="1800" dirty="0">
                        <a:solidFill>
                          <a:schemeClr val="bg1">
                            <a:lumMod val="75000"/>
                          </a:schemeClr>
                        </a:solidFill>
                        <a:latin typeface="微软雅黑" panose="020B0503020204020204" charset="-122"/>
                        <a:ea typeface="微软雅黑" panose="020B0503020204020204" charset="-122"/>
                      </a:endParaRPr>
                    </a:p>
                  </a:txBody>
                  <a:tcPr marL="91450" marR="91450" marT="45736" marB="45736" anchor="ctr">
                    <a:solidFill>
                      <a:srgbClr val="C8D800">
                        <a:alpha val="36000"/>
                      </a:srgbClr>
                    </a:solidFill>
                  </a:tcPr>
                </a:tc>
                <a:tc>
                  <a:txBody>
                    <a:bodyPr/>
                    <a:p>
                      <a:pPr algn="ctr">
                        <a:buNone/>
                      </a:pPr>
                      <a:r>
                        <a:rPr lang="zh-CN" altLang="en-US" sz="1800" dirty="0" smtClean="0">
                          <a:solidFill>
                            <a:schemeClr val="bg1">
                              <a:lumMod val="75000"/>
                            </a:schemeClr>
                          </a:solidFill>
                          <a:latin typeface="微软雅黑" panose="020B0503020204020204" charset="-122"/>
                          <a:ea typeface="微软雅黑" panose="020B0503020204020204" charset="-122"/>
                        </a:rPr>
                        <a:t>微信</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smtClean="0">
                          <a:solidFill>
                            <a:schemeClr val="bg1">
                              <a:lumMod val="75000"/>
                            </a:schemeClr>
                          </a:solidFill>
                          <a:latin typeface="微软雅黑" panose="020B0503020204020204" charset="-122"/>
                          <a:ea typeface="微软雅黑" panose="020B0503020204020204" charset="-122"/>
                        </a:rPr>
                        <a:t>2017</a:t>
                      </a:r>
                      <a:r>
                        <a:rPr lang="zh-CN" altLang="en-US" sz="1800" dirty="0" smtClean="0">
                          <a:solidFill>
                            <a:schemeClr val="bg1">
                              <a:lumMod val="75000"/>
                            </a:schemeClr>
                          </a:solidFill>
                          <a:latin typeface="微软雅黑" panose="020B0503020204020204" charset="-122"/>
                          <a:ea typeface="微软雅黑" panose="020B0503020204020204" charset="-122"/>
                        </a:rPr>
                        <a:t>年</a:t>
                      </a: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月</a:t>
                      </a:r>
                      <a:r>
                        <a:rPr lang="en-US" altLang="zh-CN" sz="1800" dirty="0" smtClean="0">
                          <a:solidFill>
                            <a:schemeClr val="bg1">
                              <a:lumMod val="75000"/>
                            </a:schemeClr>
                          </a:solidFill>
                          <a:latin typeface="微软雅黑" panose="020B0503020204020204" charset="-122"/>
                          <a:ea typeface="微软雅黑" panose="020B0503020204020204" charset="-122"/>
                        </a:rPr>
                        <a:t>-8</a:t>
                      </a:r>
                      <a:r>
                        <a:rPr lang="zh-CN" altLang="en-US" sz="1800" dirty="0" smtClean="0">
                          <a:solidFill>
                            <a:schemeClr val="bg1">
                              <a:lumMod val="75000"/>
                            </a:schemeClr>
                          </a:solidFill>
                          <a:latin typeface="微软雅黑" panose="020B0503020204020204" charset="-122"/>
                          <a:ea typeface="微软雅黑" panose="020B0503020204020204" charset="-122"/>
                        </a:rPr>
                        <a:t>月</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zh-CN" altLang="en-US" sz="1800" dirty="0" smtClean="0">
                          <a:solidFill>
                            <a:schemeClr val="bg1">
                              <a:lumMod val="75000"/>
                            </a:schemeClr>
                          </a:solidFill>
                          <a:latin typeface="微软雅黑" panose="020B0503020204020204" charset="-122"/>
                          <a:ea typeface="微软雅黑" panose="020B0503020204020204" charset="-122"/>
                        </a:rPr>
                        <a:t>朋友圈广告推广</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亿次</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a:solidFill>
                            <a:schemeClr val="bg1">
                              <a:lumMod val="75000"/>
                            </a:schemeClr>
                          </a:solidFill>
                          <a:latin typeface="微软雅黑" panose="020B0503020204020204" charset="-122"/>
                          <a:ea typeface="微软雅黑" panose="020B0503020204020204" charset="-122"/>
                        </a:rPr>
                        <a:t>100%</a:t>
                      </a:r>
                      <a:endParaRPr lang="en-US" altLang="zh-CN"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r>
              <a:tr h="981075">
                <a:tc vMerge="1">
                  <a:tcPr/>
                </a:tc>
                <a:tc rowSpan="2">
                  <a:txBody>
                    <a:bodyPr/>
                    <a:p>
                      <a:pPr algn="ctr">
                        <a:buNone/>
                      </a:pPr>
                      <a:r>
                        <a:rPr lang="zh-CN" altLang="en-US" sz="1800" dirty="0">
                          <a:solidFill>
                            <a:schemeClr val="bg1">
                              <a:lumMod val="75000"/>
                            </a:schemeClr>
                          </a:solidFill>
                          <a:latin typeface="微软雅黑" panose="020B0503020204020204" charset="-122"/>
                          <a:ea typeface="微软雅黑" panose="020B0503020204020204" charset="-122"/>
                        </a:rPr>
                        <a:t>户外</a:t>
                      </a:r>
                      <a:endParaRPr lang="zh-CN" altLang="en-US"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楼宇车箱</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2017</a:t>
                      </a:r>
                      <a:r>
                        <a:rPr lang="zh-CN" altLang="en-US" sz="1800" dirty="0" smtClean="0">
                          <a:solidFill>
                            <a:schemeClr val="bg1">
                              <a:lumMod val="75000"/>
                            </a:schemeClr>
                          </a:solidFill>
                          <a:latin typeface="微软雅黑" panose="020B0503020204020204" charset="-122"/>
                          <a:ea typeface="微软雅黑" panose="020B0503020204020204" charset="-122"/>
                        </a:rPr>
                        <a:t>年</a:t>
                      </a: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月</a:t>
                      </a:r>
                      <a:r>
                        <a:rPr lang="en-US" altLang="zh-CN" sz="1800" dirty="0" smtClean="0">
                          <a:solidFill>
                            <a:schemeClr val="bg1">
                              <a:lumMod val="75000"/>
                            </a:schemeClr>
                          </a:solidFill>
                          <a:latin typeface="微软雅黑" panose="020B0503020204020204" charset="-122"/>
                          <a:ea typeface="微软雅黑" panose="020B0503020204020204" charset="-122"/>
                        </a:rPr>
                        <a:t>-8</a:t>
                      </a:r>
                      <a:r>
                        <a:rPr lang="zh-CN" altLang="en-US" sz="1800" dirty="0" smtClean="0">
                          <a:solidFill>
                            <a:schemeClr val="bg1">
                              <a:lumMod val="75000"/>
                            </a:schemeClr>
                          </a:solidFill>
                          <a:latin typeface="微软雅黑" panose="020B0503020204020204" charset="-122"/>
                          <a:ea typeface="微软雅黑" panose="020B0503020204020204" charset="-122"/>
                        </a:rPr>
                        <a:t>月</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平面广告</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3.2X1m</a:t>
                      </a:r>
                      <a:endParaRPr lang="en-US" altLang="zh-CN"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sz="1800">
                          <a:solidFill>
                            <a:schemeClr val="bg1">
                              <a:lumMod val="75000"/>
                            </a:schemeClr>
                          </a:solidFill>
                          <a:latin typeface="微软雅黑" panose="020B0503020204020204" charset="-122"/>
                          <a:ea typeface="微软雅黑" panose="020B0503020204020204" charset="-122"/>
                        </a:rPr>
                        <a:t>70%</a:t>
                      </a:r>
                      <a:endParaRPr lang="en-US" sz="180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r>
              <a:tr h="1370330">
                <a:tc vMerge="1">
                  <a:tcPr vert="eaVert"/>
                </a:tc>
                <a:tc vMerge="1">
                  <a:tcPr marL="121928" marR="121928" marT="62488" marB="62488" anchor="ct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海报展架</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2017</a:t>
                      </a:r>
                      <a:r>
                        <a:rPr lang="zh-CN" altLang="en-US" sz="1800" dirty="0" smtClean="0">
                          <a:solidFill>
                            <a:schemeClr val="bg1">
                              <a:lumMod val="75000"/>
                            </a:schemeClr>
                          </a:solidFill>
                          <a:latin typeface="微软雅黑" panose="020B0503020204020204" charset="-122"/>
                          <a:ea typeface="微软雅黑" panose="020B0503020204020204" charset="-122"/>
                        </a:rPr>
                        <a:t>年</a:t>
                      </a:r>
                      <a:r>
                        <a:rPr lang="en-US" altLang="zh-CN" sz="1800" dirty="0" smtClean="0">
                          <a:solidFill>
                            <a:schemeClr val="bg1">
                              <a:lumMod val="75000"/>
                            </a:schemeClr>
                          </a:solidFill>
                          <a:latin typeface="微软雅黑" panose="020B0503020204020204" charset="-122"/>
                          <a:ea typeface="微软雅黑" panose="020B0503020204020204" charset="-122"/>
                        </a:rPr>
                        <a:t>1</a:t>
                      </a:r>
                      <a:r>
                        <a:rPr lang="zh-CN" altLang="en-US" sz="1800" dirty="0" smtClean="0">
                          <a:solidFill>
                            <a:schemeClr val="bg1">
                              <a:lumMod val="75000"/>
                            </a:schemeClr>
                          </a:solidFill>
                          <a:latin typeface="微软雅黑" panose="020B0503020204020204" charset="-122"/>
                          <a:ea typeface="微软雅黑" panose="020B0503020204020204" charset="-122"/>
                        </a:rPr>
                        <a:t>月－</a:t>
                      </a:r>
                      <a:r>
                        <a:rPr lang="en-US" altLang="zh-CN" sz="1800" dirty="0" smtClean="0">
                          <a:solidFill>
                            <a:schemeClr val="bg1">
                              <a:lumMod val="75000"/>
                            </a:schemeClr>
                          </a:solidFill>
                          <a:latin typeface="微软雅黑" panose="020B0503020204020204" charset="-122"/>
                          <a:ea typeface="微软雅黑" panose="020B0503020204020204" charset="-122"/>
                        </a:rPr>
                        <a:t>8</a:t>
                      </a:r>
                      <a:r>
                        <a:rPr lang="zh-CN" altLang="en-US" sz="1800" dirty="0" smtClean="0">
                          <a:solidFill>
                            <a:schemeClr val="bg1">
                              <a:lumMod val="75000"/>
                            </a:schemeClr>
                          </a:solidFill>
                          <a:latin typeface="微软雅黑" panose="020B0503020204020204" charset="-122"/>
                          <a:ea typeface="微软雅黑" panose="020B0503020204020204" charset="-122"/>
                        </a:rPr>
                        <a:t>月</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zh-CN" altLang="en-US" sz="1800" dirty="0" smtClean="0">
                          <a:solidFill>
                            <a:schemeClr val="bg1">
                              <a:lumMod val="75000"/>
                            </a:schemeClr>
                          </a:solidFill>
                          <a:latin typeface="微软雅黑" panose="020B0503020204020204" charset="-122"/>
                          <a:ea typeface="微软雅黑" panose="020B0503020204020204" charset="-122"/>
                        </a:rPr>
                        <a:t>平面广告</a:t>
                      </a:r>
                      <a:endParaRPr lang="zh-CN" altLang="en-US"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r>
                        <a:rPr lang="en-US" altLang="zh-CN" sz="1800" dirty="0" smtClean="0">
                          <a:solidFill>
                            <a:schemeClr val="bg1">
                              <a:lumMod val="75000"/>
                            </a:schemeClr>
                          </a:solidFill>
                          <a:latin typeface="微软雅黑" panose="020B0503020204020204" charset="-122"/>
                          <a:ea typeface="微软雅黑" panose="020B0503020204020204" charset="-122"/>
                        </a:rPr>
                        <a:t>A3 2.6X1m</a:t>
                      </a:r>
                      <a:endParaRPr lang="en-US" altLang="zh-CN" sz="1800" dirty="0" smtClean="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c>
                  <a:txBody>
                    <a:bodyPr/>
                    <a:p>
                      <a:pPr algn="ctr">
                        <a:buNone/>
                      </a:pPr>
                      <a:r>
                        <a:rPr lang="en-US" altLang="zh-CN" sz="1800" dirty="0">
                          <a:solidFill>
                            <a:schemeClr val="bg1">
                              <a:lumMod val="75000"/>
                            </a:schemeClr>
                          </a:solidFill>
                          <a:latin typeface="微软雅黑" panose="020B0503020204020204" charset="-122"/>
                          <a:ea typeface="微软雅黑" panose="020B0503020204020204" charset="-122"/>
                        </a:rPr>
                        <a:t>30%</a:t>
                      </a:r>
                      <a:endParaRPr lang="en-US" altLang="zh-CN" sz="1800" dirty="0">
                        <a:solidFill>
                          <a:schemeClr val="bg1">
                            <a:lumMod val="75000"/>
                          </a:schemeClr>
                        </a:solidFill>
                        <a:latin typeface="微软雅黑" panose="020B0503020204020204" charset="-122"/>
                        <a:ea typeface="微软雅黑" panose="020B0503020204020204" charset="-122"/>
                      </a:endParaRPr>
                    </a:p>
                  </a:txBody>
                  <a:tcPr marL="121928" marR="121928" marT="62488" marB="62488" anchor="ctr">
                    <a:solidFill>
                      <a:srgbClr val="C8D800">
                        <a:alpha val="36000"/>
                      </a:srgbClr>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预  算</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6</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预算</a:t>
            </a:r>
            <a:endParaRPr lang="zh-CN" altLang="en-US" sz="3200" b="1">
              <a:solidFill>
                <a:schemeClr val="bg1"/>
              </a:solidFill>
              <a:latin typeface="微软雅黑" panose="020B0503020204020204" charset="-122"/>
              <a:ea typeface="微软雅黑" panose="020B0503020204020204" charset="-122"/>
            </a:endParaRPr>
          </a:p>
        </p:txBody>
      </p:sp>
      <p:graphicFrame>
        <p:nvGraphicFramePr>
          <p:cNvPr id="2" name="表格 1"/>
          <p:cNvGraphicFramePr/>
          <p:nvPr/>
        </p:nvGraphicFramePr>
        <p:xfrm>
          <a:off x="751840" y="1802130"/>
          <a:ext cx="6027420" cy="7815580"/>
        </p:xfrm>
        <a:graphic>
          <a:graphicData uri="http://schemas.openxmlformats.org/drawingml/2006/table">
            <a:tbl>
              <a:tblPr firstRow="1" bandRow="1">
                <a:tableStyleId>{21E4AEA4-8DFA-4A89-87EB-49C32662AFE0}</a:tableStyleId>
              </a:tblPr>
              <a:tblGrid>
                <a:gridCol w="1100455"/>
                <a:gridCol w="1539875"/>
                <a:gridCol w="2136140"/>
                <a:gridCol w="1250950"/>
              </a:tblGrid>
              <a:tr h="964565">
                <a:tc>
                  <a:txBody>
                    <a:bodyPr/>
                    <a:p>
                      <a:pPr algn="ctr">
                        <a:buNone/>
                      </a:pPr>
                      <a:r>
                        <a:rPr lang="zh-CN" altLang="en-US" sz="2000">
                          <a:solidFill>
                            <a:schemeClr val="tx1"/>
                          </a:solidFill>
                          <a:latin typeface="微软雅黑" panose="020B0503020204020204" charset="-122"/>
                          <a:ea typeface="微软雅黑" panose="020B0503020204020204" charset="-122"/>
                        </a:rPr>
                        <a:t>活动</a:t>
                      </a:r>
                      <a:endParaRPr lang="zh-CN" altLang="en-US" sz="2000">
                        <a:solidFill>
                          <a:schemeClr val="tx1"/>
                        </a:solidFill>
                        <a:latin typeface="微软雅黑" panose="020B0503020204020204" charset="-122"/>
                        <a:ea typeface="微软雅黑" panose="020B0503020204020204" charset="-122"/>
                      </a:endParaRPr>
                    </a:p>
                    <a:p>
                      <a:pPr algn="ctr">
                        <a:buNone/>
                      </a:pPr>
                      <a:r>
                        <a:rPr lang="zh-CN" altLang="en-US" sz="2000">
                          <a:solidFill>
                            <a:schemeClr val="tx1"/>
                          </a:solidFill>
                          <a:latin typeface="微软雅黑" panose="020B0503020204020204" charset="-122"/>
                          <a:ea typeface="微软雅黑" panose="020B0503020204020204" charset="-122"/>
                        </a:rPr>
                        <a:t>主题</a:t>
                      </a:r>
                      <a:endParaRPr lang="zh-CN" altLang="en-US" sz="2000">
                        <a:solidFill>
                          <a:schemeClr val="tx1"/>
                        </a:solidFill>
                        <a:latin typeface="微软雅黑" panose="020B0503020204020204" charset="-122"/>
                        <a:ea typeface="微软雅黑" panose="020B0503020204020204" charset="-122"/>
                      </a:endParaRPr>
                    </a:p>
                  </a:txBody>
                  <a:tcPr anchor="ctr" anchorCtr="0">
                    <a:solidFill>
                      <a:srgbClr val="006D33"/>
                    </a:solidFill>
                  </a:tcPr>
                </a:tc>
                <a:tc>
                  <a:txBody>
                    <a:bodyPr/>
                    <a:p>
                      <a:pPr algn="ctr">
                        <a:buNone/>
                      </a:pPr>
                      <a:r>
                        <a:rPr lang="zh-CN" altLang="en-US" sz="2000">
                          <a:solidFill>
                            <a:schemeClr val="tx1"/>
                          </a:solidFill>
                          <a:latin typeface="微软雅黑" panose="020B0503020204020204" charset="-122"/>
                          <a:ea typeface="微软雅黑" panose="020B0503020204020204" charset="-122"/>
                        </a:rPr>
                        <a:t>活动形式</a:t>
                      </a:r>
                      <a:endParaRPr lang="zh-CN" altLang="en-US" sz="2000">
                        <a:solidFill>
                          <a:schemeClr val="tx1"/>
                        </a:solidFill>
                        <a:latin typeface="微软雅黑" panose="020B0503020204020204" charset="-122"/>
                        <a:ea typeface="微软雅黑" panose="020B0503020204020204" charset="-122"/>
                      </a:endParaRPr>
                    </a:p>
                  </a:txBody>
                  <a:tcPr anchor="ctr" anchorCtr="0">
                    <a:solidFill>
                      <a:srgbClr val="006D33"/>
                    </a:solidFill>
                  </a:tcPr>
                </a:tc>
                <a:tc>
                  <a:txBody>
                    <a:bodyPr/>
                    <a:p>
                      <a:pPr algn="ctr">
                        <a:buNone/>
                      </a:pPr>
                      <a:r>
                        <a:rPr lang="zh-CN" altLang="en-US" sz="2000">
                          <a:solidFill>
                            <a:schemeClr val="tx1"/>
                          </a:solidFill>
                          <a:latin typeface="微软雅黑" panose="020B0503020204020204" charset="-122"/>
                          <a:ea typeface="微软雅黑" panose="020B0503020204020204" charset="-122"/>
                        </a:rPr>
                        <a:t>活动细节</a:t>
                      </a:r>
                      <a:endParaRPr lang="zh-CN" altLang="en-US" sz="2000">
                        <a:solidFill>
                          <a:schemeClr val="tx1"/>
                        </a:solidFill>
                        <a:latin typeface="微软雅黑" panose="020B0503020204020204" charset="-122"/>
                        <a:ea typeface="微软雅黑" panose="020B0503020204020204" charset="-122"/>
                      </a:endParaRPr>
                    </a:p>
                  </a:txBody>
                  <a:tcPr anchor="ctr" anchorCtr="0">
                    <a:solidFill>
                      <a:srgbClr val="006D33"/>
                    </a:solidFill>
                  </a:tcPr>
                </a:tc>
                <a:tc>
                  <a:txBody>
                    <a:bodyPr/>
                    <a:p>
                      <a:pPr algn="ctr">
                        <a:buNone/>
                      </a:pPr>
                      <a:r>
                        <a:rPr lang="zh-CN" altLang="en-US" sz="2000">
                          <a:solidFill>
                            <a:schemeClr val="tx1"/>
                          </a:solidFill>
                          <a:latin typeface="微软雅黑" panose="020B0503020204020204" charset="-122"/>
                          <a:ea typeface="微软雅黑" panose="020B0503020204020204" charset="-122"/>
                        </a:rPr>
                        <a:t>费用预算（万元）</a:t>
                      </a:r>
                      <a:endParaRPr lang="zh-CN" altLang="en-US" sz="2000">
                        <a:solidFill>
                          <a:schemeClr val="tx1"/>
                        </a:solidFill>
                        <a:latin typeface="微软雅黑" panose="020B0503020204020204" charset="-122"/>
                        <a:ea typeface="微软雅黑" panose="020B0503020204020204" charset="-122"/>
                      </a:endParaRPr>
                    </a:p>
                  </a:txBody>
                  <a:tcPr anchor="ctr" anchorCtr="0">
                    <a:solidFill>
                      <a:srgbClr val="006D33"/>
                    </a:solidFill>
                  </a:tcPr>
                </a:tc>
              </a:tr>
              <a:tr h="1612265">
                <a:tc rowSpan="5">
                  <a:txBody>
                    <a:bodyPr/>
                    <a:p>
                      <a:pPr algn="ctr">
                        <a:buNone/>
                      </a:pPr>
                      <a:r>
                        <a:rPr lang="zh-CN" altLang="en-US" sz="2400">
                          <a:solidFill>
                            <a:schemeClr val="bg1">
                              <a:lumMod val="75000"/>
                            </a:schemeClr>
                          </a:solidFill>
                          <a:latin typeface="微软雅黑" panose="020B0503020204020204" charset="-122"/>
                          <a:ea typeface="微软雅黑" panose="020B0503020204020204" charset="-122"/>
                        </a:rPr>
                        <a:t>果</a:t>
                      </a:r>
                      <a:endParaRPr lang="zh-CN" altLang="en-US" sz="2400">
                        <a:solidFill>
                          <a:schemeClr val="bg1">
                            <a:lumMod val="75000"/>
                          </a:schemeClr>
                        </a:solidFill>
                        <a:latin typeface="微软雅黑" panose="020B0503020204020204" charset="-122"/>
                        <a:ea typeface="微软雅黑" panose="020B0503020204020204" charset="-122"/>
                      </a:endParaRPr>
                    </a:p>
                    <a:p>
                      <a:pPr algn="ctr">
                        <a:buNone/>
                      </a:pPr>
                      <a:r>
                        <a:rPr lang="zh-CN" altLang="en-US" sz="2400">
                          <a:solidFill>
                            <a:schemeClr val="bg1">
                              <a:lumMod val="75000"/>
                            </a:schemeClr>
                          </a:solidFill>
                          <a:latin typeface="微软雅黑" panose="020B0503020204020204" charset="-122"/>
                          <a:ea typeface="微软雅黑" panose="020B0503020204020204" charset="-122"/>
                        </a:rPr>
                        <a:t>然</a:t>
                      </a:r>
                      <a:endParaRPr lang="zh-CN" altLang="en-US" sz="2400">
                        <a:solidFill>
                          <a:schemeClr val="bg1">
                            <a:lumMod val="75000"/>
                          </a:schemeClr>
                        </a:solidFill>
                        <a:latin typeface="微软雅黑" panose="020B0503020204020204" charset="-122"/>
                        <a:ea typeface="微软雅黑" panose="020B0503020204020204" charset="-122"/>
                      </a:endParaRPr>
                    </a:p>
                    <a:p>
                      <a:pPr algn="ctr">
                        <a:buNone/>
                      </a:pPr>
                      <a:r>
                        <a:rPr lang="zh-CN" altLang="en-US" sz="2400">
                          <a:solidFill>
                            <a:schemeClr val="bg1">
                              <a:lumMod val="75000"/>
                            </a:schemeClr>
                          </a:solidFill>
                          <a:latin typeface="微软雅黑" panose="020B0503020204020204" charset="-122"/>
                          <a:ea typeface="微软雅黑" panose="020B0503020204020204" charset="-122"/>
                        </a:rPr>
                        <a:t>喉</a:t>
                      </a:r>
                      <a:endParaRPr lang="zh-CN" altLang="en-US" sz="2400">
                        <a:solidFill>
                          <a:schemeClr val="bg1">
                            <a:lumMod val="75000"/>
                          </a:schemeClr>
                        </a:solidFill>
                        <a:latin typeface="微软雅黑" panose="020B0503020204020204" charset="-122"/>
                        <a:ea typeface="微软雅黑" panose="020B0503020204020204" charset="-122"/>
                      </a:endParaRPr>
                    </a:p>
                    <a:p>
                      <a:pPr algn="ctr">
                        <a:buNone/>
                      </a:pPr>
                      <a:r>
                        <a:rPr lang="zh-CN" altLang="en-US" sz="2400">
                          <a:solidFill>
                            <a:schemeClr val="bg1">
                              <a:lumMod val="75000"/>
                            </a:schemeClr>
                          </a:solidFill>
                          <a:latin typeface="微软雅黑" panose="020B0503020204020204" charset="-122"/>
                          <a:ea typeface="微软雅黑" panose="020B0503020204020204" charset="-122"/>
                        </a:rPr>
                        <a:t>舒</a:t>
                      </a:r>
                      <a:endParaRPr lang="zh-CN" altLang="en-US" sz="2400">
                        <a:solidFill>
                          <a:schemeClr val="bg1">
                            <a:lumMod val="75000"/>
                          </a:schemeClr>
                        </a:solidFill>
                        <a:latin typeface="微软雅黑" panose="020B0503020204020204" charset="-122"/>
                        <a:ea typeface="微软雅黑" panose="020B0503020204020204" charset="-122"/>
                      </a:endParaRPr>
                    </a:p>
                    <a:p>
                      <a:pPr algn="ctr">
                        <a:buNone/>
                      </a:pPr>
                      <a:r>
                        <a:rPr lang="zh-CN" altLang="en-US" sz="2400">
                          <a:solidFill>
                            <a:schemeClr val="bg1">
                              <a:lumMod val="75000"/>
                            </a:schemeClr>
                          </a:solidFill>
                          <a:latin typeface="微软雅黑" panose="020B0503020204020204" charset="-122"/>
                          <a:ea typeface="微软雅黑" panose="020B0503020204020204" charset="-122"/>
                        </a:rPr>
                        <a:t>服</a:t>
                      </a:r>
                      <a:endParaRPr lang="zh-CN" altLang="en-US" sz="24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buNone/>
                      </a:pPr>
                      <a:r>
                        <a:rPr lang="zh-CN" altLang="en-US" sz="1800">
                          <a:solidFill>
                            <a:schemeClr val="bg1">
                              <a:lumMod val="75000"/>
                            </a:schemeClr>
                          </a:solidFill>
                          <a:latin typeface="微软雅黑" panose="020B0503020204020204" charset="-122"/>
                          <a:ea typeface="微软雅黑" panose="020B0503020204020204" charset="-122"/>
                        </a:rPr>
                        <a:t>影视广告拍摄</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l">
                        <a:buNone/>
                      </a:pPr>
                      <a:r>
                        <a:rPr lang="zh-CN" sz="1800" dirty="0">
                          <a:solidFill>
                            <a:schemeClr val="bg1">
                              <a:lumMod val="75000"/>
                            </a:schemeClr>
                          </a:solidFill>
                          <a:latin typeface="微软雅黑" panose="020B0503020204020204" charset="-122"/>
                          <a:ea typeface="微软雅黑" panose="020B0503020204020204" charset="-122"/>
                        </a:rPr>
                        <a:t>邀请拍摄组费用</a:t>
                      </a:r>
                      <a:endParaRPr lang="zh-CN" sz="1800" dirty="0">
                        <a:solidFill>
                          <a:schemeClr val="bg1">
                            <a:lumMod val="75000"/>
                          </a:schemeClr>
                        </a:solidFill>
                        <a:latin typeface="微软雅黑" panose="020B0503020204020204" charset="-122"/>
                        <a:ea typeface="微软雅黑" panose="020B0503020204020204" charset="-122"/>
                      </a:endParaRPr>
                    </a:p>
                    <a:p>
                      <a:pPr algn="l">
                        <a:buNone/>
                      </a:pPr>
                      <a:r>
                        <a:rPr lang="zh-CN" sz="1800" dirty="0">
                          <a:solidFill>
                            <a:schemeClr val="bg1">
                              <a:lumMod val="75000"/>
                            </a:schemeClr>
                          </a:solidFill>
                          <a:latin typeface="微软雅黑" panose="020B0503020204020204" charset="-122"/>
                          <a:ea typeface="微软雅黑" panose="020B0503020204020204" charset="-122"/>
                        </a:rPr>
                        <a:t>拍摄场地，器材租借费用</a:t>
                      </a:r>
                      <a:endParaRPr lang="zh-CN" sz="1800" dirty="0">
                        <a:solidFill>
                          <a:schemeClr val="bg1">
                            <a:lumMod val="75000"/>
                          </a:schemeClr>
                        </a:solidFill>
                        <a:latin typeface="微软雅黑" panose="020B0503020204020204" charset="-122"/>
                        <a:ea typeface="微软雅黑" panose="020B0503020204020204" charset="-122"/>
                      </a:endParaRPr>
                    </a:p>
                    <a:p>
                      <a:pPr algn="l">
                        <a:buNone/>
                      </a:pPr>
                      <a:r>
                        <a:rPr lang="zh-CN" sz="1800" dirty="0">
                          <a:solidFill>
                            <a:schemeClr val="bg1">
                              <a:lumMod val="75000"/>
                            </a:schemeClr>
                          </a:solidFill>
                          <a:latin typeface="微软雅黑" panose="020B0503020204020204" charset="-122"/>
                          <a:ea typeface="微软雅黑" panose="020B0503020204020204" charset="-122"/>
                        </a:rPr>
                        <a:t>邀请明星代言费用</a:t>
                      </a:r>
                      <a:endParaRPr lang="zh-CN" altLang="en-US" sz="1800" dirty="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buNone/>
                      </a:pPr>
                      <a:r>
                        <a:rPr lang="en-US" sz="1800">
                          <a:solidFill>
                            <a:schemeClr val="bg1">
                              <a:lumMod val="75000"/>
                            </a:schemeClr>
                          </a:solidFill>
                          <a:latin typeface="微软雅黑" panose="020B0503020204020204" charset="-122"/>
                          <a:ea typeface="微软雅黑" panose="020B0503020204020204" charset="-122"/>
                        </a:rPr>
                        <a:t>¥100</a:t>
                      </a:r>
                      <a:endParaRPr lang="en-US" sz="1800">
                        <a:solidFill>
                          <a:schemeClr val="bg1">
                            <a:lumMod val="75000"/>
                          </a:schemeClr>
                        </a:solidFill>
                        <a:latin typeface="微软雅黑" panose="020B0503020204020204" charset="-122"/>
                        <a:ea typeface="微软雅黑" panose="020B0503020204020204" charset="-122"/>
                      </a:endParaRPr>
                    </a:p>
                    <a:p>
                      <a:pPr algn="ctr">
                        <a:buNone/>
                      </a:pPr>
                      <a:r>
                        <a:rPr lang="en-US" sz="1800">
                          <a:solidFill>
                            <a:schemeClr val="bg1">
                              <a:lumMod val="75000"/>
                            </a:schemeClr>
                          </a:solidFill>
                          <a:latin typeface="微软雅黑" panose="020B0503020204020204" charset="-122"/>
                          <a:ea typeface="微软雅黑" panose="020B0503020204020204" charset="-122"/>
                        </a:rPr>
                        <a:t>¥80</a:t>
                      </a:r>
                      <a:endParaRPr lang="en-US" sz="1800">
                        <a:solidFill>
                          <a:schemeClr val="bg1">
                            <a:lumMod val="75000"/>
                          </a:schemeClr>
                        </a:solidFill>
                        <a:latin typeface="微软雅黑" panose="020B0503020204020204" charset="-122"/>
                        <a:ea typeface="微软雅黑" panose="020B0503020204020204" charset="-122"/>
                      </a:endParaRPr>
                    </a:p>
                    <a:p>
                      <a:pPr algn="ctr">
                        <a:buNone/>
                      </a:pPr>
                      <a:r>
                        <a:rPr lang="en-US" sz="1800">
                          <a:solidFill>
                            <a:schemeClr val="bg1">
                              <a:lumMod val="75000"/>
                            </a:schemeClr>
                          </a:solidFill>
                          <a:latin typeface="微软雅黑" panose="020B0503020204020204" charset="-122"/>
                          <a:ea typeface="微软雅黑" panose="020B0503020204020204" charset="-122"/>
                        </a:rPr>
                        <a:t>¥400</a:t>
                      </a:r>
                      <a:endParaRPr lang="en-US"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r>
              <a:tr h="880110">
                <a:tc vMerge="1">
                  <a:tcPr/>
                </a:tc>
                <a:tc>
                  <a:txBody>
                    <a:bodyPr/>
                    <a:p>
                      <a:pPr algn="ctr">
                        <a:buNone/>
                      </a:pPr>
                      <a:r>
                        <a:rPr lang="zh-CN" altLang="en-US" sz="1800">
                          <a:solidFill>
                            <a:schemeClr val="bg1">
                              <a:lumMod val="75000"/>
                            </a:schemeClr>
                          </a:solidFill>
                          <a:latin typeface="微软雅黑" panose="020B0503020204020204" charset="-122"/>
                          <a:ea typeface="微软雅黑" panose="020B0503020204020204" charset="-122"/>
                        </a:rPr>
                        <a:t>微信朋友圈推广</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l">
                        <a:buNone/>
                      </a:pPr>
                      <a:r>
                        <a:rPr lang="zh-CN" sz="1800" dirty="0">
                          <a:solidFill>
                            <a:schemeClr val="bg1">
                              <a:lumMod val="75000"/>
                            </a:schemeClr>
                          </a:solidFill>
                          <a:latin typeface="微软雅黑" panose="020B0503020204020204" charset="-122"/>
                          <a:ea typeface="微软雅黑" panose="020B0503020204020204" charset="-122"/>
                        </a:rPr>
                        <a:t> 推广用费</a:t>
                      </a:r>
                      <a:endParaRPr lang="zh-CN" altLang="en-US" sz="1800" dirty="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buNone/>
                      </a:pPr>
                      <a:endParaRPr lang="en-US" sz="1800">
                        <a:solidFill>
                          <a:schemeClr val="bg1">
                            <a:lumMod val="75000"/>
                          </a:schemeClr>
                        </a:solidFill>
                        <a:latin typeface="微软雅黑" panose="020B0503020204020204" charset="-122"/>
                        <a:ea typeface="微软雅黑" panose="020B0503020204020204" charset="-122"/>
                      </a:endParaRPr>
                    </a:p>
                    <a:p>
                      <a:pPr algn="ctr">
                        <a:buNone/>
                      </a:pPr>
                      <a:r>
                        <a:rPr lang="en-US" sz="1800">
                          <a:solidFill>
                            <a:schemeClr val="bg1">
                              <a:lumMod val="75000"/>
                            </a:schemeClr>
                          </a:solidFill>
                          <a:latin typeface="微软雅黑" panose="020B0503020204020204" charset="-122"/>
                          <a:ea typeface="微软雅黑" panose="020B0503020204020204" charset="-122"/>
                          <a:sym typeface="+mn-ea"/>
                        </a:rPr>
                        <a:t>¥10</a:t>
                      </a:r>
                      <a:endParaRPr lang="en-US" altLang="en-US" sz="1800">
                        <a:solidFill>
                          <a:schemeClr val="bg1">
                            <a:lumMod val="75000"/>
                          </a:schemeClr>
                        </a:solidFill>
                        <a:latin typeface="微软雅黑" panose="020B0503020204020204" charset="-122"/>
                        <a:ea typeface="微软雅黑" panose="020B0503020204020204" charset="-122"/>
                        <a:sym typeface="+mn-ea"/>
                      </a:endParaRPr>
                    </a:p>
                  </a:txBody>
                  <a:tcPr anchor="ctr" anchorCtr="0">
                    <a:solidFill>
                      <a:srgbClr val="C8D800">
                        <a:alpha val="46000"/>
                      </a:srgbClr>
                    </a:solidFill>
                  </a:tcPr>
                </a:tc>
              </a:tr>
              <a:tr h="1612265">
                <a:tc vMerge="1">
                  <a:tcPr/>
                </a:tc>
                <a:tc>
                  <a:txBody>
                    <a:bodyPr/>
                    <a:p>
                      <a:pPr algn="ctr">
                        <a:buNone/>
                      </a:pPr>
                      <a:r>
                        <a:rPr lang="zh-CN" sz="1800">
                          <a:solidFill>
                            <a:schemeClr val="bg1">
                              <a:lumMod val="75000"/>
                            </a:schemeClr>
                          </a:solidFill>
                          <a:latin typeface="微软雅黑" panose="020B0503020204020204" charset="-122"/>
                          <a:ea typeface="微软雅黑" panose="020B0503020204020204" charset="-122"/>
                        </a:rPr>
                        <a:t>影视广告投放</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buNone/>
                      </a:pPr>
                      <a:r>
                        <a:rPr lang="zh-CN" sz="1800">
                          <a:solidFill>
                            <a:schemeClr val="bg1">
                              <a:lumMod val="75000"/>
                            </a:schemeClr>
                          </a:solidFill>
                          <a:latin typeface="微软雅黑" panose="020B0503020204020204" charset="-122"/>
                          <a:ea typeface="微软雅黑" panose="020B0503020204020204" charset="-122"/>
                        </a:rPr>
                        <a:t>在东方卫视投放影视广告</a:t>
                      </a:r>
                      <a:endParaRPr lang="zh-CN" sz="1800">
                        <a:solidFill>
                          <a:schemeClr val="bg1">
                            <a:lumMod val="75000"/>
                          </a:schemeClr>
                        </a:solidFill>
                        <a:latin typeface="微软雅黑" panose="020B0503020204020204" charset="-122"/>
                        <a:ea typeface="微软雅黑" panose="020B0503020204020204" charset="-122"/>
                      </a:endParaRPr>
                    </a:p>
                    <a:p>
                      <a:pPr>
                        <a:buNone/>
                      </a:pPr>
                      <a:r>
                        <a:rPr lang="zh-CN" sz="1800">
                          <a:solidFill>
                            <a:schemeClr val="bg1">
                              <a:lumMod val="75000"/>
                            </a:schemeClr>
                          </a:solidFill>
                          <a:latin typeface="微软雅黑" panose="020B0503020204020204" charset="-122"/>
                          <a:ea typeface="微软雅黑" panose="020B0503020204020204" charset="-122"/>
                        </a:rPr>
                        <a:t>在优酷，爱奇艺视频网站播放影视广告</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buNone/>
                      </a:pPr>
                      <a:r>
                        <a:rPr sz="1800">
                          <a:solidFill>
                            <a:schemeClr val="bg1">
                              <a:lumMod val="75000"/>
                            </a:schemeClr>
                          </a:solidFill>
                          <a:latin typeface="微软雅黑" panose="020B0503020204020204" charset="-122"/>
                          <a:ea typeface="微软雅黑" panose="020B0503020204020204" charset="-122"/>
                        </a:rPr>
                        <a:t>¥</a:t>
                      </a:r>
                      <a:r>
                        <a:rPr lang="en-US" sz="1800">
                          <a:solidFill>
                            <a:schemeClr val="bg1">
                              <a:lumMod val="75000"/>
                            </a:schemeClr>
                          </a:solidFill>
                          <a:latin typeface="微软雅黑" panose="020B0503020204020204" charset="-122"/>
                          <a:ea typeface="微软雅黑" panose="020B0503020204020204" charset="-122"/>
                        </a:rPr>
                        <a:t>300</a:t>
                      </a:r>
                      <a:endParaRPr lang="en-US" sz="1800">
                        <a:solidFill>
                          <a:schemeClr val="bg1">
                            <a:lumMod val="75000"/>
                          </a:schemeClr>
                        </a:solidFill>
                        <a:latin typeface="微软雅黑" panose="020B0503020204020204" charset="-122"/>
                        <a:ea typeface="微软雅黑" panose="020B0503020204020204" charset="-122"/>
                      </a:endParaRPr>
                    </a:p>
                    <a:p>
                      <a:pPr algn="ctr">
                        <a:buNone/>
                      </a:pPr>
                      <a:r>
                        <a:rPr lang="en-US" sz="1800">
                          <a:solidFill>
                            <a:schemeClr val="bg1">
                              <a:lumMod val="75000"/>
                            </a:schemeClr>
                          </a:solidFill>
                          <a:latin typeface="微软雅黑" panose="020B0503020204020204" charset="-122"/>
                          <a:ea typeface="微软雅黑" panose="020B0503020204020204" charset="-122"/>
                        </a:rPr>
                        <a:t>¥100</a:t>
                      </a:r>
                      <a:endParaRPr lang="en-US"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r>
              <a:tr h="1246505">
                <a:tc vMerge="1">
                  <a:tcPr/>
                </a:tc>
                <a:tc>
                  <a:txBody>
                    <a:bodyPr/>
                    <a:p>
                      <a:pPr algn="ctr">
                        <a:buNone/>
                      </a:pPr>
                      <a:r>
                        <a:rPr lang="zh-CN" altLang="en-US" sz="1800">
                          <a:solidFill>
                            <a:schemeClr val="bg1">
                              <a:lumMod val="75000"/>
                            </a:schemeClr>
                          </a:solidFill>
                          <a:latin typeface="微软雅黑" panose="020B0503020204020204" charset="-122"/>
                          <a:ea typeface="微软雅黑" panose="020B0503020204020204" charset="-122"/>
                        </a:rPr>
                        <a:t>户外广告投放</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buNone/>
                      </a:pPr>
                      <a:r>
                        <a:rPr lang="zh-CN" sz="1800" dirty="0">
                          <a:solidFill>
                            <a:schemeClr val="bg1">
                              <a:lumMod val="75000"/>
                            </a:schemeClr>
                          </a:solidFill>
                          <a:latin typeface="微软雅黑" panose="020B0503020204020204" charset="-122"/>
                          <a:ea typeface="微软雅黑" panose="020B0503020204020204" charset="-122"/>
                        </a:rPr>
                        <a:t>车厢广告宣传</a:t>
                      </a:r>
                      <a:endParaRPr lang="zh-CN" sz="1800" dirty="0">
                        <a:solidFill>
                          <a:schemeClr val="bg1">
                            <a:lumMod val="75000"/>
                          </a:schemeClr>
                        </a:solidFill>
                        <a:latin typeface="微软雅黑" panose="020B0503020204020204" charset="-122"/>
                        <a:ea typeface="微软雅黑" panose="020B0503020204020204" charset="-122"/>
                      </a:endParaRPr>
                    </a:p>
                    <a:p>
                      <a:pPr>
                        <a:buNone/>
                      </a:pPr>
                      <a:r>
                        <a:rPr lang="zh-CN" sz="1800" dirty="0">
                          <a:solidFill>
                            <a:schemeClr val="bg1">
                              <a:lumMod val="75000"/>
                            </a:schemeClr>
                          </a:solidFill>
                          <a:latin typeface="微软雅黑" panose="020B0503020204020204" charset="-122"/>
                          <a:ea typeface="微软雅黑" panose="020B0503020204020204" charset="-122"/>
                        </a:rPr>
                        <a:t>楼宇广告宣传</a:t>
                      </a:r>
                      <a:endParaRPr lang="zh-CN" sz="1800" dirty="0">
                        <a:solidFill>
                          <a:schemeClr val="bg1">
                            <a:lumMod val="75000"/>
                          </a:schemeClr>
                        </a:solidFill>
                        <a:latin typeface="微软雅黑" panose="020B0503020204020204" charset="-122"/>
                        <a:ea typeface="微软雅黑" panose="020B0503020204020204" charset="-122"/>
                      </a:endParaRPr>
                    </a:p>
                    <a:p>
                      <a:pPr>
                        <a:buNone/>
                      </a:pPr>
                      <a:r>
                        <a:rPr lang="zh-CN" sz="1800" dirty="0">
                          <a:solidFill>
                            <a:schemeClr val="bg1">
                              <a:lumMod val="75000"/>
                            </a:schemeClr>
                          </a:solidFill>
                          <a:latin typeface="微软雅黑" panose="020B0503020204020204" charset="-122"/>
                          <a:ea typeface="微软雅黑" panose="020B0503020204020204" charset="-122"/>
                        </a:rPr>
                        <a:t>海报展架宣传</a:t>
                      </a:r>
                      <a:endParaRPr lang="zh-CN" altLang="en-US" sz="1800" dirty="0">
                        <a:solidFill>
                          <a:schemeClr val="bg1">
                            <a:lumMod val="75000"/>
                          </a:schemeClr>
                        </a:solidFill>
                        <a:latin typeface="微软雅黑" panose="020B0503020204020204" charset="-122"/>
                        <a:ea typeface="微软雅黑" panose="020B0503020204020204" charset="-122"/>
                      </a:endParaRPr>
                    </a:p>
                  </a:txBody>
                  <a:tcPr>
                    <a:solidFill>
                      <a:srgbClr val="C8D800">
                        <a:alpha val="46000"/>
                      </a:srgbClr>
                    </a:solidFill>
                  </a:tcPr>
                </a:tc>
                <a:tc>
                  <a:txBody>
                    <a:bodyPr/>
                    <a:p>
                      <a:pPr algn="ctr">
                        <a:buNone/>
                      </a:pPr>
                      <a:r>
                        <a:rPr sz="1800" dirty="0">
                          <a:solidFill>
                            <a:schemeClr val="bg1">
                              <a:lumMod val="75000"/>
                            </a:schemeClr>
                          </a:solidFill>
                          <a:latin typeface="微软雅黑" panose="020B0503020204020204" charset="-122"/>
                          <a:ea typeface="微软雅黑" panose="020B0503020204020204" charset="-122"/>
                        </a:rPr>
                        <a:t>¥</a:t>
                      </a:r>
                      <a:r>
                        <a:rPr lang="en-US" sz="1800" dirty="0">
                          <a:solidFill>
                            <a:schemeClr val="bg1">
                              <a:lumMod val="75000"/>
                            </a:schemeClr>
                          </a:solidFill>
                          <a:latin typeface="微软雅黑" panose="020B0503020204020204" charset="-122"/>
                          <a:ea typeface="微软雅黑" panose="020B0503020204020204" charset="-122"/>
                        </a:rPr>
                        <a:t>3</a:t>
                      </a:r>
                      <a:endParaRPr lang="en-US" sz="1800" dirty="0">
                        <a:solidFill>
                          <a:schemeClr val="bg1">
                            <a:lumMod val="75000"/>
                          </a:schemeClr>
                        </a:solidFill>
                        <a:latin typeface="微软雅黑" panose="020B0503020204020204" charset="-122"/>
                        <a:ea typeface="微软雅黑" panose="020B0503020204020204" charset="-122"/>
                      </a:endParaRPr>
                    </a:p>
                    <a:p>
                      <a:pPr algn="ctr">
                        <a:buNone/>
                      </a:pPr>
                      <a:r>
                        <a:rPr lang="en-US" sz="1800" dirty="0">
                          <a:solidFill>
                            <a:schemeClr val="bg1">
                              <a:lumMod val="75000"/>
                            </a:schemeClr>
                          </a:solidFill>
                          <a:latin typeface="微软雅黑" panose="020B0503020204020204" charset="-122"/>
                          <a:ea typeface="微软雅黑" panose="020B0503020204020204" charset="-122"/>
                        </a:rPr>
                        <a:t>¥2</a:t>
                      </a:r>
                      <a:endParaRPr lang="en-US" sz="1800" dirty="0">
                        <a:solidFill>
                          <a:schemeClr val="bg1">
                            <a:lumMod val="75000"/>
                          </a:schemeClr>
                        </a:solidFill>
                        <a:latin typeface="微软雅黑" panose="020B0503020204020204" charset="-122"/>
                        <a:ea typeface="微软雅黑" panose="020B0503020204020204" charset="-122"/>
                      </a:endParaRPr>
                    </a:p>
                    <a:p>
                      <a:pPr algn="ctr">
                        <a:buNone/>
                      </a:pPr>
                      <a:r>
                        <a:rPr lang="en-US" sz="1800" dirty="0">
                          <a:solidFill>
                            <a:schemeClr val="bg1">
                              <a:lumMod val="75000"/>
                            </a:schemeClr>
                          </a:solidFill>
                          <a:latin typeface="微软雅黑" panose="020B0503020204020204" charset="-122"/>
                          <a:ea typeface="微软雅黑" panose="020B0503020204020204" charset="-122"/>
                        </a:rPr>
                        <a:t>¥1</a:t>
                      </a:r>
                      <a:endParaRPr lang="en-US" altLang="en-US" sz="1800" dirty="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r>
              <a:tr h="862965">
                <a:tc vMerge="1">
                  <a:tcPr/>
                </a:tc>
                <a:tc>
                  <a:txBody>
                    <a:bodyPr/>
                    <a:p>
                      <a:pPr algn="ctr">
                        <a:buNone/>
                      </a:pPr>
                      <a:r>
                        <a:rPr lang="zh-CN" altLang="en-US" sz="1800">
                          <a:solidFill>
                            <a:schemeClr val="bg1">
                              <a:lumMod val="75000"/>
                            </a:schemeClr>
                          </a:solidFill>
                          <a:latin typeface="微软雅黑" panose="020B0503020204020204" charset="-122"/>
                          <a:ea typeface="微软雅黑" panose="020B0503020204020204" charset="-122"/>
                        </a:rPr>
                        <a:t>微博话题互动</a:t>
                      </a: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l">
                        <a:buNone/>
                      </a:pPr>
                      <a:r>
                        <a:rPr lang="zh-CN" sz="1800" dirty="0">
                          <a:solidFill>
                            <a:schemeClr val="bg1">
                              <a:lumMod val="75000"/>
                            </a:schemeClr>
                          </a:solidFill>
                          <a:latin typeface="微软雅黑" panose="020B0503020204020204" charset="-122"/>
                          <a:ea typeface="微软雅黑" panose="020B0503020204020204" charset="-122"/>
                        </a:rPr>
                        <a:t>微博话题置顶</a:t>
                      </a:r>
                      <a:endParaRPr lang="zh-CN" altLang="en-US" sz="1800" dirty="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buNone/>
                      </a:pPr>
                      <a:r>
                        <a:rPr sz="1800" dirty="0">
                          <a:solidFill>
                            <a:schemeClr val="bg1">
                              <a:lumMod val="75000"/>
                            </a:schemeClr>
                          </a:solidFill>
                          <a:latin typeface="微软雅黑" panose="020B0503020204020204" charset="-122"/>
                          <a:ea typeface="微软雅黑" panose="020B0503020204020204" charset="-122"/>
                        </a:rPr>
                        <a:t>¥</a:t>
                      </a:r>
                      <a:r>
                        <a:rPr lang="en-US" sz="1800" dirty="0">
                          <a:solidFill>
                            <a:schemeClr val="bg1">
                              <a:lumMod val="75000"/>
                            </a:schemeClr>
                          </a:solidFill>
                          <a:latin typeface="微软雅黑" panose="020B0503020204020204" charset="-122"/>
                          <a:ea typeface="微软雅黑" panose="020B0503020204020204" charset="-122"/>
                        </a:rPr>
                        <a:t>3</a:t>
                      </a:r>
                      <a:endParaRPr lang="en-US" altLang="en-US" sz="1800" dirty="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r>
              <a:tr h="636905">
                <a:tc>
                  <a:txBody>
                    <a:bodyPr/>
                    <a:p>
                      <a:pPr algn="ctr">
                        <a:lnSpc>
                          <a:spcPct val="90000"/>
                        </a:lnSpc>
                        <a:buNone/>
                      </a:pPr>
                      <a:r>
                        <a:rPr lang="zh-CN" altLang="en-US" sz="2400">
                          <a:solidFill>
                            <a:schemeClr val="bg1">
                              <a:lumMod val="75000"/>
                            </a:schemeClr>
                          </a:solidFill>
                          <a:latin typeface="微软雅黑" panose="020B0503020204020204" charset="-122"/>
                          <a:ea typeface="微软雅黑" panose="020B0503020204020204" charset="-122"/>
                        </a:rPr>
                        <a:t>合计</a:t>
                      </a:r>
                      <a:endParaRPr lang="zh-CN" altLang="en-US" sz="24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lnSpc>
                          <a:spcPct val="90000"/>
                        </a:lnSpc>
                        <a:buNone/>
                      </a:pP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l">
                        <a:lnSpc>
                          <a:spcPct val="90000"/>
                        </a:lnSpc>
                        <a:buNone/>
                      </a:pPr>
                      <a:endParaRPr lang="zh-CN" altLang="en-US"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c>
                  <a:txBody>
                    <a:bodyPr/>
                    <a:p>
                      <a:pPr algn="ctr">
                        <a:lnSpc>
                          <a:spcPct val="90000"/>
                        </a:lnSpc>
                        <a:buNone/>
                      </a:pPr>
                      <a:r>
                        <a:rPr sz="1800" dirty="0">
                          <a:solidFill>
                            <a:schemeClr val="bg1">
                              <a:lumMod val="75000"/>
                            </a:schemeClr>
                          </a:solidFill>
                          <a:latin typeface="微软雅黑" panose="020B0503020204020204" charset="-122"/>
                          <a:ea typeface="微软雅黑" panose="020B0503020204020204" charset="-122"/>
                          <a:sym typeface="+mn-ea"/>
                        </a:rPr>
                        <a:t>¥</a:t>
                      </a:r>
                      <a:r>
                        <a:rPr lang="en-US" altLang="zh-CN" sz="1800">
                          <a:solidFill>
                            <a:schemeClr val="bg1">
                              <a:lumMod val="75000"/>
                            </a:schemeClr>
                          </a:solidFill>
                          <a:latin typeface="微软雅黑" panose="020B0503020204020204" charset="-122"/>
                          <a:ea typeface="微软雅黑" panose="020B0503020204020204" charset="-122"/>
                        </a:rPr>
                        <a:t>999</a:t>
                      </a:r>
                      <a:endParaRPr lang="en-US" altLang="zh-CN" sz="1800">
                        <a:solidFill>
                          <a:schemeClr val="bg1">
                            <a:lumMod val="75000"/>
                          </a:schemeClr>
                        </a:solidFill>
                        <a:latin typeface="微软雅黑" panose="020B0503020204020204" charset="-122"/>
                        <a:ea typeface="微软雅黑" panose="020B0503020204020204" charset="-122"/>
                      </a:endParaRPr>
                    </a:p>
                  </a:txBody>
                  <a:tcPr anchor="ctr" anchorCtr="0">
                    <a:solidFill>
                      <a:srgbClr val="C8D800">
                        <a:alpha val="46000"/>
                      </a:srgbClr>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附  录</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7</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911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调查问卷</a:t>
            </a:r>
            <a:endParaRPr lang="zh-CN" altLang="en-US" sz="3200" b="1">
              <a:solidFill>
                <a:schemeClr val="bg1"/>
              </a:solidFill>
              <a:latin typeface="微软雅黑" panose="020B0503020204020204" charset="-122"/>
              <a:ea typeface="微软雅黑" panose="020B0503020204020204" charset="-122"/>
            </a:endParaRPr>
          </a:p>
        </p:txBody>
      </p:sp>
      <p:sp>
        <p:nvSpPr>
          <p:cNvPr id="3" name="矩形 2"/>
          <p:cNvSpPr/>
          <p:nvPr/>
        </p:nvSpPr>
        <p:spPr>
          <a:xfrm>
            <a:off x="847725" y="1254760"/>
            <a:ext cx="5883275" cy="8864600"/>
          </a:xfrm>
          <a:prstGeom prst="rect">
            <a:avLst/>
          </a:prstGeom>
          <a:solidFill>
            <a:schemeClr val="tx1"/>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38835" y="1305560"/>
            <a:ext cx="5882005" cy="9006840"/>
          </a:xfrm>
          <a:prstGeom prst="rect">
            <a:avLst/>
          </a:prstGeom>
          <a:noFill/>
        </p:spPr>
        <p:txBody>
          <a:bodyPr wrap="square" rtlCol="0">
            <a:spAutoFit/>
          </a:bodyPr>
          <a:p>
            <a:pPr marL="342900" indent="-342900">
              <a:lnSpc>
                <a:spcPct val="150000"/>
              </a:lnSpc>
              <a:buAutoNum type="arabicPeriod"/>
            </a:pPr>
            <a:r>
              <a:rPr lang="zh-CN" altLang="en-US" b="1">
                <a:solidFill>
                  <a:schemeClr val="bg1">
                    <a:lumMod val="75000"/>
                  </a:schemeClr>
                </a:solidFill>
                <a:latin typeface="微软雅黑" panose="020B0503020204020204" charset="-122"/>
                <a:ea typeface="微软雅黑" panose="020B0503020204020204" charset="-122"/>
                <a:sym typeface="+mn-ea"/>
              </a:rPr>
              <a:t>您的性别是?</a:t>
            </a:r>
            <a:r>
              <a:rPr lang="zh-CN" altLang="en-US">
                <a:solidFill>
                  <a:schemeClr val="bg1">
                    <a:lumMod val="75000"/>
                  </a:schemeClr>
                </a:solidFill>
                <a:latin typeface="微软雅黑" panose="020B0503020204020204" charset="-122"/>
                <a:ea typeface="微软雅黑" panose="020B0503020204020204" charset="-122"/>
                <a:sym typeface="+mn-ea"/>
              </a:rPr>
              <a:t>   </a:t>
            </a:r>
            <a:r>
              <a:rPr lang="en-US" altLang="zh-CN">
                <a:solidFill>
                  <a:schemeClr val="bg1">
                    <a:lumMod val="75000"/>
                  </a:schemeClr>
                </a:solidFill>
                <a:latin typeface="微软雅黑" panose="020B0503020204020204" charset="-122"/>
                <a:ea typeface="微软雅黑" panose="020B0503020204020204" charset="-122"/>
                <a:sym typeface="+mn-ea"/>
              </a:rPr>
              <a:t>A.</a:t>
            </a:r>
            <a:r>
              <a:rPr lang="zh-CN" altLang="en-US">
                <a:solidFill>
                  <a:schemeClr val="bg1">
                    <a:lumMod val="75000"/>
                  </a:schemeClr>
                </a:solidFill>
                <a:latin typeface="微软雅黑" panose="020B0503020204020204" charset="-122"/>
                <a:ea typeface="微软雅黑" panose="020B0503020204020204" charset="-122"/>
                <a:sym typeface="+mn-ea"/>
              </a:rPr>
              <a:t>男   </a:t>
            </a:r>
            <a:r>
              <a:rPr lang="en-US" altLang="zh-CN">
                <a:solidFill>
                  <a:schemeClr val="bg1">
                    <a:lumMod val="75000"/>
                  </a:schemeClr>
                </a:solidFill>
                <a:latin typeface="微软雅黑" panose="020B0503020204020204" charset="-122"/>
                <a:ea typeface="微软雅黑" panose="020B0503020204020204" charset="-122"/>
                <a:sym typeface="+mn-ea"/>
              </a:rPr>
              <a:t>B.</a:t>
            </a:r>
            <a:r>
              <a:rPr lang="zh-CN" altLang="en-US">
                <a:solidFill>
                  <a:schemeClr val="bg1">
                    <a:lumMod val="75000"/>
                  </a:schemeClr>
                </a:solidFill>
                <a:latin typeface="微软雅黑" panose="020B0503020204020204" charset="-122"/>
                <a:ea typeface="微软雅黑" panose="020B0503020204020204" charset="-122"/>
                <a:sym typeface="+mn-ea"/>
              </a:rPr>
              <a:t>女</a:t>
            </a:r>
            <a:endParaRPr lang="zh-CN" altLang="en-US">
              <a:solidFill>
                <a:schemeClr val="bg1">
                  <a:lumMod val="75000"/>
                </a:schemeClr>
              </a:solidFill>
              <a:latin typeface="微软雅黑" panose="020B0503020204020204" charset="-122"/>
              <a:ea typeface="微软雅黑" panose="020B0503020204020204" charset="-122"/>
              <a:sym typeface="+mn-ea"/>
            </a:endParaRPr>
          </a:p>
          <a:p>
            <a:pPr marL="342900" indent="-342900">
              <a:lnSpc>
                <a:spcPct val="150000"/>
              </a:lnSpc>
              <a:buAutoNum type="arabicPeriod"/>
            </a:pPr>
            <a:r>
              <a:rPr lang="zh-CN" altLang="en-US" b="1">
                <a:solidFill>
                  <a:schemeClr val="bg1">
                    <a:lumMod val="75000"/>
                  </a:schemeClr>
                </a:solidFill>
                <a:latin typeface="微软雅黑" panose="020B0503020204020204" charset="-122"/>
                <a:ea typeface="微软雅黑" panose="020B0503020204020204" charset="-122"/>
                <a:sym typeface="+mn-ea"/>
              </a:rPr>
              <a:t>您对润喉糖的看法是? </a:t>
            </a:r>
            <a:r>
              <a:rPr lang="zh-CN" altLang="en-US">
                <a:solidFill>
                  <a:schemeClr val="bg1">
                    <a:lumMod val="75000"/>
                  </a:schemeClr>
                </a:solidFill>
                <a:latin typeface="微软雅黑" panose="020B0503020204020204" charset="-122"/>
                <a:ea typeface="微软雅黑" panose="020B0503020204020204" charset="-122"/>
                <a:sym typeface="+mn-ea"/>
              </a:rPr>
              <a:t>   A、缓解喉咙疼痛的保健品   B、清新口气、改善口腔的糖果</a:t>
            </a:r>
            <a:endParaRPr lang="zh-CN" altLang="en-US">
              <a:solidFill>
                <a:schemeClr val="bg1">
                  <a:lumMod val="75000"/>
                </a:schemeClr>
              </a:solidFill>
              <a:latin typeface="微软雅黑" panose="020B0503020204020204" charset="-122"/>
              <a:ea typeface="微软雅黑" panose="020B0503020204020204" charset="-122"/>
              <a:sym typeface="+mn-ea"/>
            </a:endParaRPr>
          </a:p>
          <a:p>
            <a:pPr marL="342900" indent="-342900">
              <a:lnSpc>
                <a:spcPct val="150000"/>
              </a:lnSpc>
              <a:buAutoNum type="arabicPeriod"/>
            </a:pPr>
            <a:r>
              <a:rPr lang="zh-CN" altLang="en-US" b="1">
                <a:solidFill>
                  <a:schemeClr val="bg1">
                    <a:lumMod val="75000"/>
                  </a:schemeClr>
                </a:solidFill>
                <a:latin typeface="微软雅黑" panose="020B0503020204020204" charset="-122"/>
                <a:ea typeface="微软雅黑" panose="020B0503020204020204" charset="-122"/>
                <a:sym typeface="+mn-ea"/>
              </a:rPr>
              <a:t>您觉得好的润喉糖的标准是?</a:t>
            </a:r>
            <a:r>
              <a:rPr lang="zh-CN" altLang="en-US">
                <a:solidFill>
                  <a:schemeClr val="bg1">
                    <a:lumMod val="75000"/>
                  </a:schemeClr>
                </a:solidFill>
                <a:latin typeface="微软雅黑" panose="020B0503020204020204" charset="-122"/>
                <a:ea typeface="微软雅黑" panose="020B0503020204020204" charset="-122"/>
                <a:sym typeface="+mn-ea"/>
              </a:rPr>
              <a:t>    A、用料安全  B、消炎功效好   C、口感清爽舒适</a:t>
            </a:r>
            <a:endParaRPr lang="zh-CN" altLang="en-US">
              <a:solidFill>
                <a:schemeClr val="bg1">
                  <a:lumMod val="75000"/>
                </a:schemeClr>
              </a:solidFill>
              <a:latin typeface="微软雅黑" panose="020B0503020204020204" charset="-122"/>
              <a:ea typeface="微软雅黑" panose="020B0503020204020204" charset="-122"/>
              <a:sym typeface="+mn-ea"/>
            </a:endParaRPr>
          </a:p>
          <a:p>
            <a:pPr marL="342900" indent="-342900">
              <a:lnSpc>
                <a:spcPct val="150000"/>
              </a:lnSpc>
              <a:buAutoNum type="arabicPeriod"/>
            </a:pPr>
            <a:r>
              <a:rPr lang="zh-CN" altLang="en-US" b="1">
                <a:solidFill>
                  <a:schemeClr val="bg1">
                    <a:lumMod val="75000"/>
                  </a:schemeClr>
                </a:solidFill>
                <a:latin typeface="微软雅黑" panose="020B0503020204020204" charset="-122"/>
                <a:ea typeface="微软雅黑" panose="020B0503020204020204" charset="-122"/>
                <a:sym typeface="+mn-ea"/>
              </a:rPr>
              <a:t>您有购买润喉糖的习惯吗?   </a:t>
            </a:r>
            <a:r>
              <a:rPr lang="zh-CN" altLang="en-US">
                <a:solidFill>
                  <a:schemeClr val="bg1">
                    <a:lumMod val="75000"/>
                  </a:schemeClr>
                </a:solidFill>
                <a:latin typeface="微软雅黑" panose="020B0503020204020204" charset="-122"/>
                <a:ea typeface="微软雅黑" panose="020B0503020204020204" charset="-122"/>
                <a:sym typeface="+mn-ea"/>
              </a:rPr>
              <a:t>    A、经常  B、偶尔  C、很少  D、从来没有</a:t>
            </a:r>
            <a:endParaRPr lang="zh-CN" altLang="en-US">
              <a:solidFill>
                <a:schemeClr val="bg1">
                  <a:lumMod val="75000"/>
                </a:schemeClr>
              </a:solidFill>
              <a:latin typeface="微软雅黑" panose="020B0503020204020204" charset="-122"/>
              <a:ea typeface="微软雅黑" panose="020B0503020204020204" charset="-122"/>
              <a:sym typeface="+mn-ea"/>
            </a:endParaRPr>
          </a:p>
          <a:p>
            <a:pPr marL="342900" indent="-342900">
              <a:lnSpc>
                <a:spcPct val="150000"/>
              </a:lnSpc>
              <a:buAutoNum type="arabicPeriod"/>
            </a:pPr>
            <a:r>
              <a:rPr lang="zh-CN" altLang="en-US" b="1">
                <a:solidFill>
                  <a:schemeClr val="bg1">
                    <a:lumMod val="75000"/>
                  </a:schemeClr>
                </a:solidFill>
                <a:latin typeface="微软雅黑" panose="020B0503020204020204" charset="-122"/>
                <a:ea typeface="微软雅黑" panose="020B0503020204020204" charset="-122"/>
                <a:sym typeface="+mn-ea"/>
              </a:rPr>
              <a:t>您吃润喉糖的原因是?</a:t>
            </a:r>
            <a:endParaRPr lang="zh-CN" altLang="en-US" b="1">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zh-CN" altLang="en-US">
                <a:solidFill>
                  <a:schemeClr val="bg1">
                    <a:lumMod val="75000"/>
                  </a:schemeClr>
                </a:solidFill>
                <a:latin typeface="微软雅黑" panose="020B0503020204020204" charset="-122"/>
                <a:ea typeface="微软雅黑" panose="020B0503020204020204" charset="-122"/>
                <a:sym typeface="+mn-ea"/>
              </a:rPr>
              <a:t>A、缓解咽喉疼痛   B，清新口气    C喜欢润喉糖的味道</a:t>
            </a:r>
            <a:endParaRPr lang="zh-CN" altLang="en-US">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zh-CN" altLang="en-US">
                <a:solidFill>
                  <a:schemeClr val="bg1">
                    <a:lumMod val="75000"/>
                  </a:schemeClr>
                </a:solidFill>
                <a:latin typeface="微软雅黑" panose="020B0503020204020204" charset="-122"/>
                <a:ea typeface="微软雅黑" panose="020B0503020204020204" charset="-122"/>
                <a:sym typeface="+mn-ea"/>
              </a:rPr>
              <a:t>D、平复心情,缓解压力   E、打发时间</a:t>
            </a:r>
            <a:endParaRPr lang="zh-CN" altLang="en-US">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b="1">
                <a:solidFill>
                  <a:schemeClr val="bg1">
                    <a:lumMod val="75000"/>
                  </a:schemeClr>
                </a:solidFill>
                <a:latin typeface="微软雅黑" panose="020B0503020204020204" charset="-122"/>
                <a:ea typeface="微软雅黑" panose="020B0503020204020204" charset="-122"/>
                <a:sym typeface="+mn-ea"/>
              </a:rPr>
              <a:t>6.</a:t>
            </a:r>
            <a:r>
              <a:rPr lang="zh-CN" altLang="en-US" b="1">
                <a:solidFill>
                  <a:schemeClr val="bg1">
                    <a:lumMod val="75000"/>
                  </a:schemeClr>
                </a:solidFill>
                <a:latin typeface="微软雅黑" panose="020B0503020204020204" charset="-122"/>
                <a:ea typeface="微软雅黑" panose="020B0503020204020204" charset="-122"/>
                <a:sym typeface="+mn-ea"/>
              </a:rPr>
              <a:t>您平时是通过什么渠道购买润喉糖的</a:t>
            </a:r>
            <a:r>
              <a:rPr lang="en-US" altLang="zh-CN" b="1">
                <a:solidFill>
                  <a:schemeClr val="bg1">
                    <a:lumMod val="75000"/>
                  </a:schemeClr>
                </a:solidFill>
                <a:latin typeface="微软雅黑" panose="020B0503020204020204" charset="-122"/>
                <a:ea typeface="微软雅黑" panose="020B0503020204020204" charset="-122"/>
                <a:sym typeface="+mn-ea"/>
              </a:rPr>
              <a:t>?</a:t>
            </a:r>
            <a:r>
              <a:rPr lang="en-US" altLang="zh-CN">
                <a:solidFill>
                  <a:schemeClr val="bg1">
                    <a:lumMod val="75000"/>
                  </a:schemeClr>
                </a:solidFill>
                <a:latin typeface="微软雅黑" panose="020B0503020204020204" charset="-122"/>
                <a:ea typeface="微软雅黑" panose="020B0503020204020204" charset="-122"/>
                <a:sym typeface="+mn-ea"/>
              </a:rPr>
              <a:t>   A、药店  </a:t>
            </a:r>
            <a:endParaRPr lang="en-US" altLang="zh-CN">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a:solidFill>
                  <a:schemeClr val="bg1">
                    <a:lumMod val="75000"/>
                  </a:schemeClr>
                </a:solidFill>
                <a:latin typeface="微软雅黑" panose="020B0503020204020204" charset="-122"/>
                <a:ea typeface="微软雅黑" panose="020B0503020204020204" charset="-122"/>
                <a:sym typeface="+mn-ea"/>
              </a:rPr>
              <a:t>B、便利店  C、超市  D、网店  E、其他</a:t>
            </a:r>
            <a:endParaRPr lang="en-US" altLang="zh-CN">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b="1">
                <a:solidFill>
                  <a:schemeClr val="bg1">
                    <a:lumMod val="75000"/>
                  </a:schemeClr>
                </a:solidFill>
                <a:latin typeface="微软雅黑" panose="020B0503020204020204" charset="-122"/>
                <a:ea typeface="微软雅黑" panose="020B0503020204020204" charset="-122"/>
                <a:sym typeface="+mn-ea"/>
              </a:rPr>
              <a:t>7.</a:t>
            </a:r>
            <a:r>
              <a:rPr lang="zh-CN" altLang="en-US" b="1">
                <a:solidFill>
                  <a:schemeClr val="bg1">
                    <a:lumMod val="75000"/>
                  </a:schemeClr>
                </a:solidFill>
                <a:latin typeface="微软雅黑" panose="020B0503020204020204" charset="-122"/>
                <a:ea typeface="微软雅黑" panose="020B0503020204020204" charset="-122"/>
                <a:sym typeface="+mn-ea"/>
              </a:rPr>
              <a:t>您通常在何种场合下回食用润喉糖?</a:t>
            </a:r>
            <a:endParaRPr lang="zh-CN" altLang="en-US" b="1">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zh-CN" altLang="en-US">
                <a:solidFill>
                  <a:schemeClr val="bg1">
                    <a:lumMod val="75000"/>
                  </a:schemeClr>
                </a:solidFill>
                <a:latin typeface="微软雅黑" panose="020B0503020204020204" charset="-122"/>
                <a:ea typeface="微软雅黑" panose="020B0503020204020204" charset="-122"/>
                <a:sym typeface="+mn-ea"/>
              </a:rPr>
              <a:t>A</a:t>
            </a:r>
            <a:r>
              <a:rPr lang="en-US" altLang="zh-CN">
                <a:solidFill>
                  <a:schemeClr val="bg1">
                    <a:lumMod val="75000"/>
                  </a:schemeClr>
                </a:solidFill>
                <a:latin typeface="微软雅黑" panose="020B0503020204020204" charset="-122"/>
                <a:ea typeface="微软雅黑" panose="020B0503020204020204" charset="-122"/>
                <a:sym typeface="+mn-ea"/>
              </a:rPr>
              <a:t>,</a:t>
            </a:r>
            <a:r>
              <a:rPr lang="zh-CN" altLang="en-US">
                <a:solidFill>
                  <a:schemeClr val="bg1">
                    <a:lumMod val="75000"/>
                  </a:schemeClr>
                </a:solidFill>
                <a:latin typeface="微软雅黑" panose="020B0503020204020204" charset="-122"/>
                <a:ea typeface="微软雅黑" panose="020B0503020204020204" charset="-122"/>
                <a:sym typeface="+mn-ea"/>
              </a:rPr>
              <a:t>演讲、辩论等正式场合的前后</a:t>
            </a:r>
            <a:r>
              <a:rPr lang="en-US" altLang="zh-CN">
                <a:solidFill>
                  <a:schemeClr val="bg1">
                    <a:lumMod val="75000"/>
                  </a:schemeClr>
                </a:solidFill>
                <a:latin typeface="微软雅黑" panose="020B0503020204020204" charset="-122"/>
                <a:ea typeface="微软雅黑" panose="020B0503020204020204" charset="-122"/>
                <a:sym typeface="+mn-ea"/>
              </a:rPr>
              <a:t> </a:t>
            </a:r>
            <a:r>
              <a:rPr lang="zh-CN" altLang="en-US">
                <a:solidFill>
                  <a:schemeClr val="bg1">
                    <a:lumMod val="75000"/>
                  </a:schemeClr>
                </a:solidFill>
                <a:latin typeface="微软雅黑" panose="020B0503020204020204" charset="-122"/>
                <a:ea typeface="微软雅黑" panose="020B0503020204020204" charset="-122"/>
                <a:sym typeface="+mn-ea"/>
              </a:rPr>
              <a:t>  B</a:t>
            </a:r>
            <a:r>
              <a:rPr lang="en-US" altLang="zh-CN">
                <a:solidFill>
                  <a:schemeClr val="bg1">
                    <a:lumMod val="75000"/>
                  </a:schemeClr>
                </a:solidFill>
                <a:latin typeface="微软雅黑" panose="020B0503020204020204" charset="-122"/>
                <a:ea typeface="微软雅黑" panose="020B0503020204020204" charset="-122"/>
                <a:sym typeface="+mn-ea"/>
              </a:rPr>
              <a:t>,</a:t>
            </a:r>
            <a:r>
              <a:rPr lang="zh-CN" altLang="en-US">
                <a:solidFill>
                  <a:schemeClr val="bg1">
                    <a:lumMod val="75000"/>
                  </a:schemeClr>
                </a:solidFill>
                <a:latin typeface="微软雅黑" panose="020B0503020204020204" charset="-122"/>
                <a:ea typeface="微软雅黑" panose="020B0503020204020204" charset="-122"/>
                <a:sym typeface="+mn-ea"/>
              </a:rPr>
              <a:t>聚会、唱K等娱乐场合的前后   C.喉部感觉不适时    D.想吃就吃 </a:t>
            </a:r>
            <a:endParaRPr lang="zh-CN" altLang="en-US">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b="1">
                <a:solidFill>
                  <a:schemeClr val="bg1">
                    <a:lumMod val="75000"/>
                  </a:schemeClr>
                </a:solidFill>
                <a:latin typeface="微软雅黑" panose="020B0503020204020204" charset="-122"/>
                <a:ea typeface="微软雅黑" panose="020B0503020204020204" charset="-122"/>
                <a:sym typeface="+mn-ea"/>
              </a:rPr>
              <a:t>8.</a:t>
            </a:r>
            <a:r>
              <a:rPr lang="zh-CN" altLang="en-US" b="1">
                <a:solidFill>
                  <a:schemeClr val="bg1">
                    <a:lumMod val="75000"/>
                  </a:schemeClr>
                </a:solidFill>
                <a:latin typeface="微软雅黑" panose="020B0503020204020204" charset="-122"/>
                <a:ea typeface="微软雅黑" panose="020B0503020204020204" charset="-122"/>
                <a:sym typeface="+mn-ea"/>
              </a:rPr>
              <a:t>您主要是通过什么渠道了解到上述品牌的润喉糖的?</a:t>
            </a:r>
            <a:endParaRPr lang="zh-CN" altLang="en-US" b="1">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zh-CN" altLang="en-US">
                <a:solidFill>
                  <a:schemeClr val="bg1">
                    <a:lumMod val="75000"/>
                  </a:schemeClr>
                </a:solidFill>
                <a:latin typeface="微软雅黑" panose="020B0503020204020204" charset="-122"/>
                <a:ea typeface="微软雅黑" panose="020B0503020204020204" charset="-122"/>
                <a:sym typeface="+mn-ea"/>
              </a:rPr>
              <a:t>A、朋友推荐   B、药店店员推荐    C、线上广告宣传     D、线下活动宣传        E，在超市无意间看见</a:t>
            </a:r>
            <a:endParaRPr lang="zh-CN" altLang="en-US">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b="1">
                <a:solidFill>
                  <a:schemeClr val="bg1">
                    <a:lumMod val="75000"/>
                  </a:schemeClr>
                </a:solidFill>
                <a:latin typeface="微软雅黑" panose="020B0503020204020204" charset="-122"/>
                <a:ea typeface="微软雅黑" panose="020B0503020204020204" charset="-122"/>
                <a:sym typeface="+mn-ea"/>
              </a:rPr>
              <a:t>9.</a:t>
            </a:r>
            <a:r>
              <a:rPr lang="zh-CN" altLang="en-US" b="1">
                <a:solidFill>
                  <a:schemeClr val="bg1">
                    <a:lumMod val="75000"/>
                  </a:schemeClr>
                </a:solidFill>
                <a:latin typeface="微软雅黑" panose="020B0503020204020204" charset="-122"/>
                <a:ea typeface="微软雅黑" panose="020B0503020204020204" charset="-122"/>
                <a:sym typeface="+mn-ea"/>
              </a:rPr>
              <a:t>您是否听说过999罗汉果薄荷糖?</a:t>
            </a:r>
            <a:r>
              <a:rPr lang="zh-CN" altLang="en-US">
                <a:solidFill>
                  <a:schemeClr val="bg1">
                    <a:lumMod val="75000"/>
                  </a:schemeClr>
                </a:solidFill>
                <a:latin typeface="微软雅黑" panose="020B0503020204020204" charset="-122"/>
                <a:ea typeface="微软雅黑" panose="020B0503020204020204" charset="-122"/>
                <a:sym typeface="+mn-ea"/>
              </a:rPr>
              <a:t>   </a:t>
            </a:r>
            <a:r>
              <a:rPr lang="en-US" altLang="zh-CN">
                <a:solidFill>
                  <a:schemeClr val="bg1">
                    <a:lumMod val="75000"/>
                  </a:schemeClr>
                </a:solidFill>
                <a:latin typeface="微软雅黑" panose="020B0503020204020204" charset="-122"/>
                <a:ea typeface="微软雅黑" panose="020B0503020204020204" charset="-122"/>
                <a:sym typeface="+mn-ea"/>
              </a:rPr>
              <a:t>A.</a:t>
            </a:r>
            <a:r>
              <a:rPr lang="zh-CN" altLang="en-US">
                <a:solidFill>
                  <a:schemeClr val="bg1">
                    <a:lumMod val="75000"/>
                  </a:schemeClr>
                </a:solidFill>
                <a:latin typeface="微软雅黑" panose="020B0503020204020204" charset="-122"/>
                <a:ea typeface="微软雅黑" panose="020B0503020204020204" charset="-122"/>
                <a:sym typeface="+mn-ea"/>
              </a:rPr>
              <a:t>是   </a:t>
            </a:r>
            <a:r>
              <a:rPr lang="en-US" altLang="zh-CN">
                <a:solidFill>
                  <a:schemeClr val="bg1">
                    <a:lumMod val="75000"/>
                  </a:schemeClr>
                </a:solidFill>
                <a:latin typeface="微软雅黑" panose="020B0503020204020204" charset="-122"/>
                <a:ea typeface="微软雅黑" panose="020B0503020204020204" charset="-122"/>
                <a:sym typeface="+mn-ea"/>
              </a:rPr>
              <a:t>B.</a:t>
            </a:r>
            <a:r>
              <a:rPr lang="zh-CN" altLang="en-US">
                <a:solidFill>
                  <a:schemeClr val="bg1">
                    <a:lumMod val="75000"/>
                  </a:schemeClr>
                </a:solidFill>
                <a:latin typeface="微软雅黑" panose="020B0503020204020204" charset="-122"/>
                <a:ea typeface="微软雅黑" panose="020B0503020204020204" charset="-122"/>
                <a:sym typeface="+mn-ea"/>
              </a:rPr>
              <a:t>否</a:t>
            </a:r>
            <a:endParaRPr lang="zh-CN" altLang="en-US">
              <a:solidFill>
                <a:schemeClr val="bg1">
                  <a:lumMod val="75000"/>
                </a:schemeClr>
              </a:solidFill>
              <a:latin typeface="微软雅黑" panose="020B0503020204020204" charset="-122"/>
              <a:ea typeface="微软雅黑" panose="020B0503020204020204" charset="-122"/>
              <a:sym typeface="+mn-ea"/>
            </a:endParaRPr>
          </a:p>
          <a:p>
            <a:pPr indent="0">
              <a:lnSpc>
                <a:spcPct val="150000"/>
              </a:lnSpc>
              <a:buNone/>
            </a:pPr>
            <a:r>
              <a:rPr lang="en-US" altLang="zh-CN" b="1">
                <a:solidFill>
                  <a:schemeClr val="bg1">
                    <a:lumMod val="75000"/>
                  </a:schemeClr>
                </a:solidFill>
                <a:latin typeface="微软雅黑" panose="020B0503020204020204" charset="-122"/>
                <a:ea typeface="微软雅黑" panose="020B0503020204020204" charset="-122"/>
                <a:sym typeface="+mn-ea"/>
              </a:rPr>
              <a:t>10.</a:t>
            </a:r>
            <a:r>
              <a:rPr lang="zh-CN" altLang="en-US" b="1">
                <a:solidFill>
                  <a:schemeClr val="bg1">
                    <a:lumMod val="75000"/>
                  </a:schemeClr>
                </a:solidFill>
                <a:latin typeface="微软雅黑" panose="020B0503020204020204" charset="-122"/>
                <a:ea typeface="微软雅黑" panose="020B0503020204020204" charset="-122"/>
                <a:sym typeface="+mn-ea"/>
              </a:rPr>
              <a:t>华润三九 将在线上推出999罗汉果薄荷糖,您是否会尝试购买?  </a:t>
            </a:r>
            <a:r>
              <a:rPr lang="zh-CN" altLang="en-US">
                <a:solidFill>
                  <a:schemeClr val="bg1">
                    <a:lumMod val="75000"/>
                  </a:schemeClr>
                </a:solidFill>
                <a:latin typeface="微软雅黑" panose="020B0503020204020204" charset="-122"/>
                <a:ea typeface="微软雅黑" panose="020B0503020204020204" charset="-122"/>
                <a:sym typeface="+mn-ea"/>
              </a:rPr>
              <a:t>  </a:t>
            </a:r>
            <a:r>
              <a:rPr lang="en-US" altLang="zh-CN">
                <a:solidFill>
                  <a:schemeClr val="bg1">
                    <a:lumMod val="75000"/>
                  </a:schemeClr>
                </a:solidFill>
                <a:latin typeface="微软雅黑" panose="020B0503020204020204" charset="-122"/>
                <a:ea typeface="微软雅黑" panose="020B0503020204020204" charset="-122"/>
                <a:sym typeface="+mn-ea"/>
              </a:rPr>
              <a:t>A.</a:t>
            </a:r>
            <a:r>
              <a:rPr lang="zh-CN" altLang="en-US">
                <a:solidFill>
                  <a:schemeClr val="bg1">
                    <a:lumMod val="75000"/>
                  </a:schemeClr>
                </a:solidFill>
                <a:latin typeface="微软雅黑" panose="020B0503020204020204" charset="-122"/>
                <a:ea typeface="微软雅黑" panose="020B0503020204020204" charset="-122"/>
                <a:sym typeface="+mn-ea"/>
              </a:rPr>
              <a:t>会   </a:t>
            </a:r>
            <a:r>
              <a:rPr lang="en-US" altLang="zh-CN">
                <a:solidFill>
                  <a:schemeClr val="bg1">
                    <a:lumMod val="75000"/>
                  </a:schemeClr>
                </a:solidFill>
                <a:latin typeface="微软雅黑" panose="020B0503020204020204" charset="-122"/>
                <a:ea typeface="微软雅黑" panose="020B0503020204020204" charset="-122"/>
                <a:sym typeface="+mn-ea"/>
              </a:rPr>
              <a:t>B.</a:t>
            </a:r>
            <a:r>
              <a:rPr lang="zh-CN" altLang="en-US">
                <a:solidFill>
                  <a:schemeClr val="bg1">
                    <a:lumMod val="75000"/>
                  </a:schemeClr>
                </a:solidFill>
                <a:latin typeface="微软雅黑" panose="020B0503020204020204" charset="-122"/>
                <a:ea typeface="微软雅黑" panose="020B0503020204020204" charset="-122"/>
                <a:sym typeface="+mn-ea"/>
              </a:rPr>
              <a:t>不会</a:t>
            </a:r>
            <a:endParaRPr lang="zh-CN" altLang="en-US">
              <a:solidFill>
                <a:schemeClr val="bg1">
                  <a:lumMod val="75000"/>
                </a:schemeClr>
              </a:solidFill>
              <a:latin typeface="微软雅黑" panose="020B0503020204020204" charset="-122"/>
              <a:ea typeface="微软雅黑" panose="020B0503020204020204" charset="-122"/>
              <a:sym typeface="+mn-ea"/>
            </a:endParaRPr>
          </a:p>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6D33"/>
        </a:solidFill>
        <a:effectLst/>
      </p:bgPr>
    </p:bg>
    <p:spTree>
      <p:nvGrpSpPr>
        <p:cNvPr id="1" name=""/>
        <p:cNvGrpSpPr/>
        <p:nvPr/>
      </p:nvGrpSpPr>
      <p:grpSpPr/>
      <p:sp>
        <p:nvSpPr>
          <p:cNvPr id="9" name="矩形 8"/>
          <p:cNvSpPr/>
          <p:nvPr/>
        </p:nvSpPr>
        <p:spPr>
          <a:xfrm rot="16200000">
            <a:off x="-2028825" y="3044190"/>
            <a:ext cx="10053955" cy="3965575"/>
          </a:xfrm>
          <a:prstGeom prst="rect">
            <a:avLst/>
          </a:prstGeom>
          <a:solidFill>
            <a:srgbClr val="C3D600"/>
          </a:solidFill>
          <a:ln>
            <a:solidFill>
              <a:srgbClr val="C8D800"/>
            </a:solidFill>
          </a:ln>
          <a:effectLst>
            <a:outerShdw blurRad="1193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999薄"/>
          <p:cNvPicPr>
            <a:picLocks noChangeAspect="1"/>
          </p:cNvPicPr>
          <p:nvPr/>
        </p:nvPicPr>
        <p:blipFill>
          <a:blip r:embed="rId1"/>
          <a:stretch>
            <a:fillRect/>
          </a:stretch>
        </p:blipFill>
        <p:spPr>
          <a:xfrm rot="16200000" flipH="1" flipV="1">
            <a:off x="-1176020" y="6493510"/>
            <a:ext cx="8678545" cy="6136640"/>
          </a:xfrm>
          <a:prstGeom prst="rect">
            <a:avLst/>
          </a:prstGeom>
          <a:effectLst>
            <a:outerShdw blurRad="660400" dist="38100" dir="16200000" sx="101000" sy="101000" rotWithShape="0">
              <a:prstClr val="black">
                <a:alpha val="74000"/>
              </a:prstClr>
            </a:outerShdw>
          </a:effectLst>
        </p:spPr>
      </p:pic>
      <p:sp>
        <p:nvSpPr>
          <p:cNvPr id="4" name="文本框 3"/>
          <p:cNvSpPr txBox="1"/>
          <p:nvPr/>
        </p:nvSpPr>
        <p:spPr>
          <a:xfrm>
            <a:off x="1110615" y="3052445"/>
            <a:ext cx="5768340" cy="1005840"/>
          </a:xfrm>
          <a:prstGeom prst="rect">
            <a:avLst/>
          </a:prstGeom>
          <a:noFill/>
        </p:spPr>
        <p:txBody>
          <a:bodyPr wrap="square" rtlCol="0">
            <a:spAutoFit/>
          </a:bodyPr>
          <a:p>
            <a:r>
              <a:rPr lang="en-US" altLang="zh-CN" sz="4800">
                <a:latin typeface="汉真广标" panose="02010609000101010101" charset="-122"/>
                <a:ea typeface="汉真广标" panose="02010609000101010101" charset="-122"/>
              </a:rPr>
              <a:t> </a:t>
            </a:r>
            <a:r>
              <a:rPr lang="en-US" altLang="zh-CN" sz="6000">
                <a:latin typeface="汉真广标" panose="02010609000101010101" charset="-122"/>
                <a:ea typeface="汉真广标" panose="02010609000101010101" charset="-122"/>
              </a:rPr>
              <a:t>THE END</a:t>
            </a:r>
            <a:endParaRPr lang="en-US" altLang="zh-CN" sz="6000">
              <a:latin typeface="汉真广标" panose="02010609000101010101" charset="-122"/>
              <a:ea typeface="汉真广标" panose="0201060900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4" name="矩形 3"/>
          <p:cNvSpPr/>
          <p:nvPr/>
        </p:nvSpPr>
        <p:spPr>
          <a:xfrm>
            <a:off x="0" y="946785"/>
            <a:ext cx="7549515" cy="1024890"/>
          </a:xfrm>
          <a:prstGeom prst="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228850" y="1087755"/>
            <a:ext cx="5320665" cy="743585"/>
          </a:xfrm>
          <a:prstGeom prst="rect">
            <a:avLst/>
          </a:prstGeom>
          <a:noFill/>
        </p:spPr>
        <p:txBody>
          <a:bodyPr wrap="square" rtlCol="0">
            <a:spAutoFit/>
          </a:bodyPr>
          <a:p>
            <a:r>
              <a:rPr lang="en-US" altLang="zh-CN" sz="4000" b="1">
                <a:latin typeface="微软雅黑" panose="020B0503020204020204" charset="-122"/>
                <a:ea typeface="微软雅黑" panose="020B0503020204020204" charset="-122"/>
              </a:rPr>
              <a:t>CONTENTS</a:t>
            </a:r>
            <a:endParaRPr lang="en-US" altLang="zh-CN" sz="4000" b="1">
              <a:latin typeface="微软雅黑" panose="020B0503020204020204" charset="-122"/>
              <a:ea typeface="微软雅黑" panose="020B0503020204020204" charset="-122"/>
            </a:endParaRPr>
          </a:p>
        </p:txBody>
      </p:sp>
      <p:cxnSp>
        <p:nvCxnSpPr>
          <p:cNvPr id="7" name="直接连接符 6"/>
          <p:cNvCxnSpPr/>
          <p:nvPr/>
        </p:nvCxnSpPr>
        <p:spPr>
          <a:xfrm flipH="1">
            <a:off x="3780155" y="1971675"/>
            <a:ext cx="11430" cy="8630920"/>
          </a:xfrm>
          <a:prstGeom prst="line">
            <a:avLst/>
          </a:prstGeom>
          <a:ln w="6350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3569970" y="2447925"/>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3622675" y="2511425"/>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3587750" y="3786505"/>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3640455" y="3850005"/>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chemeClr val="tx2"/>
                </a:solidFill>
                <a:latin typeface="汉真广标" panose="02010609000101010101" charset="-122"/>
                <a:ea typeface="汉真广标" panose="02010609000101010101" charset="-122"/>
              </a:rPr>
              <a:t>2</a:t>
            </a:r>
            <a:endParaRPr lang="en-US" altLang="zh-CN" sz="2400">
              <a:solidFill>
                <a:schemeClr val="tx2"/>
              </a:solidFill>
              <a:latin typeface="汉真广标" panose="02010609000101010101" charset="-122"/>
              <a:ea typeface="汉真广标" panose="02010609000101010101" charset="-122"/>
            </a:endParaRPr>
          </a:p>
        </p:txBody>
      </p:sp>
      <p:sp>
        <p:nvSpPr>
          <p:cNvPr id="12" name="椭圆 11"/>
          <p:cNvSpPr/>
          <p:nvPr/>
        </p:nvSpPr>
        <p:spPr>
          <a:xfrm>
            <a:off x="3559175" y="5130165"/>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3611880" y="5193665"/>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chemeClr val="tx2"/>
                </a:solidFill>
              </a:rPr>
              <a:t>3</a:t>
            </a:r>
            <a:endParaRPr lang="en-US" altLang="zh-CN" sz="2400">
              <a:solidFill>
                <a:schemeClr val="tx2"/>
              </a:solidFill>
            </a:endParaRPr>
          </a:p>
        </p:txBody>
      </p:sp>
      <p:sp>
        <p:nvSpPr>
          <p:cNvPr id="14" name="椭圆 13"/>
          <p:cNvSpPr/>
          <p:nvPr/>
        </p:nvSpPr>
        <p:spPr>
          <a:xfrm>
            <a:off x="3562350" y="6216015"/>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3615055" y="6279515"/>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chemeClr val="tx2"/>
                </a:solidFill>
                <a:latin typeface="汉真广标" panose="02010609000101010101" charset="-122"/>
                <a:ea typeface="汉真广标" panose="02010609000101010101" charset="-122"/>
              </a:rPr>
              <a:t>4</a:t>
            </a:r>
            <a:endParaRPr lang="en-US" altLang="zh-CN" sz="2400">
              <a:solidFill>
                <a:schemeClr val="tx2"/>
              </a:solidFill>
              <a:latin typeface="汉真广标" panose="02010609000101010101" charset="-122"/>
              <a:ea typeface="汉真广标" panose="02010609000101010101" charset="-122"/>
            </a:endParaRPr>
          </a:p>
        </p:txBody>
      </p:sp>
      <p:sp>
        <p:nvSpPr>
          <p:cNvPr id="16" name="椭圆 15"/>
          <p:cNvSpPr/>
          <p:nvPr/>
        </p:nvSpPr>
        <p:spPr>
          <a:xfrm>
            <a:off x="3582035" y="7298690"/>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3634740" y="7362190"/>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chemeClr val="tx2"/>
                </a:solidFill>
                <a:latin typeface="汉真广标" panose="02010609000101010101" charset="-122"/>
                <a:ea typeface="汉真广标" panose="02010609000101010101" charset="-122"/>
              </a:rPr>
              <a:t>5</a:t>
            </a:r>
            <a:endParaRPr lang="en-US" altLang="zh-CN" sz="2400" b="1">
              <a:solidFill>
                <a:schemeClr val="tx2"/>
              </a:solidFill>
              <a:latin typeface="汉真广标" panose="02010609000101010101" charset="-122"/>
              <a:ea typeface="汉真广标" panose="02010609000101010101" charset="-122"/>
            </a:endParaRPr>
          </a:p>
        </p:txBody>
      </p:sp>
      <p:sp>
        <p:nvSpPr>
          <p:cNvPr id="18" name="椭圆 17"/>
          <p:cNvSpPr/>
          <p:nvPr/>
        </p:nvSpPr>
        <p:spPr>
          <a:xfrm>
            <a:off x="3569970" y="8364855"/>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3622675" y="8428355"/>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chemeClr val="tx2"/>
                </a:solidFill>
                <a:latin typeface="汉真广标" panose="02010609000101010101" charset="-122"/>
                <a:ea typeface="汉真广标" panose="02010609000101010101" charset="-122"/>
              </a:rPr>
              <a:t>6</a:t>
            </a:r>
            <a:endParaRPr lang="en-US" altLang="zh-CN" sz="2400" b="1">
              <a:solidFill>
                <a:schemeClr val="tx2"/>
              </a:solidFill>
              <a:latin typeface="汉真广标" panose="02010609000101010101" charset="-122"/>
              <a:ea typeface="汉真广标" panose="02010609000101010101" charset="-122"/>
            </a:endParaRPr>
          </a:p>
        </p:txBody>
      </p:sp>
      <p:sp>
        <p:nvSpPr>
          <p:cNvPr id="20" name="椭圆 19"/>
          <p:cNvSpPr/>
          <p:nvPr/>
        </p:nvSpPr>
        <p:spPr>
          <a:xfrm>
            <a:off x="3569970" y="9254490"/>
            <a:ext cx="420370" cy="420370"/>
          </a:xfrm>
          <a:prstGeom prst="ellips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3622675" y="9317990"/>
            <a:ext cx="303530" cy="293370"/>
          </a:xfrm>
          <a:prstGeom prst="ellipse">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chemeClr val="tx2"/>
                </a:solidFill>
                <a:latin typeface="汉真广标" panose="02010609000101010101" charset="-122"/>
                <a:ea typeface="汉真广标" panose="02010609000101010101" charset="-122"/>
              </a:rPr>
              <a:t>7</a:t>
            </a:r>
            <a:endParaRPr lang="en-US" altLang="zh-CN" sz="2400" b="1">
              <a:solidFill>
                <a:schemeClr val="tx2"/>
              </a:solidFill>
              <a:latin typeface="汉真广标" panose="02010609000101010101" charset="-122"/>
              <a:ea typeface="汉真广标" panose="02010609000101010101" charset="-122"/>
            </a:endParaRPr>
          </a:p>
        </p:txBody>
      </p:sp>
      <p:sp>
        <p:nvSpPr>
          <p:cNvPr id="22" name="文本框 21"/>
          <p:cNvSpPr txBox="1"/>
          <p:nvPr/>
        </p:nvSpPr>
        <p:spPr>
          <a:xfrm>
            <a:off x="3611880" y="2430145"/>
            <a:ext cx="182245" cy="457200"/>
          </a:xfrm>
          <a:prstGeom prst="rect">
            <a:avLst/>
          </a:prstGeom>
          <a:noFill/>
        </p:spPr>
        <p:txBody>
          <a:bodyPr wrap="square" rtlCol="0">
            <a:spAutoFit/>
          </a:bodyPr>
          <a:p>
            <a:r>
              <a:rPr lang="en-US" altLang="zh-CN" sz="2400" b="1">
                <a:latin typeface="汉真广标" panose="02010609000101010101" charset="-122"/>
                <a:ea typeface="汉真广标" panose="02010609000101010101" charset="-122"/>
              </a:rPr>
              <a:t>1</a:t>
            </a:r>
            <a:endParaRPr lang="en-US" altLang="zh-CN" sz="2400" b="1">
              <a:latin typeface="汉真广标" panose="02010609000101010101" charset="-122"/>
              <a:ea typeface="汉真广标" panose="02010609000101010101" charset="-122"/>
            </a:endParaRPr>
          </a:p>
        </p:txBody>
      </p:sp>
      <p:sp>
        <p:nvSpPr>
          <p:cNvPr id="24" name="流程图: 库存数据 23"/>
          <p:cNvSpPr/>
          <p:nvPr/>
        </p:nvSpPr>
        <p:spPr>
          <a:xfrm>
            <a:off x="1889760" y="2379980"/>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25" name="文本框 24"/>
          <p:cNvSpPr txBox="1"/>
          <p:nvPr/>
        </p:nvSpPr>
        <p:spPr>
          <a:xfrm>
            <a:off x="2014855" y="2450465"/>
            <a:ext cx="1849755"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环 境 分 析</a:t>
            </a:r>
            <a:endParaRPr lang="zh-CN" altLang="en-US" sz="2000" b="1">
              <a:latin typeface="微软雅黑" panose="020B0503020204020204" charset="-122"/>
              <a:ea typeface="微软雅黑" panose="020B0503020204020204" charset="-122"/>
            </a:endParaRPr>
          </a:p>
        </p:txBody>
      </p:sp>
      <p:sp>
        <p:nvSpPr>
          <p:cNvPr id="26" name="流程图: 库存数据 25"/>
          <p:cNvSpPr/>
          <p:nvPr/>
        </p:nvSpPr>
        <p:spPr>
          <a:xfrm flipH="1">
            <a:off x="3855085" y="2167255"/>
            <a:ext cx="2698750" cy="981075"/>
          </a:xfrm>
          <a:prstGeom prst="flowChartOnlineStorage">
            <a:avLst/>
          </a:prstGeom>
          <a:solidFill>
            <a:srgbClr val="C8D8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4572000" y="2186305"/>
            <a:ext cx="1878965" cy="1018540"/>
          </a:xfrm>
          <a:prstGeom prst="rect">
            <a:avLst/>
          </a:prstGeom>
          <a:noFill/>
        </p:spPr>
        <p:txBody>
          <a:bodyPr wrap="square" rtlCol="0">
            <a:spAutoFit/>
          </a:bodyPr>
          <a:p>
            <a:r>
              <a:rPr lang="en-US" altLang="zh-CN" sz="1200" b="1">
                <a:latin typeface="微软雅黑" panose="020B0503020204020204" charset="-122"/>
                <a:ea typeface="微软雅黑" panose="020B0503020204020204" charset="-122"/>
              </a:rPr>
              <a:t>1.</a:t>
            </a:r>
            <a:r>
              <a:rPr lang="zh-CN" altLang="en-US" sz="1200" b="1">
                <a:latin typeface="微软雅黑" panose="020B0503020204020204" charset="-122"/>
                <a:ea typeface="微软雅黑" panose="020B0503020204020204" charset="-122"/>
              </a:rPr>
              <a:t>总体环境分析</a:t>
            </a:r>
            <a:endParaRPr lang="zh-CN" altLang="en-US" sz="1200" b="1">
              <a:latin typeface="微软雅黑" panose="020B0503020204020204" charset="-122"/>
              <a:ea typeface="微软雅黑" panose="020B0503020204020204" charset="-122"/>
            </a:endParaRPr>
          </a:p>
          <a:p>
            <a:r>
              <a:rPr lang="en-US" altLang="zh-CN" sz="1200" b="1">
                <a:latin typeface="微软雅黑" panose="020B0503020204020204" charset="-122"/>
                <a:ea typeface="微软雅黑" panose="020B0503020204020204" charset="-122"/>
              </a:rPr>
              <a:t>2.</a:t>
            </a:r>
            <a:r>
              <a:rPr lang="zh-CN" altLang="en-US" sz="1200" b="1">
                <a:latin typeface="微软雅黑" panose="020B0503020204020204" charset="-122"/>
                <a:ea typeface="微软雅黑" panose="020B0503020204020204" charset="-122"/>
              </a:rPr>
              <a:t>竞争分析</a:t>
            </a:r>
            <a:endParaRPr lang="zh-CN" altLang="en-US" sz="1200" b="1">
              <a:latin typeface="微软雅黑" panose="020B0503020204020204" charset="-122"/>
              <a:ea typeface="微软雅黑" panose="020B0503020204020204" charset="-122"/>
            </a:endParaRPr>
          </a:p>
          <a:p>
            <a:r>
              <a:rPr lang="en-US" altLang="zh-CN" sz="1200" b="1">
                <a:latin typeface="微软雅黑" panose="020B0503020204020204" charset="-122"/>
                <a:ea typeface="微软雅黑" panose="020B0503020204020204" charset="-122"/>
              </a:rPr>
              <a:t>3.</a:t>
            </a:r>
            <a:r>
              <a:rPr lang="zh-CN" altLang="en-US" sz="1200" b="1">
                <a:latin typeface="微软雅黑" panose="020B0503020204020204" charset="-122"/>
                <a:ea typeface="微软雅黑" panose="020B0503020204020204" charset="-122"/>
              </a:rPr>
              <a:t>产品分析</a:t>
            </a:r>
            <a:endParaRPr lang="zh-CN" altLang="en-US" sz="1200" b="1">
              <a:latin typeface="微软雅黑" panose="020B0503020204020204" charset="-122"/>
              <a:ea typeface="微软雅黑" panose="020B0503020204020204" charset="-122"/>
            </a:endParaRPr>
          </a:p>
          <a:p>
            <a:r>
              <a:rPr lang="en-US" altLang="zh-CN" sz="1200" b="1">
                <a:latin typeface="微软雅黑" panose="020B0503020204020204" charset="-122"/>
                <a:ea typeface="微软雅黑" panose="020B0503020204020204" charset="-122"/>
              </a:rPr>
              <a:t>4.</a:t>
            </a:r>
            <a:r>
              <a:rPr lang="zh-CN" altLang="en-US" sz="1200" b="1">
                <a:latin typeface="微软雅黑" panose="020B0503020204020204" charset="-122"/>
                <a:ea typeface="微软雅黑" panose="020B0503020204020204" charset="-122"/>
              </a:rPr>
              <a:t>消费者分析</a:t>
            </a:r>
            <a:endParaRPr lang="zh-CN" altLang="en-US" sz="1200" b="1">
              <a:latin typeface="微软雅黑" panose="020B0503020204020204" charset="-122"/>
              <a:ea typeface="微软雅黑" panose="020B0503020204020204" charset="-122"/>
            </a:endParaRPr>
          </a:p>
          <a:p>
            <a:r>
              <a:rPr lang="en-US" altLang="zh-CN" sz="1200" b="1">
                <a:latin typeface="微软雅黑" panose="020B0503020204020204" charset="-122"/>
                <a:ea typeface="微软雅黑" panose="020B0503020204020204" charset="-122"/>
              </a:rPr>
              <a:t>5.swot</a:t>
            </a:r>
            <a:r>
              <a:rPr lang="zh-CN" altLang="en-US" sz="1200" b="1">
                <a:latin typeface="微软雅黑" panose="020B0503020204020204" charset="-122"/>
                <a:ea typeface="微软雅黑" panose="020B0503020204020204" charset="-122"/>
              </a:rPr>
              <a:t>总结</a:t>
            </a:r>
            <a:endParaRPr lang="zh-CN" altLang="en-US" sz="1200" b="1">
              <a:latin typeface="微软雅黑" panose="020B0503020204020204" charset="-122"/>
              <a:ea typeface="微软雅黑" panose="020B0503020204020204" charset="-122"/>
            </a:endParaRPr>
          </a:p>
        </p:txBody>
      </p:sp>
      <p:sp>
        <p:nvSpPr>
          <p:cNvPr id="29" name="流程图: 库存数据 28"/>
          <p:cNvSpPr/>
          <p:nvPr/>
        </p:nvSpPr>
        <p:spPr>
          <a:xfrm flipH="1">
            <a:off x="3855085" y="3718560"/>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30" name="文本框 29"/>
          <p:cNvSpPr txBox="1"/>
          <p:nvPr/>
        </p:nvSpPr>
        <p:spPr>
          <a:xfrm>
            <a:off x="4215765" y="3786505"/>
            <a:ext cx="1838960"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核 心 概 念</a:t>
            </a:r>
            <a:endParaRPr lang="zh-CN" altLang="en-US" sz="2000" b="1">
              <a:latin typeface="微软雅黑" panose="020B0503020204020204" charset="-122"/>
              <a:ea typeface="微软雅黑" panose="020B0503020204020204" charset="-122"/>
            </a:endParaRPr>
          </a:p>
        </p:txBody>
      </p:sp>
      <p:sp>
        <p:nvSpPr>
          <p:cNvPr id="32" name="流程图: 库存数据 31"/>
          <p:cNvSpPr/>
          <p:nvPr/>
        </p:nvSpPr>
        <p:spPr>
          <a:xfrm>
            <a:off x="1019175" y="3506470"/>
            <a:ext cx="2698750" cy="981075"/>
          </a:xfrm>
          <a:prstGeom prst="flowChartOnlineStorage">
            <a:avLst/>
          </a:prstGeom>
          <a:solidFill>
            <a:srgbClr val="C8D8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1379855" y="3626485"/>
            <a:ext cx="2414270" cy="746125"/>
          </a:xfrm>
          <a:prstGeom prst="rect">
            <a:avLst/>
          </a:prstGeom>
          <a:noFill/>
        </p:spPr>
        <p:txBody>
          <a:bodyPr wrap="square" rtlCol="0">
            <a:spAutoFit/>
          </a:bodyPr>
          <a:p>
            <a:r>
              <a:rPr lang="en-US" altLang="zh-CN" sz="1400" b="1">
                <a:latin typeface="微软雅黑" panose="020B0503020204020204" charset="-122"/>
                <a:ea typeface="微软雅黑" panose="020B0503020204020204" charset="-122"/>
              </a:rPr>
              <a:t>1.</a:t>
            </a:r>
            <a:r>
              <a:rPr lang="en-US" sz="1400" b="1">
                <a:latin typeface="微软雅黑" panose="020B0503020204020204" charset="-122"/>
                <a:ea typeface="微软雅黑" panose="020B0503020204020204" charset="-122"/>
              </a:rPr>
              <a:t>STP</a:t>
            </a:r>
            <a:r>
              <a:rPr lang="zh-CN" altLang="en-US" sz="1400" b="1">
                <a:latin typeface="微软雅黑" panose="020B0503020204020204" charset="-122"/>
                <a:ea typeface="微软雅黑" panose="020B0503020204020204" charset="-122"/>
              </a:rPr>
              <a:t>定位</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2.</a:t>
            </a:r>
            <a:r>
              <a:rPr lang="zh-CN" altLang="en-US" sz="1400" b="1">
                <a:latin typeface="微软雅黑" panose="020B0503020204020204" charset="-122"/>
                <a:ea typeface="微软雅黑" panose="020B0503020204020204" charset="-122"/>
              </a:rPr>
              <a:t>传播目标</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3.</a:t>
            </a:r>
            <a:r>
              <a:rPr lang="zh-CN" altLang="en-US" sz="1400" b="1">
                <a:latin typeface="微软雅黑" panose="020B0503020204020204" charset="-122"/>
                <a:ea typeface="微软雅黑" panose="020B0503020204020204" charset="-122"/>
              </a:rPr>
              <a:t>核心概念推导</a:t>
            </a:r>
            <a:endParaRPr lang="zh-CN" altLang="en-US" sz="1400" b="1">
              <a:latin typeface="微软雅黑" panose="020B0503020204020204" charset="-122"/>
              <a:ea typeface="微软雅黑" panose="020B0503020204020204" charset="-122"/>
            </a:endParaRPr>
          </a:p>
        </p:txBody>
      </p:sp>
      <p:sp>
        <p:nvSpPr>
          <p:cNvPr id="34" name="流程图: 库存数据 33"/>
          <p:cNvSpPr/>
          <p:nvPr/>
        </p:nvSpPr>
        <p:spPr>
          <a:xfrm>
            <a:off x="1889760" y="5062220"/>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36" name="流程图: 库存数据 35"/>
          <p:cNvSpPr/>
          <p:nvPr/>
        </p:nvSpPr>
        <p:spPr>
          <a:xfrm flipH="1">
            <a:off x="3864610" y="4849495"/>
            <a:ext cx="2698750" cy="981075"/>
          </a:xfrm>
          <a:prstGeom prst="flowChartOnlineStorage">
            <a:avLst/>
          </a:prstGeom>
          <a:solidFill>
            <a:srgbClr val="C8D8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2014855" y="5137150"/>
            <a:ext cx="2028825"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传 播 策 略</a:t>
            </a:r>
            <a:endParaRPr lang="zh-CN" altLang="en-US" sz="2000" b="1">
              <a:latin typeface="微软雅黑" panose="020B0503020204020204" charset="-122"/>
              <a:ea typeface="微软雅黑" panose="020B0503020204020204" charset="-122"/>
            </a:endParaRPr>
          </a:p>
        </p:txBody>
      </p:sp>
      <p:sp>
        <p:nvSpPr>
          <p:cNvPr id="38" name="文本框 37"/>
          <p:cNvSpPr txBox="1"/>
          <p:nvPr/>
        </p:nvSpPr>
        <p:spPr>
          <a:xfrm>
            <a:off x="4473575" y="4998085"/>
            <a:ext cx="1765300" cy="746125"/>
          </a:xfrm>
          <a:prstGeom prst="rect">
            <a:avLst/>
          </a:prstGeom>
          <a:noFill/>
        </p:spPr>
        <p:txBody>
          <a:bodyPr wrap="square" rtlCol="0">
            <a:spAutoFit/>
          </a:bodyPr>
          <a:p>
            <a:r>
              <a:rPr lang="en-US" altLang="zh-CN" sz="1400" b="1">
                <a:latin typeface="微软雅黑" panose="020B0503020204020204" charset="-122"/>
                <a:ea typeface="微软雅黑" panose="020B0503020204020204" charset="-122"/>
              </a:rPr>
              <a:t>1.</a:t>
            </a:r>
            <a:r>
              <a:rPr lang="zh-CN" altLang="en-US" sz="1400" b="1">
                <a:latin typeface="微软雅黑" panose="020B0503020204020204" charset="-122"/>
                <a:ea typeface="微软雅黑" panose="020B0503020204020204" charset="-122"/>
              </a:rPr>
              <a:t>传播综述</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2.</a:t>
            </a:r>
            <a:r>
              <a:rPr lang="zh-CN" altLang="en-US" sz="1400" b="1">
                <a:latin typeface="微软雅黑" panose="020B0503020204020204" charset="-122"/>
                <a:ea typeface="微软雅黑" panose="020B0503020204020204" charset="-122"/>
              </a:rPr>
              <a:t>传播规划</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3.</a:t>
            </a:r>
            <a:r>
              <a:rPr lang="zh-CN" altLang="en-US" sz="1400" b="1">
                <a:latin typeface="微软雅黑" panose="020B0503020204020204" charset="-122"/>
                <a:ea typeface="微软雅黑" panose="020B0503020204020204" charset="-122"/>
              </a:rPr>
              <a:t>活动执行</a:t>
            </a:r>
            <a:endParaRPr lang="zh-CN" altLang="en-US" sz="1400" b="1">
              <a:latin typeface="微软雅黑" panose="020B0503020204020204" charset="-122"/>
              <a:ea typeface="微软雅黑" panose="020B0503020204020204" charset="-122"/>
            </a:endParaRPr>
          </a:p>
        </p:txBody>
      </p:sp>
      <p:sp>
        <p:nvSpPr>
          <p:cNvPr id="39" name="流程图: 库存数据 38"/>
          <p:cNvSpPr/>
          <p:nvPr/>
        </p:nvSpPr>
        <p:spPr>
          <a:xfrm>
            <a:off x="1884680" y="6148070"/>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41" name="文本框 40"/>
          <p:cNvSpPr txBox="1"/>
          <p:nvPr/>
        </p:nvSpPr>
        <p:spPr>
          <a:xfrm>
            <a:off x="1998345" y="6216015"/>
            <a:ext cx="2190750"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创 意 表 现</a:t>
            </a:r>
            <a:endParaRPr lang="zh-CN" altLang="en-US" sz="2000" b="1">
              <a:latin typeface="微软雅黑" panose="020B0503020204020204" charset="-122"/>
              <a:ea typeface="微软雅黑" panose="020B0503020204020204" charset="-122"/>
            </a:endParaRPr>
          </a:p>
        </p:txBody>
      </p:sp>
      <p:sp>
        <p:nvSpPr>
          <p:cNvPr id="42" name="流程图: 库存数据 41"/>
          <p:cNvSpPr/>
          <p:nvPr/>
        </p:nvSpPr>
        <p:spPr>
          <a:xfrm flipH="1">
            <a:off x="3862070" y="7223125"/>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43" name="流程图: 库存数据 42"/>
          <p:cNvSpPr/>
          <p:nvPr/>
        </p:nvSpPr>
        <p:spPr>
          <a:xfrm>
            <a:off x="1011555" y="7016115"/>
            <a:ext cx="2698750" cy="981075"/>
          </a:xfrm>
          <a:prstGeom prst="flowChartOnlineStorage">
            <a:avLst/>
          </a:prstGeom>
          <a:solidFill>
            <a:srgbClr val="C8D8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4189095" y="7291705"/>
            <a:ext cx="1607820"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媒 介 策 略</a:t>
            </a:r>
            <a:endParaRPr lang="zh-CN" altLang="en-US" sz="2000" b="1">
              <a:latin typeface="微软雅黑" panose="020B0503020204020204" charset="-122"/>
              <a:ea typeface="微软雅黑" panose="020B0503020204020204" charset="-122"/>
            </a:endParaRPr>
          </a:p>
        </p:txBody>
      </p:sp>
      <p:sp>
        <p:nvSpPr>
          <p:cNvPr id="45" name="文本框 44"/>
          <p:cNvSpPr txBox="1"/>
          <p:nvPr/>
        </p:nvSpPr>
        <p:spPr>
          <a:xfrm>
            <a:off x="1617980" y="7037705"/>
            <a:ext cx="1790700" cy="959485"/>
          </a:xfrm>
          <a:prstGeom prst="rect">
            <a:avLst/>
          </a:prstGeom>
          <a:noFill/>
        </p:spPr>
        <p:txBody>
          <a:bodyPr wrap="square" rtlCol="0">
            <a:spAutoFit/>
          </a:bodyPr>
          <a:p>
            <a:r>
              <a:rPr lang="en-US" altLang="zh-CN" sz="1400" b="1">
                <a:latin typeface="微软雅黑" panose="020B0503020204020204" charset="-122"/>
                <a:ea typeface="微软雅黑" panose="020B0503020204020204" charset="-122"/>
              </a:rPr>
              <a:t>1.</a:t>
            </a:r>
            <a:r>
              <a:rPr lang="zh-CN" altLang="en-US" sz="1400" b="1">
                <a:latin typeface="微软雅黑" panose="020B0503020204020204" charset="-122"/>
                <a:ea typeface="微软雅黑" panose="020B0503020204020204" charset="-122"/>
              </a:rPr>
              <a:t>媒介目标</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2.</a:t>
            </a:r>
            <a:r>
              <a:rPr lang="zh-CN" altLang="en-US" sz="1400" b="1">
                <a:latin typeface="微软雅黑" panose="020B0503020204020204" charset="-122"/>
                <a:ea typeface="微软雅黑" panose="020B0503020204020204" charset="-122"/>
              </a:rPr>
              <a:t>媒介选择</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3.</a:t>
            </a:r>
            <a:r>
              <a:rPr lang="zh-CN" altLang="en-US" sz="1400" b="1">
                <a:latin typeface="微软雅黑" panose="020B0503020204020204" charset="-122"/>
                <a:ea typeface="微软雅黑" panose="020B0503020204020204" charset="-122"/>
              </a:rPr>
              <a:t>媒介组合策略</a:t>
            </a:r>
            <a:endParaRPr lang="zh-CN" altLang="en-US" sz="1400" b="1">
              <a:latin typeface="微软雅黑" panose="020B0503020204020204" charset="-122"/>
              <a:ea typeface="微软雅黑" panose="020B0503020204020204" charset="-122"/>
            </a:endParaRPr>
          </a:p>
          <a:p>
            <a:r>
              <a:rPr lang="en-US" altLang="zh-CN" sz="1400" b="1">
                <a:latin typeface="微软雅黑" panose="020B0503020204020204" charset="-122"/>
                <a:ea typeface="微软雅黑" panose="020B0503020204020204" charset="-122"/>
              </a:rPr>
              <a:t>4.</a:t>
            </a:r>
            <a:r>
              <a:rPr lang="zh-CN" altLang="en-US" sz="1400" b="1">
                <a:latin typeface="微软雅黑" panose="020B0503020204020204" charset="-122"/>
                <a:ea typeface="微软雅黑" panose="020B0503020204020204" charset="-122"/>
              </a:rPr>
              <a:t>媒介排期</a:t>
            </a:r>
            <a:endParaRPr lang="zh-CN" altLang="en-US" sz="1400" b="1">
              <a:latin typeface="微软雅黑" panose="020B0503020204020204" charset="-122"/>
              <a:ea typeface="微软雅黑" panose="020B0503020204020204" charset="-122"/>
            </a:endParaRPr>
          </a:p>
        </p:txBody>
      </p:sp>
      <p:sp>
        <p:nvSpPr>
          <p:cNvPr id="46" name="流程图: 库存数据 45"/>
          <p:cNvSpPr/>
          <p:nvPr/>
        </p:nvSpPr>
        <p:spPr>
          <a:xfrm>
            <a:off x="1884680" y="8296910"/>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47" name="文本框 46"/>
          <p:cNvSpPr txBox="1"/>
          <p:nvPr/>
        </p:nvSpPr>
        <p:spPr>
          <a:xfrm>
            <a:off x="2273300" y="8366125"/>
            <a:ext cx="1135380"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预 算</a:t>
            </a:r>
            <a:endParaRPr lang="zh-CN" altLang="en-US" sz="2000" b="1">
              <a:latin typeface="微软雅黑" panose="020B0503020204020204" charset="-122"/>
              <a:ea typeface="微软雅黑" panose="020B0503020204020204" charset="-122"/>
            </a:endParaRPr>
          </a:p>
        </p:txBody>
      </p:sp>
      <p:sp>
        <p:nvSpPr>
          <p:cNvPr id="48" name="流程图: 库存数据 47"/>
          <p:cNvSpPr/>
          <p:nvPr/>
        </p:nvSpPr>
        <p:spPr>
          <a:xfrm flipH="1">
            <a:off x="3855085" y="9186545"/>
            <a:ext cx="1828165" cy="555625"/>
          </a:xfrm>
          <a:prstGeom prst="flowChartOnlineStorag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汉真广标" panose="02010609000101010101" charset="-122"/>
              <a:ea typeface="汉真广标" panose="02010609000101010101" charset="-122"/>
            </a:endParaRPr>
          </a:p>
        </p:txBody>
      </p:sp>
      <p:sp>
        <p:nvSpPr>
          <p:cNvPr id="49" name="文本框 48"/>
          <p:cNvSpPr txBox="1"/>
          <p:nvPr/>
        </p:nvSpPr>
        <p:spPr>
          <a:xfrm>
            <a:off x="4351655" y="9265285"/>
            <a:ext cx="1036320" cy="41783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附 录</a:t>
            </a:r>
            <a:endParaRPr lang="zh-CN" altLang="en-US" sz="2000" b="1">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49" name="Oval 148"/>
          <p:cNvSpPr/>
          <p:nvPr/>
        </p:nvSpPr>
        <p:spPr>
          <a:xfrm>
            <a:off x="1235896" y="2518582"/>
            <a:ext cx="5305750" cy="5305750"/>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Freeform 146"/>
          <p:cNvSpPr/>
          <p:nvPr/>
        </p:nvSpPr>
        <p:spPr>
          <a:xfrm>
            <a:off x="2471939" y="4088022"/>
            <a:ext cx="3420582" cy="3505176"/>
          </a:xfrm>
          <a:custGeom>
            <a:avLst/>
            <a:gdLst>
              <a:gd name="connsiteX0" fmla="*/ 0 w 3420582"/>
              <a:gd name="connsiteY0" fmla="*/ 2114668 h 3505176"/>
              <a:gd name="connsiteX1" fmla="*/ 87677 w 3420582"/>
              <a:gd name="connsiteY1" fmla="*/ 2220270 h 3505176"/>
              <a:gd name="connsiteX2" fmla="*/ 1266432 w 3420582"/>
              <a:gd name="connsiteY2" fmla="*/ 2816064 h 3505176"/>
              <a:gd name="connsiteX3" fmla="*/ 1400918 w 3420582"/>
              <a:gd name="connsiteY3" fmla="*/ 2822855 h 3505176"/>
              <a:gd name="connsiteX4" fmla="*/ 1331215 w 3420582"/>
              <a:gd name="connsiteY4" fmla="*/ 2975752 h 3505176"/>
              <a:gd name="connsiteX5" fmla="*/ 1211850 w 3420582"/>
              <a:gd name="connsiteY5" fmla="*/ 2957916 h 3505176"/>
              <a:gd name="connsiteX6" fmla="*/ 4450 w 3420582"/>
              <a:gd name="connsiteY6" fmla="*/ 2122574 h 3505176"/>
              <a:gd name="connsiteX7" fmla="*/ 3020917 w 3420582"/>
              <a:gd name="connsiteY7" fmla="*/ 0 h 3505176"/>
              <a:gd name="connsiteX8" fmla="*/ 3105032 w 3420582"/>
              <a:gd name="connsiteY8" fmla="*/ 112485 h 3505176"/>
              <a:gd name="connsiteX9" fmla="*/ 3420582 w 3420582"/>
              <a:gd name="connsiteY9" fmla="*/ 1145526 h 3505176"/>
              <a:gd name="connsiteX10" fmla="*/ 2122364 w 3420582"/>
              <a:gd name="connsiteY10" fmla="*/ 2910113 h 3505176"/>
              <a:gd name="connsiteX11" fmla="*/ 2027409 w 3420582"/>
              <a:gd name="connsiteY11" fmla="*/ 2934529 h 3505176"/>
              <a:gd name="connsiteX12" fmla="*/ 1283839 w 3420582"/>
              <a:gd name="connsiteY12" fmla="*/ 3505176 h 3505176"/>
              <a:gd name="connsiteX13" fmla="*/ 1464622 w 3420582"/>
              <a:gd name="connsiteY13" fmla="*/ 3108620 h 3505176"/>
              <a:gd name="connsiteX14" fmla="*/ 1909825 w 3420582"/>
              <a:gd name="connsiteY14" fmla="*/ 2766952 h 3505176"/>
              <a:gd name="connsiteX15" fmla="*/ 2004780 w 3420582"/>
              <a:gd name="connsiteY15" fmla="*/ 2742536 h 3505176"/>
              <a:gd name="connsiteX16" fmla="*/ 3302998 w 3420582"/>
              <a:gd name="connsiteY16" fmla="*/ 977949 h 3505176"/>
              <a:gd name="connsiteX17" fmla="*/ 3079996 w 3420582"/>
              <a:gd name="connsiteY17" fmla="*/ 97248 h 35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0582" h="3505176">
                <a:moveTo>
                  <a:pt x="0" y="2114668"/>
                </a:moveTo>
                <a:lnTo>
                  <a:pt x="87677" y="2220270"/>
                </a:lnTo>
                <a:cubicBezTo>
                  <a:pt x="385901" y="2548390"/>
                  <a:pt x="800587" y="2768755"/>
                  <a:pt x="1266432" y="2816064"/>
                </a:cubicBezTo>
                <a:lnTo>
                  <a:pt x="1400918" y="2822855"/>
                </a:lnTo>
                <a:lnTo>
                  <a:pt x="1331215" y="2975752"/>
                </a:lnTo>
                <a:lnTo>
                  <a:pt x="1211850" y="2957916"/>
                </a:lnTo>
                <a:cubicBezTo>
                  <a:pt x="703310" y="2857169"/>
                  <a:pt x="269851" y="2547729"/>
                  <a:pt x="4450" y="2122574"/>
                </a:cubicBezTo>
                <a:close/>
                <a:moveTo>
                  <a:pt x="3020917" y="0"/>
                </a:moveTo>
                <a:lnTo>
                  <a:pt x="3105032" y="112485"/>
                </a:lnTo>
                <a:cubicBezTo>
                  <a:pt x="3304254" y="407373"/>
                  <a:pt x="3420582" y="762865"/>
                  <a:pt x="3420582" y="1145526"/>
                </a:cubicBezTo>
                <a:cubicBezTo>
                  <a:pt x="3420582" y="1974626"/>
                  <a:pt x="2874486" y="2676179"/>
                  <a:pt x="2122364" y="2910113"/>
                </a:cubicBezTo>
                <a:lnTo>
                  <a:pt x="2027409" y="2934529"/>
                </a:lnTo>
                <a:lnTo>
                  <a:pt x="1283839" y="3505176"/>
                </a:lnTo>
                <a:lnTo>
                  <a:pt x="1464622" y="3108620"/>
                </a:lnTo>
                <a:lnTo>
                  <a:pt x="1909825" y="2766952"/>
                </a:lnTo>
                <a:lnTo>
                  <a:pt x="2004780" y="2742536"/>
                </a:lnTo>
                <a:cubicBezTo>
                  <a:pt x="2756902" y="2508602"/>
                  <a:pt x="3302998" y="1807049"/>
                  <a:pt x="3302998" y="977949"/>
                </a:cubicBezTo>
                <a:cubicBezTo>
                  <a:pt x="3302998" y="659065"/>
                  <a:pt x="3222215" y="359048"/>
                  <a:pt x="3079996" y="97248"/>
                </a:cubicBezTo>
                <a:close/>
              </a:path>
            </a:pathLst>
          </a:custGeom>
          <a:solidFill>
            <a:srgbClr val="0101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Freeform 99"/>
          <p:cNvSpPr/>
          <p:nvPr/>
        </p:nvSpPr>
        <p:spPr>
          <a:xfrm>
            <a:off x="2104104" y="3224362"/>
            <a:ext cx="3695308" cy="4207304"/>
          </a:xfrm>
          <a:custGeom>
            <a:avLst/>
            <a:gdLst>
              <a:gd name="connsiteX0" fmla="*/ 1847654 w 3695308"/>
              <a:gd name="connsiteY0" fmla="*/ 0 h 4207304"/>
              <a:gd name="connsiteX1" fmla="*/ 3695308 w 3695308"/>
              <a:gd name="connsiteY1" fmla="*/ 1847654 h 4207304"/>
              <a:gd name="connsiteX2" fmla="*/ 2397090 w 3695308"/>
              <a:gd name="connsiteY2" fmla="*/ 3612241 h 4207304"/>
              <a:gd name="connsiteX3" fmla="*/ 2302135 w 3695308"/>
              <a:gd name="connsiteY3" fmla="*/ 3636657 h 4207304"/>
              <a:gd name="connsiteX4" fmla="*/ 1558565 w 3695308"/>
              <a:gd name="connsiteY4" fmla="*/ 4207304 h 4207304"/>
              <a:gd name="connsiteX5" fmla="*/ 1793228 w 3695308"/>
              <a:gd name="connsiteY5" fmla="*/ 3692560 h 4207304"/>
              <a:gd name="connsiteX6" fmla="*/ 1658742 w 3695308"/>
              <a:gd name="connsiteY6" fmla="*/ 3685769 h 4207304"/>
              <a:gd name="connsiteX7" fmla="*/ 0 w 3695308"/>
              <a:gd name="connsiteY7" fmla="*/ 1847654 h 4207304"/>
              <a:gd name="connsiteX8" fmla="*/ 1847654 w 3695308"/>
              <a:gd name="connsiteY8" fmla="*/ 0 h 420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308" h="4207304">
                <a:moveTo>
                  <a:pt x="1847654" y="0"/>
                </a:moveTo>
                <a:cubicBezTo>
                  <a:pt x="2868085" y="0"/>
                  <a:pt x="3695308" y="827223"/>
                  <a:pt x="3695308" y="1847654"/>
                </a:cubicBezTo>
                <a:cubicBezTo>
                  <a:pt x="3695308" y="2676754"/>
                  <a:pt x="3149212" y="3378307"/>
                  <a:pt x="2397090" y="3612241"/>
                </a:cubicBezTo>
                <a:lnTo>
                  <a:pt x="2302135" y="3636657"/>
                </a:lnTo>
                <a:lnTo>
                  <a:pt x="1558565" y="4207304"/>
                </a:lnTo>
                <a:lnTo>
                  <a:pt x="1793228" y="3692560"/>
                </a:lnTo>
                <a:lnTo>
                  <a:pt x="1658742" y="3685769"/>
                </a:lnTo>
                <a:cubicBezTo>
                  <a:pt x="727051" y="3591151"/>
                  <a:pt x="0" y="2804308"/>
                  <a:pt x="0" y="1847654"/>
                </a:cubicBezTo>
                <a:cubicBezTo>
                  <a:pt x="0" y="827223"/>
                  <a:pt x="827223" y="0"/>
                  <a:pt x="1847654" y="0"/>
                </a:cubicBezTo>
                <a:close/>
              </a:path>
            </a:pathLst>
          </a:custGeom>
          <a:gradFill>
            <a:gsLst>
              <a:gs pos="43000">
                <a:srgbClr val="C8D800"/>
              </a:gs>
              <a:gs pos="74000">
                <a:srgbClr val="C8D8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1" name="Oval 100"/>
          <p:cNvSpPr/>
          <p:nvPr/>
        </p:nvSpPr>
        <p:spPr>
          <a:xfrm>
            <a:off x="1892934" y="3286009"/>
            <a:ext cx="3804484" cy="3804484"/>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1565227" y="6534174"/>
            <a:ext cx="298718" cy="298718"/>
          </a:xfrm>
          <a:prstGeom prst="ellipse">
            <a:avLst/>
          </a:prstGeom>
          <a:solidFill>
            <a:srgbClr val="C8D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Oval 102"/>
          <p:cNvSpPr/>
          <p:nvPr/>
        </p:nvSpPr>
        <p:spPr>
          <a:xfrm>
            <a:off x="4899112" y="3243526"/>
            <a:ext cx="1409376" cy="1409376"/>
          </a:xfrm>
          <a:prstGeom prst="ellipse">
            <a:avLst/>
          </a:prstGeom>
          <a:solidFill>
            <a:srgbClr val="C8D8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4" name="Group 103"/>
          <p:cNvGrpSpPr/>
          <p:nvPr/>
        </p:nvGrpSpPr>
        <p:grpSpPr>
          <a:xfrm>
            <a:off x="3342820" y="4546226"/>
            <a:ext cx="1184480" cy="879118"/>
            <a:chOff x="668578" y="255983"/>
            <a:chExt cx="1687606" cy="1252537"/>
          </a:xfrm>
        </p:grpSpPr>
        <p:sp>
          <p:nvSpPr>
            <p:cNvPr id="105" name="Shape 6"/>
            <p:cNvSpPr/>
            <p:nvPr/>
          </p:nvSpPr>
          <p:spPr>
            <a:xfrm>
              <a:off x="739456" y="407865"/>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6000"/>
              </a:srgb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6" name="Shape 7"/>
            <p:cNvSpPr/>
            <p:nvPr/>
          </p:nvSpPr>
          <p:spPr>
            <a:xfrm>
              <a:off x="668578" y="326861"/>
              <a:ext cx="995722" cy="6987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7" name="Shape 8"/>
            <p:cNvSpPr/>
            <p:nvPr/>
          </p:nvSpPr>
          <p:spPr>
            <a:xfrm>
              <a:off x="823835" y="1025519"/>
              <a:ext cx="215377" cy="460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1" y="21600"/>
                  </a:lnTo>
                  <a:lnTo>
                    <a:pt x="21600" y="0"/>
                  </a:lnTo>
                  <a:lnTo>
                    <a:pt x="13714" y="0"/>
                  </a:lnTo>
                  <a:cubicBezTo>
                    <a:pt x="13714" y="0"/>
                    <a:pt x="0" y="21600"/>
                    <a:pt x="0"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8" name="Shape 9"/>
            <p:cNvSpPr/>
            <p:nvPr/>
          </p:nvSpPr>
          <p:spPr>
            <a:xfrm>
              <a:off x="1265981" y="1025519"/>
              <a:ext cx="215435" cy="460918"/>
            </a:xfrm>
            <a:custGeom>
              <a:avLst/>
              <a:gdLst/>
              <a:ahLst/>
              <a:cxnLst>
                <a:cxn ang="0">
                  <a:pos x="wd2" y="hd2"/>
                </a:cxn>
                <a:cxn ang="5400000">
                  <a:pos x="wd2" y="hd2"/>
                </a:cxn>
                <a:cxn ang="10800000">
                  <a:pos x="wd2" y="hd2"/>
                </a:cxn>
                <a:cxn ang="16200000">
                  <a:pos x="wd2" y="hd2"/>
                </a:cxn>
              </a:cxnLst>
              <a:rect l="0" t="0" r="r" b="b"/>
              <a:pathLst>
                <a:path w="21600" h="21600" extrusionOk="0">
                  <a:moveTo>
                    <a:pt x="13712" y="21600"/>
                  </a:moveTo>
                  <a:lnTo>
                    <a:pt x="21600" y="21600"/>
                  </a:lnTo>
                  <a:lnTo>
                    <a:pt x="7894" y="0"/>
                  </a:lnTo>
                  <a:lnTo>
                    <a:pt x="0" y="0"/>
                  </a:lnTo>
                  <a:cubicBezTo>
                    <a:pt x="0" y="0"/>
                    <a:pt x="13712" y="21600"/>
                    <a:pt x="13712" y="21600"/>
                  </a:cubicBezTo>
                  <a:close/>
                </a:path>
              </a:pathLst>
            </a:custGeom>
            <a:solidFill>
              <a:schemeClr val="accent4">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09" name="Shape 10"/>
            <p:cNvSpPr/>
            <p:nvPr/>
          </p:nvSpPr>
          <p:spPr>
            <a:xfrm>
              <a:off x="935215" y="1025519"/>
              <a:ext cx="101788" cy="78038"/>
            </a:xfrm>
            <a:custGeom>
              <a:avLst/>
              <a:gdLst/>
              <a:ahLst/>
              <a:cxnLst>
                <a:cxn ang="0">
                  <a:pos x="wd2" y="hd2"/>
                </a:cxn>
                <a:cxn ang="5400000">
                  <a:pos x="wd2" y="hd2"/>
                </a:cxn>
                <a:cxn ang="10800000">
                  <a:pos x="wd2" y="hd2"/>
                </a:cxn>
                <a:cxn ang="16200000">
                  <a:pos x="wd2" y="hd2"/>
                </a:cxn>
              </a:cxnLst>
              <a:rect l="0" t="0" r="r" b="b"/>
              <a:pathLst>
                <a:path w="21600" h="21600" extrusionOk="0">
                  <a:moveTo>
                    <a:pt x="4913" y="0"/>
                  </a:moveTo>
                  <a:lnTo>
                    <a:pt x="0" y="21600"/>
                  </a:lnTo>
                  <a:lnTo>
                    <a:pt x="16685" y="21600"/>
                  </a:lnTo>
                  <a:lnTo>
                    <a:pt x="21600" y="0"/>
                  </a:lnTo>
                  <a:cubicBezTo>
                    <a:pt x="21600" y="0"/>
                    <a:pt x="4913" y="0"/>
                    <a:pt x="4913"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0" name="Shape 11"/>
            <p:cNvSpPr/>
            <p:nvPr/>
          </p:nvSpPr>
          <p:spPr>
            <a:xfrm>
              <a:off x="1265981" y="1025519"/>
              <a:ext cx="101881" cy="78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09" y="21600"/>
                  </a:lnTo>
                  <a:lnTo>
                    <a:pt x="21600" y="21600"/>
                  </a:lnTo>
                  <a:lnTo>
                    <a:pt x="16693" y="0"/>
                  </a:lnTo>
                  <a:cubicBezTo>
                    <a:pt x="16693" y="0"/>
                    <a:pt x="0" y="0"/>
                    <a:pt x="0" y="0"/>
                  </a:cubicBezTo>
                  <a:close/>
                </a:path>
              </a:pathLst>
            </a:custGeom>
            <a:solidFill>
              <a:schemeClr val="accent4">
                <a:lumMod val="5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1" name="Shape 12"/>
            <p:cNvSpPr/>
            <p:nvPr/>
          </p:nvSpPr>
          <p:spPr>
            <a:xfrm>
              <a:off x="756332" y="414615"/>
              <a:ext cx="819976" cy="5260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FF3F7"/>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2" name="Shape 13"/>
            <p:cNvSpPr/>
            <p:nvPr/>
          </p:nvSpPr>
          <p:spPr>
            <a:xfrm>
              <a:off x="887963" y="735255"/>
              <a:ext cx="70304" cy="998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tx2"/>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3" name="Shape 14"/>
            <p:cNvSpPr/>
            <p:nvPr/>
          </p:nvSpPr>
          <p:spPr>
            <a:xfrm>
              <a:off x="1029720" y="640751"/>
              <a:ext cx="70305" cy="1940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4" name="Shape 15"/>
            <p:cNvSpPr/>
            <p:nvPr/>
          </p:nvSpPr>
          <p:spPr>
            <a:xfrm>
              <a:off x="1174852" y="552997"/>
              <a:ext cx="70305" cy="284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5" name="Shape 16"/>
            <p:cNvSpPr/>
            <p:nvPr/>
          </p:nvSpPr>
          <p:spPr>
            <a:xfrm>
              <a:off x="1319983" y="590124"/>
              <a:ext cx="70304" cy="244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6" name="Shape 17"/>
            <p:cNvSpPr/>
            <p:nvPr/>
          </p:nvSpPr>
          <p:spPr>
            <a:xfrm>
              <a:off x="1458365" y="772382"/>
              <a:ext cx="6279" cy="161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7" name="Shape 18"/>
            <p:cNvSpPr/>
            <p:nvPr/>
          </p:nvSpPr>
          <p:spPr>
            <a:xfrm>
              <a:off x="1532618" y="809509"/>
              <a:ext cx="543916" cy="250312"/>
            </a:xfrm>
            <a:custGeom>
              <a:avLst/>
              <a:gdLst/>
              <a:ahLst/>
              <a:cxnLst>
                <a:cxn ang="0">
                  <a:pos x="wd2" y="hd2"/>
                </a:cxn>
                <a:cxn ang="5400000">
                  <a:pos x="wd2" y="hd2"/>
                </a:cxn>
                <a:cxn ang="10800000">
                  <a:pos x="wd2" y="hd2"/>
                </a:cxn>
                <a:cxn ang="16200000">
                  <a:pos x="wd2" y="hd2"/>
                </a:cxn>
              </a:cxnLst>
              <a:rect l="0" t="0" r="r" b="b"/>
              <a:pathLst>
                <a:path w="18378" h="21600" extrusionOk="0">
                  <a:moveTo>
                    <a:pt x="16219" y="5238"/>
                  </a:moveTo>
                  <a:lnTo>
                    <a:pt x="7188" y="8674"/>
                  </a:lnTo>
                  <a:lnTo>
                    <a:pt x="1749" y="0"/>
                  </a:lnTo>
                  <a:lnTo>
                    <a:pt x="0" y="6751"/>
                  </a:lnTo>
                  <a:lnTo>
                    <a:pt x="6628" y="18164"/>
                  </a:lnTo>
                  <a:lnTo>
                    <a:pt x="15228" y="21600"/>
                  </a:lnTo>
                  <a:cubicBezTo>
                    <a:pt x="15228" y="21600"/>
                    <a:pt x="21600" y="10961"/>
                    <a:pt x="16219" y="5238"/>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8" name="Shape 19"/>
            <p:cNvSpPr/>
            <p:nvPr/>
          </p:nvSpPr>
          <p:spPr>
            <a:xfrm>
              <a:off x="1917386" y="920889"/>
              <a:ext cx="88134" cy="318313"/>
            </a:xfrm>
            <a:custGeom>
              <a:avLst/>
              <a:gdLst/>
              <a:ahLst/>
              <a:cxnLst>
                <a:cxn ang="0">
                  <a:pos x="wd2" y="hd2"/>
                </a:cxn>
                <a:cxn ang="5400000">
                  <a:pos x="wd2" y="hd2"/>
                </a:cxn>
                <a:cxn ang="10800000">
                  <a:pos x="wd2" y="hd2"/>
                </a:cxn>
                <a:cxn ang="16200000">
                  <a:pos x="wd2" y="hd2"/>
                </a:cxn>
              </a:cxnLst>
              <a:rect l="0" t="0" r="r" b="b"/>
              <a:pathLst>
                <a:path w="19473" h="21600" extrusionOk="0">
                  <a:moveTo>
                    <a:pt x="15548" y="0"/>
                  </a:moveTo>
                  <a:cubicBezTo>
                    <a:pt x="15548" y="0"/>
                    <a:pt x="-2127" y="11872"/>
                    <a:pt x="214" y="20087"/>
                  </a:cubicBezTo>
                  <a:lnTo>
                    <a:pt x="4990" y="21600"/>
                  </a:lnTo>
                  <a:lnTo>
                    <a:pt x="11533" y="19463"/>
                  </a:lnTo>
                  <a:cubicBezTo>
                    <a:pt x="11533" y="19463"/>
                    <a:pt x="7113" y="12087"/>
                    <a:pt x="19473" y="458"/>
                  </a:cubicBezTo>
                  <a:cubicBezTo>
                    <a:pt x="19473" y="458"/>
                    <a:pt x="15548" y="0"/>
                    <a:pt x="15548" y="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19" name="Shape 21"/>
            <p:cNvSpPr/>
            <p:nvPr/>
          </p:nvSpPr>
          <p:spPr>
            <a:xfrm>
              <a:off x="1998390" y="620500"/>
              <a:ext cx="176721" cy="304965"/>
            </a:xfrm>
            <a:custGeom>
              <a:avLst/>
              <a:gdLst/>
              <a:ahLst/>
              <a:cxnLst>
                <a:cxn ang="0">
                  <a:pos x="wd2" y="hd2"/>
                </a:cxn>
                <a:cxn ang="5400000">
                  <a:pos x="wd2" y="hd2"/>
                </a:cxn>
                <a:cxn ang="10800000">
                  <a:pos x="wd2" y="hd2"/>
                </a:cxn>
                <a:cxn ang="16200000">
                  <a:pos x="wd2" y="hd2"/>
                </a:cxn>
              </a:cxnLst>
              <a:rect l="0" t="0" r="r" b="b"/>
              <a:pathLst>
                <a:path w="21600" h="20968" extrusionOk="0">
                  <a:moveTo>
                    <a:pt x="4987" y="19288"/>
                  </a:moveTo>
                  <a:cubicBezTo>
                    <a:pt x="4987" y="19288"/>
                    <a:pt x="6922" y="21600"/>
                    <a:pt x="13643" y="20799"/>
                  </a:cubicBezTo>
                  <a:cubicBezTo>
                    <a:pt x="19252" y="20135"/>
                    <a:pt x="21600" y="17816"/>
                    <a:pt x="21600" y="17816"/>
                  </a:cubicBezTo>
                  <a:lnTo>
                    <a:pt x="16599" y="0"/>
                  </a:lnTo>
                  <a:lnTo>
                    <a:pt x="0" y="1468"/>
                  </a:lnTo>
                  <a:cubicBezTo>
                    <a:pt x="0" y="1468"/>
                    <a:pt x="4987" y="19288"/>
                    <a:pt x="4987" y="1928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0" name="Shape 22"/>
            <p:cNvSpPr/>
            <p:nvPr/>
          </p:nvSpPr>
          <p:spPr>
            <a:xfrm>
              <a:off x="1782380" y="309985"/>
              <a:ext cx="492046" cy="459725"/>
            </a:xfrm>
            <a:custGeom>
              <a:avLst/>
              <a:gdLst/>
              <a:ahLst/>
              <a:cxnLst>
                <a:cxn ang="0">
                  <a:pos x="wd2" y="hd2"/>
                </a:cxn>
                <a:cxn ang="5400000">
                  <a:pos x="wd2" y="hd2"/>
                </a:cxn>
                <a:cxn ang="10800000">
                  <a:pos x="wd2" y="hd2"/>
                </a:cxn>
                <a:cxn ang="16200000">
                  <a:pos x="wd2" y="hd2"/>
                </a:cxn>
              </a:cxnLst>
              <a:rect l="0" t="0" r="r" b="b"/>
              <a:pathLst>
                <a:path w="21328" h="20459" extrusionOk="0">
                  <a:moveTo>
                    <a:pt x="21157" y="4669"/>
                  </a:moveTo>
                  <a:lnTo>
                    <a:pt x="21311" y="8044"/>
                  </a:lnTo>
                  <a:cubicBezTo>
                    <a:pt x="21600" y="14480"/>
                    <a:pt x="17967" y="19940"/>
                    <a:pt x="13192" y="20231"/>
                  </a:cubicBezTo>
                  <a:lnTo>
                    <a:pt x="9588" y="20446"/>
                  </a:lnTo>
                  <a:cubicBezTo>
                    <a:pt x="4813" y="20743"/>
                    <a:pt x="713" y="15755"/>
                    <a:pt x="409" y="9318"/>
                  </a:cubicBezTo>
                  <a:lnTo>
                    <a:pt x="0" y="185"/>
                  </a:lnTo>
                  <a:cubicBezTo>
                    <a:pt x="6871" y="-857"/>
                    <a:pt x="14396" y="2755"/>
                    <a:pt x="21157" y="4669"/>
                  </a:cubicBezTo>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1" name="Shape 23"/>
            <p:cNvSpPr/>
            <p:nvPr/>
          </p:nvSpPr>
          <p:spPr>
            <a:xfrm>
              <a:off x="1930887" y="829760"/>
              <a:ext cx="425297" cy="678760"/>
            </a:xfrm>
            <a:custGeom>
              <a:avLst/>
              <a:gdLst/>
              <a:ahLst/>
              <a:cxnLst>
                <a:cxn ang="0">
                  <a:pos x="wd2" y="hd2"/>
                </a:cxn>
                <a:cxn ang="5400000">
                  <a:pos x="wd2" y="hd2"/>
                </a:cxn>
                <a:cxn ang="10800000">
                  <a:pos x="wd2" y="hd2"/>
                </a:cxn>
                <a:cxn ang="16200000">
                  <a:pos x="wd2" y="hd2"/>
                </a:cxn>
              </a:cxnLst>
              <a:rect l="0" t="0" r="r" b="b"/>
              <a:pathLst>
                <a:path w="16452" h="20207" extrusionOk="0">
                  <a:moveTo>
                    <a:pt x="8422" y="76"/>
                  </a:moveTo>
                  <a:cubicBezTo>
                    <a:pt x="8422" y="76"/>
                    <a:pt x="17375" y="-1393"/>
                    <a:pt x="16374" y="8611"/>
                  </a:cubicBezTo>
                  <a:cubicBezTo>
                    <a:pt x="15858" y="13774"/>
                    <a:pt x="16006" y="20144"/>
                    <a:pt x="16006" y="20144"/>
                  </a:cubicBezTo>
                  <a:lnTo>
                    <a:pt x="1123" y="20207"/>
                  </a:lnTo>
                  <a:cubicBezTo>
                    <a:pt x="1123" y="20207"/>
                    <a:pt x="-4225" y="-52"/>
                    <a:pt x="8422" y="76"/>
                  </a:cubicBezTo>
                </a:path>
              </a:pathLst>
            </a:custGeom>
            <a:solidFill>
              <a:schemeClr val="accent3"/>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2" name="Shape 24"/>
            <p:cNvSpPr/>
            <p:nvPr/>
          </p:nvSpPr>
          <p:spPr>
            <a:xfrm>
              <a:off x="2008516" y="796008"/>
              <a:ext cx="205146" cy="111358"/>
            </a:xfrm>
            <a:custGeom>
              <a:avLst/>
              <a:gdLst/>
              <a:ahLst/>
              <a:cxnLst>
                <a:cxn ang="0">
                  <a:pos x="wd2" y="hd2"/>
                </a:cxn>
                <a:cxn ang="5400000">
                  <a:pos x="wd2" y="hd2"/>
                </a:cxn>
                <a:cxn ang="10800000">
                  <a:pos x="wd2" y="hd2"/>
                </a:cxn>
                <a:cxn ang="16200000">
                  <a:pos x="wd2" y="hd2"/>
                </a:cxn>
              </a:cxnLst>
              <a:rect l="0" t="0" r="r" b="b"/>
              <a:pathLst>
                <a:path w="21600" h="20740" extrusionOk="0">
                  <a:moveTo>
                    <a:pt x="21600" y="6854"/>
                  </a:moveTo>
                  <a:lnTo>
                    <a:pt x="18552" y="58"/>
                  </a:lnTo>
                  <a:cubicBezTo>
                    <a:pt x="11421" y="-860"/>
                    <a:pt x="0" y="9530"/>
                    <a:pt x="0" y="9530"/>
                  </a:cubicBezTo>
                  <a:lnTo>
                    <a:pt x="454" y="20740"/>
                  </a:lnTo>
                  <a:cubicBezTo>
                    <a:pt x="454" y="20740"/>
                    <a:pt x="4830" y="6320"/>
                    <a:pt x="21600" y="6854"/>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3" name="Shape 25"/>
            <p:cNvSpPr/>
            <p:nvPr/>
          </p:nvSpPr>
          <p:spPr>
            <a:xfrm>
              <a:off x="1768879" y="255983"/>
              <a:ext cx="513186" cy="496277"/>
            </a:xfrm>
            <a:custGeom>
              <a:avLst/>
              <a:gdLst/>
              <a:ahLst/>
              <a:cxnLst>
                <a:cxn ang="0">
                  <a:pos x="wd2" y="hd2"/>
                </a:cxn>
                <a:cxn ang="5400000">
                  <a:pos x="wd2" y="hd2"/>
                </a:cxn>
                <a:cxn ang="10800000">
                  <a:pos x="wd2" y="hd2"/>
                </a:cxn>
                <a:cxn ang="16200000">
                  <a:pos x="wd2" y="hd2"/>
                </a:cxn>
              </a:cxnLst>
              <a:rect l="0" t="0" r="r" b="b"/>
              <a:pathLst>
                <a:path w="20711" h="21236" extrusionOk="0">
                  <a:moveTo>
                    <a:pt x="1555" y="1137"/>
                  </a:moveTo>
                  <a:cubicBezTo>
                    <a:pt x="5102" y="1510"/>
                    <a:pt x="5871" y="258"/>
                    <a:pt x="8000" y="258"/>
                  </a:cubicBezTo>
                  <a:cubicBezTo>
                    <a:pt x="8400" y="326"/>
                    <a:pt x="10809" y="-49"/>
                    <a:pt x="11192" y="6"/>
                  </a:cubicBezTo>
                  <a:cubicBezTo>
                    <a:pt x="11261" y="23"/>
                    <a:pt x="15214" y="196"/>
                    <a:pt x="15214" y="196"/>
                  </a:cubicBezTo>
                  <a:cubicBezTo>
                    <a:pt x="15214" y="196"/>
                    <a:pt x="20767" y="1635"/>
                    <a:pt x="20710" y="8097"/>
                  </a:cubicBezTo>
                  <a:cubicBezTo>
                    <a:pt x="20611" y="18967"/>
                    <a:pt x="16687" y="21551"/>
                    <a:pt x="15086" y="21208"/>
                  </a:cubicBezTo>
                  <a:cubicBezTo>
                    <a:pt x="13574" y="20885"/>
                    <a:pt x="13747" y="15999"/>
                    <a:pt x="13747" y="15999"/>
                  </a:cubicBezTo>
                  <a:cubicBezTo>
                    <a:pt x="16274" y="15925"/>
                    <a:pt x="15458" y="11454"/>
                    <a:pt x="14494" y="11179"/>
                  </a:cubicBezTo>
                  <a:cubicBezTo>
                    <a:pt x="13006" y="10754"/>
                    <a:pt x="12480" y="12176"/>
                    <a:pt x="12480" y="12176"/>
                  </a:cubicBezTo>
                  <a:cubicBezTo>
                    <a:pt x="12480" y="12176"/>
                    <a:pt x="12534" y="13760"/>
                    <a:pt x="12027" y="13919"/>
                  </a:cubicBezTo>
                  <a:cubicBezTo>
                    <a:pt x="11124" y="14211"/>
                    <a:pt x="10086" y="9526"/>
                    <a:pt x="7380" y="8667"/>
                  </a:cubicBezTo>
                  <a:cubicBezTo>
                    <a:pt x="4838" y="7855"/>
                    <a:pt x="845" y="7842"/>
                    <a:pt x="845" y="7842"/>
                  </a:cubicBezTo>
                  <a:cubicBezTo>
                    <a:pt x="-833" y="4359"/>
                    <a:pt x="298" y="1004"/>
                    <a:pt x="1555" y="1137"/>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4" name="Shape 26"/>
            <p:cNvSpPr/>
            <p:nvPr/>
          </p:nvSpPr>
          <p:spPr>
            <a:xfrm>
              <a:off x="1822882" y="870261"/>
              <a:ext cx="416666" cy="52052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75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5" name="Shape 27"/>
            <p:cNvSpPr/>
            <p:nvPr/>
          </p:nvSpPr>
          <p:spPr>
            <a:xfrm>
              <a:off x="1795880" y="843260"/>
              <a:ext cx="425103" cy="531069"/>
            </a:xfrm>
            <a:custGeom>
              <a:avLst/>
              <a:gdLst/>
              <a:ahLst/>
              <a:cxnLst>
                <a:cxn ang="0">
                  <a:pos x="wd2" y="hd2"/>
                </a:cxn>
                <a:cxn ang="5400000">
                  <a:pos x="wd2" y="hd2"/>
                </a:cxn>
                <a:cxn ang="10800000">
                  <a:pos x="wd2" y="hd2"/>
                </a:cxn>
                <a:cxn ang="16200000">
                  <a:pos x="wd2" y="hd2"/>
                </a:cxn>
              </a:cxnLst>
              <a:rect l="0" t="0" r="r" b="b"/>
              <a:pathLst>
                <a:path w="19965" h="20350" extrusionOk="0">
                  <a:moveTo>
                    <a:pt x="14207" y="656"/>
                  </a:moveTo>
                  <a:cubicBezTo>
                    <a:pt x="14207" y="656"/>
                    <a:pt x="17642" y="-1250"/>
                    <a:pt x="19530" y="1434"/>
                  </a:cubicBezTo>
                  <a:cubicBezTo>
                    <a:pt x="21409" y="4122"/>
                    <a:pt x="16726" y="14940"/>
                    <a:pt x="14423" y="16316"/>
                  </a:cubicBezTo>
                  <a:cubicBezTo>
                    <a:pt x="11886" y="17824"/>
                    <a:pt x="4658" y="20101"/>
                    <a:pt x="2271" y="20350"/>
                  </a:cubicBezTo>
                  <a:cubicBezTo>
                    <a:pt x="2271" y="20350"/>
                    <a:pt x="-191" y="16997"/>
                    <a:pt x="12" y="16841"/>
                  </a:cubicBezTo>
                  <a:cubicBezTo>
                    <a:pt x="642" y="16364"/>
                    <a:pt x="9564" y="11908"/>
                    <a:pt x="9564" y="11908"/>
                  </a:cubicBezTo>
                  <a:cubicBezTo>
                    <a:pt x="9564" y="11908"/>
                    <a:pt x="12442" y="2054"/>
                    <a:pt x="14207" y="65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6" name="Shape 28"/>
            <p:cNvSpPr/>
            <p:nvPr/>
          </p:nvSpPr>
          <p:spPr>
            <a:xfrm>
              <a:off x="1789130" y="1261780"/>
              <a:ext cx="98321" cy="113711"/>
            </a:xfrm>
            <a:custGeom>
              <a:avLst/>
              <a:gdLst/>
              <a:ahLst/>
              <a:cxnLst>
                <a:cxn ang="0">
                  <a:pos x="wd2" y="hd2"/>
                </a:cxn>
                <a:cxn ang="5400000">
                  <a:pos x="wd2" y="hd2"/>
                </a:cxn>
                <a:cxn ang="10800000">
                  <a:pos x="wd2" y="hd2"/>
                </a:cxn>
                <a:cxn ang="16200000">
                  <a:pos x="wd2" y="hd2"/>
                </a:cxn>
              </a:cxnLst>
              <a:rect l="0" t="0" r="r" b="b"/>
              <a:pathLst>
                <a:path w="21600" h="21600" extrusionOk="0">
                  <a:moveTo>
                    <a:pt x="0" y="3524"/>
                  </a:moveTo>
                  <a:lnTo>
                    <a:pt x="7084" y="0"/>
                  </a:lnTo>
                  <a:lnTo>
                    <a:pt x="21600" y="19742"/>
                  </a:lnTo>
                  <a:lnTo>
                    <a:pt x="11848" y="21600"/>
                  </a:lnTo>
                  <a:cubicBezTo>
                    <a:pt x="11848" y="21600"/>
                    <a:pt x="0" y="3524"/>
                    <a:pt x="0" y="3524"/>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7" name="Shape 29"/>
            <p:cNvSpPr/>
            <p:nvPr/>
          </p:nvSpPr>
          <p:spPr>
            <a:xfrm>
              <a:off x="1846508" y="1346159"/>
              <a:ext cx="16503" cy="16488"/>
            </a:xfrm>
            <a:custGeom>
              <a:avLst/>
              <a:gdLst/>
              <a:ahLst/>
              <a:cxnLst>
                <a:cxn ang="0">
                  <a:pos x="wd2" y="hd2"/>
                </a:cxn>
                <a:cxn ang="5400000">
                  <a:pos x="wd2" y="hd2"/>
                </a:cxn>
                <a:cxn ang="10800000">
                  <a:pos x="wd2" y="hd2"/>
                </a:cxn>
                <a:cxn ang="16200000">
                  <a:pos x="wd2" y="hd2"/>
                </a:cxn>
              </a:cxnLst>
              <a:rect l="0" t="0" r="r" b="b"/>
              <a:pathLst>
                <a:path w="20012" h="20115" extrusionOk="0">
                  <a:moveTo>
                    <a:pt x="141" y="11666"/>
                  </a:moveTo>
                  <a:cubicBezTo>
                    <a:pt x="1100" y="17193"/>
                    <a:pt x="6156" y="20882"/>
                    <a:pt x="11591" y="19978"/>
                  </a:cubicBezTo>
                  <a:cubicBezTo>
                    <a:pt x="17065" y="19145"/>
                    <a:pt x="20822" y="13968"/>
                    <a:pt x="19862" y="8459"/>
                  </a:cubicBezTo>
                  <a:cubicBezTo>
                    <a:pt x="18923" y="2971"/>
                    <a:pt x="13847" y="-718"/>
                    <a:pt x="8433" y="118"/>
                  </a:cubicBezTo>
                  <a:cubicBezTo>
                    <a:pt x="2899" y="1032"/>
                    <a:pt x="-778" y="6127"/>
                    <a:pt x="141" y="11666"/>
                  </a:cubicBezTo>
                </a:path>
              </a:pathLst>
            </a:custGeom>
            <a:solidFill>
              <a:schemeClr val="accent3">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8" name="Shape 30"/>
            <p:cNvSpPr/>
            <p:nvPr/>
          </p:nvSpPr>
          <p:spPr>
            <a:xfrm>
              <a:off x="1650749" y="1295532"/>
              <a:ext cx="178320" cy="70336"/>
            </a:xfrm>
            <a:custGeom>
              <a:avLst/>
              <a:gdLst/>
              <a:ahLst/>
              <a:cxnLst>
                <a:cxn ang="0">
                  <a:pos x="wd2" y="hd2"/>
                </a:cxn>
                <a:cxn ang="5400000">
                  <a:pos x="wd2" y="hd2"/>
                </a:cxn>
                <a:cxn ang="10800000">
                  <a:pos x="wd2" y="hd2"/>
                </a:cxn>
                <a:cxn ang="16200000">
                  <a:pos x="wd2" y="hd2"/>
                </a:cxn>
              </a:cxnLst>
              <a:rect l="0" t="0" r="r" b="b"/>
              <a:pathLst>
                <a:path w="21137" h="20794" extrusionOk="0">
                  <a:moveTo>
                    <a:pt x="17738" y="0"/>
                  </a:moveTo>
                  <a:cubicBezTo>
                    <a:pt x="17738" y="0"/>
                    <a:pt x="875" y="15954"/>
                    <a:pt x="33" y="19542"/>
                  </a:cubicBezTo>
                  <a:cubicBezTo>
                    <a:pt x="-463" y="21600"/>
                    <a:pt x="4697" y="20436"/>
                    <a:pt x="10086" y="20704"/>
                  </a:cubicBezTo>
                  <a:cubicBezTo>
                    <a:pt x="15486" y="21015"/>
                    <a:pt x="19004" y="20436"/>
                    <a:pt x="21137" y="14846"/>
                  </a:cubicBezTo>
                  <a:cubicBezTo>
                    <a:pt x="21137" y="14846"/>
                    <a:pt x="17738" y="0"/>
                    <a:pt x="17738" y="0"/>
                  </a:cubicBezTo>
                  <a:close/>
                </a:path>
              </a:pathLst>
            </a:custGeom>
            <a:solidFill>
              <a:schemeClr val="accent4">
                <a:lumMod val="40000"/>
                <a:lumOff val="6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29" name="Shape 31"/>
            <p:cNvSpPr/>
            <p:nvPr/>
          </p:nvSpPr>
          <p:spPr>
            <a:xfrm>
              <a:off x="1525868" y="799383"/>
              <a:ext cx="72814" cy="103084"/>
            </a:xfrm>
            <a:custGeom>
              <a:avLst/>
              <a:gdLst/>
              <a:ahLst/>
              <a:cxnLst>
                <a:cxn ang="0">
                  <a:pos x="wd2" y="hd2"/>
                </a:cxn>
                <a:cxn ang="5400000">
                  <a:pos x="wd2" y="hd2"/>
                </a:cxn>
                <a:cxn ang="10800000">
                  <a:pos x="wd2" y="hd2"/>
                </a:cxn>
                <a:cxn ang="16200000">
                  <a:pos x="wd2" y="hd2"/>
                </a:cxn>
              </a:cxnLst>
              <a:rect l="0" t="0" r="r" b="b"/>
              <a:pathLst>
                <a:path w="21600" h="21600" extrusionOk="0">
                  <a:moveTo>
                    <a:pt x="21600" y="3280"/>
                  </a:moveTo>
                  <a:lnTo>
                    <a:pt x="14845" y="0"/>
                  </a:lnTo>
                  <a:lnTo>
                    <a:pt x="0" y="18636"/>
                  </a:lnTo>
                  <a:lnTo>
                    <a:pt x="7395" y="21600"/>
                  </a:lnTo>
                  <a:cubicBezTo>
                    <a:pt x="7395" y="21600"/>
                    <a:pt x="21600" y="3280"/>
                    <a:pt x="21600" y="3280"/>
                  </a:cubicBezTo>
                  <a:close/>
                </a:path>
              </a:pathLst>
            </a:custGeom>
            <a:solidFill>
              <a:schemeClr val="accent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0" name="Shape 32"/>
            <p:cNvSpPr/>
            <p:nvPr/>
          </p:nvSpPr>
          <p:spPr>
            <a:xfrm>
              <a:off x="1438114" y="664377"/>
              <a:ext cx="126424" cy="203972"/>
            </a:xfrm>
            <a:custGeom>
              <a:avLst/>
              <a:gdLst/>
              <a:ahLst/>
              <a:cxnLst>
                <a:cxn ang="0">
                  <a:pos x="wd2" y="hd2"/>
                </a:cxn>
                <a:cxn ang="5400000">
                  <a:pos x="wd2" y="hd2"/>
                </a:cxn>
                <a:cxn ang="10800000">
                  <a:pos x="wd2" y="hd2"/>
                </a:cxn>
                <a:cxn ang="16200000">
                  <a:pos x="wd2" y="hd2"/>
                </a:cxn>
              </a:cxnLst>
              <a:rect l="0" t="0" r="r" b="b"/>
              <a:pathLst>
                <a:path w="18860" h="20853" extrusionOk="0">
                  <a:moveTo>
                    <a:pt x="18860" y="15508"/>
                  </a:moveTo>
                  <a:cubicBezTo>
                    <a:pt x="18860" y="15508"/>
                    <a:pt x="11648" y="12050"/>
                    <a:pt x="8091" y="7452"/>
                  </a:cubicBezTo>
                  <a:cubicBezTo>
                    <a:pt x="5062" y="3518"/>
                    <a:pt x="3617" y="13"/>
                    <a:pt x="3617" y="13"/>
                  </a:cubicBezTo>
                  <a:cubicBezTo>
                    <a:pt x="3617" y="13"/>
                    <a:pt x="-2740" y="-747"/>
                    <a:pt x="4367" y="9324"/>
                  </a:cubicBezTo>
                  <a:cubicBezTo>
                    <a:pt x="4367" y="9324"/>
                    <a:pt x="967" y="9886"/>
                    <a:pt x="416" y="10461"/>
                  </a:cubicBezTo>
                  <a:cubicBezTo>
                    <a:pt x="-695" y="11661"/>
                    <a:pt x="539" y="14417"/>
                    <a:pt x="2678" y="16585"/>
                  </a:cubicBezTo>
                  <a:cubicBezTo>
                    <a:pt x="4057" y="17827"/>
                    <a:pt x="3882" y="16691"/>
                    <a:pt x="4320" y="16991"/>
                  </a:cubicBezTo>
                  <a:cubicBezTo>
                    <a:pt x="5613" y="17891"/>
                    <a:pt x="6144" y="19958"/>
                    <a:pt x="8374" y="20033"/>
                  </a:cubicBezTo>
                  <a:cubicBezTo>
                    <a:pt x="10696" y="20330"/>
                    <a:pt x="14583" y="20853"/>
                    <a:pt x="14583" y="20853"/>
                  </a:cubicBezTo>
                  <a:cubicBezTo>
                    <a:pt x="14583" y="20853"/>
                    <a:pt x="18860" y="15508"/>
                    <a:pt x="18860" y="15508"/>
                  </a:cubicBezTo>
                  <a:close/>
                </a:path>
              </a:pathLst>
            </a:custGeom>
            <a:solidFill>
              <a:schemeClr val="accent4">
                <a:lumMod val="60000"/>
                <a:lumOff val="40000"/>
              </a:schemeClr>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1" name="Shape 33"/>
            <p:cNvSpPr/>
            <p:nvPr/>
          </p:nvSpPr>
          <p:spPr>
            <a:xfrm>
              <a:off x="1981514" y="461867"/>
              <a:ext cx="93922" cy="123381"/>
            </a:xfrm>
            <a:custGeom>
              <a:avLst/>
              <a:gdLst/>
              <a:ahLst/>
              <a:cxnLst>
                <a:cxn ang="0">
                  <a:pos x="wd2" y="hd2"/>
                </a:cxn>
                <a:cxn ang="5400000">
                  <a:pos x="wd2" y="hd2"/>
                </a:cxn>
                <a:cxn ang="10800000">
                  <a:pos x="wd2" y="hd2"/>
                </a:cxn>
                <a:cxn ang="16200000">
                  <a:pos x="wd2" y="hd2"/>
                </a:cxn>
              </a:cxnLst>
              <a:rect l="0" t="0" r="r" b="b"/>
              <a:pathLst>
                <a:path w="21600" h="18744" extrusionOk="0">
                  <a:moveTo>
                    <a:pt x="0" y="1253"/>
                  </a:moveTo>
                  <a:cubicBezTo>
                    <a:pt x="0" y="1253"/>
                    <a:pt x="9163" y="7737"/>
                    <a:pt x="8841" y="18744"/>
                  </a:cubicBezTo>
                  <a:lnTo>
                    <a:pt x="20933" y="17886"/>
                  </a:lnTo>
                  <a:cubicBezTo>
                    <a:pt x="20933" y="17886"/>
                    <a:pt x="21600" y="8592"/>
                    <a:pt x="21600" y="6436"/>
                  </a:cubicBezTo>
                  <a:cubicBezTo>
                    <a:pt x="21600" y="4267"/>
                    <a:pt x="4601" y="-2856"/>
                    <a:pt x="0" y="1253"/>
                  </a:cubicBezTo>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sp>
          <p:nvSpPr>
            <p:cNvPr id="132" name="Shape 34"/>
            <p:cNvSpPr/>
            <p:nvPr/>
          </p:nvSpPr>
          <p:spPr>
            <a:xfrm>
              <a:off x="1816132" y="529371"/>
              <a:ext cx="43026" cy="717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p>
              <a:pPr lvl="0">
                <a:defRPr sz="3000">
                  <a:solidFill>
                    <a:srgbClr val="FFFFFF"/>
                  </a:solidFill>
                  <a:effectLst>
                    <a:outerShdw blurRad="38100" dist="12700" dir="5400000" rotWithShape="0">
                      <a:srgbClr val="000000">
                        <a:alpha val="50000"/>
                      </a:srgbClr>
                    </a:outerShdw>
                  </a:effectLst>
                </a:defRPr>
              </a:pPr>
            </a:p>
          </p:txBody>
        </p:sp>
      </p:grpSp>
      <p:sp>
        <p:nvSpPr>
          <p:cNvPr id="133" name="TextBox 132"/>
          <p:cNvSpPr txBox="1"/>
          <p:nvPr/>
        </p:nvSpPr>
        <p:spPr>
          <a:xfrm>
            <a:off x="2305050" y="5742305"/>
            <a:ext cx="3293745" cy="701040"/>
          </a:xfrm>
          <a:prstGeom prst="rect">
            <a:avLst/>
          </a:prstGeom>
          <a:noFill/>
        </p:spPr>
        <p:txBody>
          <a:bodyPr wrap="square" rtlCol="0">
            <a:spAutoFit/>
          </a:bodyPr>
          <a:p>
            <a:pPr algn="ctr">
              <a:lnSpc>
                <a:spcPts val="2800"/>
              </a:lnSpc>
            </a:pPr>
            <a:r>
              <a:rPr lang="zh-CN" altLang="en-US" sz="4000" b="1" spc="-100" dirty="0">
                <a:solidFill>
                  <a:srgbClr val="FEFEFE"/>
                </a:solidFill>
                <a:latin typeface="微软雅黑" panose="020B0503020204020204" charset="-122"/>
                <a:ea typeface="微软雅黑" panose="020B0503020204020204" charset="-122"/>
                <a:cs typeface="Montserrat" charset="0"/>
              </a:rPr>
              <a:t>环 境 分 析</a:t>
            </a:r>
            <a:endParaRPr lang="zh-CN" altLang="en-US" sz="4000" b="1" spc="-100" dirty="0">
              <a:solidFill>
                <a:srgbClr val="FEFEFE"/>
              </a:solidFill>
              <a:latin typeface="微软雅黑" panose="020B0503020204020204" charset="-122"/>
              <a:ea typeface="微软雅黑" panose="020B0503020204020204" charset="-122"/>
              <a:cs typeface="Montserrat" charset="0"/>
            </a:endParaRPr>
          </a:p>
        </p:txBody>
      </p:sp>
      <p:grpSp>
        <p:nvGrpSpPr>
          <p:cNvPr id="14" name="Group 13"/>
          <p:cNvGrpSpPr/>
          <p:nvPr/>
        </p:nvGrpSpPr>
        <p:grpSpPr>
          <a:xfrm>
            <a:off x="3564890" y="3683482"/>
            <a:ext cx="699770" cy="733895"/>
            <a:chOff x="585339" y="503960"/>
            <a:chExt cx="568946" cy="597067"/>
          </a:xfrm>
        </p:grpSpPr>
        <p:sp>
          <p:nvSpPr>
            <p:cNvPr id="82" name="Oval 81"/>
            <p:cNvSpPr/>
            <p:nvPr/>
          </p:nvSpPr>
          <p:spPr>
            <a:xfrm>
              <a:off x="585339" y="503960"/>
              <a:ext cx="568946" cy="568946"/>
            </a:xfrm>
            <a:prstGeom prst="ellipse">
              <a:avLst/>
            </a:prstGeom>
            <a:no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TextBox 82"/>
            <p:cNvSpPr txBox="1"/>
            <p:nvPr/>
          </p:nvSpPr>
          <p:spPr>
            <a:xfrm>
              <a:off x="598832" y="530689"/>
              <a:ext cx="504660" cy="570338"/>
            </a:xfrm>
            <a:prstGeom prst="rect">
              <a:avLst/>
            </a:prstGeom>
            <a:noFill/>
          </p:spPr>
          <p:txBody>
            <a:bodyPr wrap="square" rtlCol="0" anchor="ctr">
              <a:spAutoFit/>
            </a:bodyPr>
            <a:p>
              <a:pPr algn="ctr"/>
              <a:r>
                <a:rPr lang="en-US" sz="4000" b="1" spc="-100" dirty="0" smtClean="0">
                  <a:solidFill>
                    <a:srgbClr val="FEFEFE"/>
                  </a:solidFill>
                  <a:latin typeface="苏新诗古印宋简" panose="02010609000101010101" charset="-122"/>
                  <a:ea typeface="苏新诗古印宋简" panose="02010609000101010101" charset="-122"/>
                  <a:cs typeface="Montserrat" charset="0"/>
                </a:rPr>
                <a:t>1</a:t>
              </a:r>
              <a:endParaRPr lang="en-US" sz="4000" b="1" spc="-100" dirty="0" smtClean="0">
                <a:solidFill>
                  <a:srgbClr val="FEFEFE"/>
                </a:solidFill>
                <a:latin typeface="苏新诗古印宋简" panose="02010609000101010101" charset="-122"/>
                <a:ea typeface="苏新诗古印宋简" panose="02010609000101010101" charset="-122"/>
                <a:cs typeface="Montserrat" charset="0"/>
              </a:endParaRPr>
            </a:p>
          </p:txBody>
        </p:sp>
      </p:grpSp>
      <p:cxnSp>
        <p:nvCxnSpPr>
          <p:cNvPr id="136" name="Straight Connector 135"/>
          <p:cNvCxnSpPr/>
          <p:nvPr/>
        </p:nvCxnSpPr>
        <p:spPr>
          <a:xfrm>
            <a:off x="4753541"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62827" y="5079183"/>
            <a:ext cx="5844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557154" y="2447569"/>
            <a:ext cx="527292" cy="527292"/>
          </a:xfrm>
          <a:prstGeom prst="ellipse">
            <a:avLst/>
          </a:prstGeom>
          <a:solidFill>
            <a:srgbClr val="006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9"/>
                                        </p:tgtEl>
                                        <p:attrNameLst>
                                          <p:attrName>style.visibility</p:attrName>
                                        </p:attrNameLst>
                                      </p:cBhvr>
                                      <p:to>
                                        <p:strVal val="visible"/>
                                      </p:to>
                                    </p:set>
                                    <p:anim calcmode="lin" valueType="num">
                                      <p:cBhvr>
                                        <p:cTn id="17" dur="500" fill="hold"/>
                                        <p:tgtEl>
                                          <p:spTgt spid="149"/>
                                        </p:tgtEl>
                                        <p:attrNameLst>
                                          <p:attrName>ppt_w</p:attrName>
                                        </p:attrNameLst>
                                      </p:cBhvr>
                                      <p:tavLst>
                                        <p:tav tm="0">
                                          <p:val>
                                            <p:fltVal val="0"/>
                                          </p:val>
                                        </p:tav>
                                        <p:tav tm="100000">
                                          <p:val>
                                            <p:strVal val="#ppt_w"/>
                                          </p:val>
                                        </p:tav>
                                      </p:tavLst>
                                    </p:anim>
                                    <p:anim calcmode="lin" valueType="num">
                                      <p:cBhvr>
                                        <p:cTn id="18" dur="500" fill="hold"/>
                                        <p:tgtEl>
                                          <p:spTgt spid="149"/>
                                        </p:tgtEl>
                                        <p:attrNameLst>
                                          <p:attrName>ppt_h</p:attrName>
                                        </p:attrNameLst>
                                      </p:cBhvr>
                                      <p:tavLst>
                                        <p:tav tm="0">
                                          <p:val>
                                            <p:fltVal val="0"/>
                                          </p:val>
                                        </p:tav>
                                        <p:tav tm="100000">
                                          <p:val>
                                            <p:strVal val="#ppt_h"/>
                                          </p:val>
                                        </p:tav>
                                      </p:tavLst>
                                    </p:anim>
                                    <p:animEffect transition="in" filter="fade">
                                      <p:cBhvr>
                                        <p:cTn id="19" dur="500"/>
                                        <p:tgtEl>
                                          <p:spTgt spid="149"/>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7"/>
                                        </p:tgtEl>
                                        <p:attrNameLst>
                                          <p:attrName>style.visibility</p:attrName>
                                        </p:attrNameLst>
                                      </p:cBhvr>
                                      <p:to>
                                        <p:strVal val="visible"/>
                                      </p:to>
                                    </p:set>
                                    <p:anim calcmode="lin" valueType="num">
                                      <p:cBhvr>
                                        <p:cTn id="27" dur="500" fill="hold"/>
                                        <p:tgtEl>
                                          <p:spTgt spid="147"/>
                                        </p:tgtEl>
                                        <p:attrNameLst>
                                          <p:attrName>ppt_w</p:attrName>
                                        </p:attrNameLst>
                                      </p:cBhvr>
                                      <p:tavLst>
                                        <p:tav tm="0">
                                          <p:val>
                                            <p:fltVal val="0"/>
                                          </p:val>
                                        </p:tav>
                                        <p:tav tm="100000">
                                          <p:val>
                                            <p:strVal val="#ppt_w"/>
                                          </p:val>
                                        </p:tav>
                                      </p:tavLst>
                                    </p:anim>
                                    <p:anim calcmode="lin" valueType="num">
                                      <p:cBhvr>
                                        <p:cTn id="28" dur="500" fill="hold"/>
                                        <p:tgtEl>
                                          <p:spTgt spid="147"/>
                                        </p:tgtEl>
                                        <p:attrNameLst>
                                          <p:attrName>ppt_h</p:attrName>
                                        </p:attrNameLst>
                                      </p:cBhvr>
                                      <p:tavLst>
                                        <p:tav tm="0">
                                          <p:val>
                                            <p:fltVal val="0"/>
                                          </p:val>
                                        </p:tav>
                                        <p:tav tm="100000">
                                          <p:val>
                                            <p:strVal val="#ppt_h"/>
                                          </p:val>
                                        </p:tav>
                                      </p:tavLst>
                                    </p:anim>
                                    <p:animEffect transition="in" filter="fade">
                                      <p:cBhvr>
                                        <p:cTn id="29" dur="500"/>
                                        <p:tgtEl>
                                          <p:spTgt spid="14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500" fill="hold"/>
                                        <p:tgtEl>
                                          <p:spTgt spid="100"/>
                                        </p:tgtEl>
                                        <p:attrNameLst>
                                          <p:attrName>ppt_w</p:attrName>
                                        </p:attrNameLst>
                                      </p:cBhvr>
                                      <p:tavLst>
                                        <p:tav tm="0">
                                          <p:val>
                                            <p:fltVal val="0"/>
                                          </p:val>
                                        </p:tav>
                                        <p:tav tm="100000">
                                          <p:val>
                                            <p:strVal val="#ppt_w"/>
                                          </p:val>
                                        </p:tav>
                                      </p:tavLst>
                                    </p:anim>
                                    <p:anim calcmode="lin" valueType="num">
                                      <p:cBhvr>
                                        <p:cTn id="33" dur="500" fill="hold"/>
                                        <p:tgtEl>
                                          <p:spTgt spid="100"/>
                                        </p:tgtEl>
                                        <p:attrNameLst>
                                          <p:attrName>ppt_h</p:attrName>
                                        </p:attrNameLst>
                                      </p:cBhvr>
                                      <p:tavLst>
                                        <p:tav tm="0">
                                          <p:val>
                                            <p:fltVal val="0"/>
                                          </p:val>
                                        </p:tav>
                                        <p:tav tm="100000">
                                          <p:val>
                                            <p:strVal val="#ppt_h"/>
                                          </p:val>
                                        </p:tav>
                                      </p:tavLst>
                                    </p:anim>
                                    <p:animEffect transition="in" filter="fade">
                                      <p:cBhvr>
                                        <p:cTn id="34" dur="500"/>
                                        <p:tgtEl>
                                          <p:spTgt spid="10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3"/>
                                        </p:tgtEl>
                                        <p:attrNameLst>
                                          <p:attrName>style.visibility</p:attrName>
                                        </p:attrNameLst>
                                      </p:cBhvr>
                                      <p:to>
                                        <p:strVal val="visible"/>
                                      </p:to>
                                    </p:set>
                                    <p:anim calcmode="lin" valueType="num">
                                      <p:cBhvr>
                                        <p:cTn id="44" dur="500" fill="hold"/>
                                        <p:tgtEl>
                                          <p:spTgt spid="133"/>
                                        </p:tgtEl>
                                        <p:attrNameLst>
                                          <p:attrName>ppt_w</p:attrName>
                                        </p:attrNameLst>
                                      </p:cBhvr>
                                      <p:tavLst>
                                        <p:tav tm="0">
                                          <p:val>
                                            <p:fltVal val="0"/>
                                          </p:val>
                                        </p:tav>
                                        <p:tav tm="100000">
                                          <p:val>
                                            <p:strVal val="#ppt_w"/>
                                          </p:val>
                                        </p:tav>
                                      </p:tavLst>
                                    </p:anim>
                                    <p:anim calcmode="lin" valueType="num">
                                      <p:cBhvr>
                                        <p:cTn id="45" dur="500" fill="hold"/>
                                        <p:tgtEl>
                                          <p:spTgt spid="133"/>
                                        </p:tgtEl>
                                        <p:attrNameLst>
                                          <p:attrName>ppt_h</p:attrName>
                                        </p:attrNameLst>
                                      </p:cBhvr>
                                      <p:tavLst>
                                        <p:tav tm="0">
                                          <p:val>
                                            <p:fltVal val="0"/>
                                          </p:val>
                                        </p:tav>
                                        <p:tav tm="100000">
                                          <p:val>
                                            <p:strVal val="#ppt_h"/>
                                          </p:val>
                                        </p:tav>
                                      </p:tavLst>
                                    </p:anim>
                                    <p:animEffect transition="in" filter="fade">
                                      <p:cBhvr>
                                        <p:cTn id="46" dur="500"/>
                                        <p:tgtEl>
                                          <p:spTgt spid="13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Effect transition="in" filter="fade">
                                      <p:cBhvr>
                                        <p:cTn id="61" dur="500"/>
                                        <p:tgtEl>
                                          <p:spTgt spid="137"/>
                                        </p:tgtEl>
                                      </p:cBhvr>
                                    </p:animEffect>
                                  </p:childTnLst>
                                </p:cTn>
                              </p:par>
                              <p:par>
                                <p:cTn id="62" presetID="23" presetClass="entr" presetSubtype="32" fill="hold" grpId="0" nodeType="withEffect">
                                  <p:stCondLst>
                                    <p:cond delay="0"/>
                                  </p:stCondLst>
                                  <p:childTnLst>
                                    <p:set>
                                      <p:cBhvr>
                                        <p:cTn id="63" dur="1" fill="hold">
                                          <p:stCondLst>
                                            <p:cond delay="0"/>
                                          </p:stCondLst>
                                        </p:cTn>
                                        <p:tgtEl>
                                          <p:spTgt spid="101"/>
                                        </p:tgtEl>
                                        <p:attrNameLst>
                                          <p:attrName>style.visibility</p:attrName>
                                        </p:attrNameLst>
                                      </p:cBhvr>
                                      <p:to>
                                        <p:strVal val="visible"/>
                                      </p:to>
                                    </p:set>
                                    <p:anim calcmode="lin" valueType="num">
                                      <p:cBhvr>
                                        <p:cTn id="64" dur="500" fill="hold"/>
                                        <p:tgtEl>
                                          <p:spTgt spid="101"/>
                                        </p:tgtEl>
                                        <p:attrNameLst>
                                          <p:attrName>ppt_w</p:attrName>
                                        </p:attrNameLst>
                                      </p:cBhvr>
                                      <p:tavLst>
                                        <p:tav tm="0">
                                          <p:val>
                                            <p:strVal val="4*#ppt_w"/>
                                          </p:val>
                                        </p:tav>
                                        <p:tav tm="100000">
                                          <p:val>
                                            <p:strVal val="#ppt_w"/>
                                          </p:val>
                                        </p:tav>
                                      </p:tavLst>
                                    </p:anim>
                                    <p:anim calcmode="lin" valueType="num">
                                      <p:cBhvr>
                                        <p:cTn id="65" dur="500" fill="hold"/>
                                        <p:tgtEl>
                                          <p:spTgt spid="101"/>
                                        </p:tgtEl>
                                        <p:attrNameLst>
                                          <p:attrName>ppt_h</p:attrName>
                                        </p:attrNameLst>
                                      </p:cBhvr>
                                      <p:tavLst>
                                        <p:tav tm="0">
                                          <p:val>
                                            <p:strVal val="4*#ppt_h"/>
                                          </p:val>
                                        </p:tav>
                                        <p:tav tm="100000">
                                          <p:val>
                                            <p:strVal val="#ppt_h"/>
                                          </p:val>
                                        </p:tav>
                                      </p:tavLst>
                                    </p:anim>
                                  </p:childTnLst>
                                </p:cTn>
                              </p:par>
                              <p:par>
                                <p:cTn id="66" presetID="23" presetClass="entr" presetSubtype="32" fill="hold" grpId="1" nodeType="with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strVal val="4*#ppt_w"/>
                                          </p:val>
                                        </p:tav>
                                        <p:tav tm="100000">
                                          <p:val>
                                            <p:strVal val="#ppt_w"/>
                                          </p:val>
                                        </p:tav>
                                      </p:tavLst>
                                    </p:anim>
                                    <p:anim calcmode="lin" valueType="num">
                                      <p:cBhvr>
                                        <p:cTn id="69"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47" grpId="0" bldLvl="0" animBg="1"/>
      <p:bldP spid="100" grpId="0" bldLvl="0" animBg="1"/>
      <p:bldP spid="101" grpId="0" bldLvl="0" animBg="1"/>
      <p:bldP spid="102" grpId="0" bldLvl="0" animBg="1"/>
      <p:bldP spid="102" grpId="1" bldLvl="0" animBg="1"/>
      <p:bldP spid="103" grpId="0" bldLvl="0" animBg="1"/>
      <p:bldP spid="133" grpId="0"/>
      <p:bldP spid="14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07124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总体环境分析</a:t>
            </a:r>
            <a:endParaRPr lang="zh-CN" altLang="en-US" sz="3200" b="1">
              <a:solidFill>
                <a:schemeClr val="bg1"/>
              </a:solidFill>
              <a:latin typeface="微软雅黑" panose="020B0503020204020204" charset="-122"/>
              <a:ea typeface="微软雅黑" panose="020B0503020204020204" charset="-122"/>
            </a:endParaRPr>
          </a:p>
        </p:txBody>
      </p:sp>
      <p:sp>
        <p:nvSpPr>
          <p:cNvPr id="17" name="剪去单角的矩形 16"/>
          <p:cNvSpPr/>
          <p:nvPr/>
        </p:nvSpPr>
        <p:spPr>
          <a:xfrm>
            <a:off x="4095750" y="1892935"/>
            <a:ext cx="2709545" cy="1903730"/>
          </a:xfrm>
          <a:prstGeom prst="snip1Rect">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latin typeface="微软雅黑" panose="020B0503020204020204" charset="-122"/>
              <a:ea typeface="微软雅黑" panose="020B0503020204020204" charset="-122"/>
              <a:sym typeface="+mn-ea"/>
            </a:endParaRPr>
          </a:p>
          <a:p>
            <a:pPr algn="ctr"/>
            <a:r>
              <a:rPr lang="zh-CN" altLang="en-US" sz="1600">
                <a:solidFill>
                  <a:schemeClr val="bg1"/>
                </a:solidFill>
                <a:latin typeface="微软雅黑" panose="020B0503020204020204" charset="-122"/>
                <a:ea typeface="微软雅黑" panose="020B0503020204020204" charset="-122"/>
                <a:sym typeface="+mn-ea"/>
              </a:rPr>
              <a:t>采用</a:t>
            </a:r>
            <a:r>
              <a:rPr lang="en-US" altLang="zh-CN" sz="1600">
                <a:solidFill>
                  <a:schemeClr val="bg1"/>
                </a:solidFill>
                <a:latin typeface="微软雅黑" panose="020B0503020204020204" charset="-122"/>
                <a:ea typeface="微软雅黑" panose="020B0503020204020204" charset="-122"/>
                <a:sym typeface="+mn-ea"/>
              </a:rPr>
              <a:t>MINT</a:t>
            </a:r>
            <a:r>
              <a:rPr lang="zh-CN" altLang="en-US" sz="1600">
                <a:solidFill>
                  <a:schemeClr val="bg1"/>
                </a:solidFill>
                <a:latin typeface="微软雅黑" panose="020B0503020204020204" charset="-122"/>
                <a:ea typeface="微软雅黑" panose="020B0503020204020204" charset="-122"/>
                <a:sym typeface="+mn-ea"/>
              </a:rPr>
              <a:t>无糖型，使得糖尿病患者，高血糖患者也可以放心使用，从而提高产品竞争力。</a:t>
            </a:r>
            <a:endParaRPr lang="zh-CN" altLang="en-US" sz="1600">
              <a:solidFill>
                <a:schemeClr val="bg1"/>
              </a:solidFill>
              <a:latin typeface="微软雅黑" panose="020B0503020204020204" charset="-122"/>
              <a:ea typeface="微软雅黑" panose="020B0503020204020204" charset="-122"/>
              <a:sym typeface="+mn-ea"/>
            </a:endParaRPr>
          </a:p>
          <a:p>
            <a:pPr algn="ctr"/>
            <a:endParaRPr lang="zh-CN" altLang="en-US" sz="1600" b="1">
              <a:solidFill>
                <a:schemeClr val="bg1"/>
              </a:solidFill>
              <a:latin typeface="微软雅黑" panose="020B0503020204020204" charset="-122"/>
              <a:ea typeface="微软雅黑" panose="020B0503020204020204" charset="-122"/>
              <a:sym typeface="+mn-ea"/>
            </a:endParaRPr>
          </a:p>
          <a:p>
            <a:pPr algn="ctr"/>
            <a:r>
              <a:rPr lang="zh-CN" altLang="en-US" sz="2400" b="1">
                <a:solidFill>
                  <a:schemeClr val="bg1"/>
                </a:solidFill>
                <a:latin typeface="微软雅黑" panose="020B0503020204020204" charset="-122"/>
                <a:ea typeface="微软雅黑" panose="020B0503020204020204" charset="-122"/>
                <a:sym typeface="+mn-ea"/>
              </a:rPr>
              <a:t>技术环境</a:t>
            </a:r>
            <a:endParaRPr lang="zh-CN" altLang="en-US" sz="2400" b="1">
              <a:solidFill>
                <a:schemeClr val="bg1"/>
              </a:solidFill>
              <a:latin typeface="微软雅黑" panose="020B0503020204020204" charset="-122"/>
              <a:ea typeface="微软雅黑" panose="020B0503020204020204" charset="-122"/>
              <a:sym typeface="+mn-ea"/>
            </a:endParaRPr>
          </a:p>
          <a:p>
            <a:pPr algn="ctr"/>
            <a:endParaRPr lang="zh-CN" altLang="en-US"/>
          </a:p>
        </p:txBody>
      </p:sp>
      <p:sp>
        <p:nvSpPr>
          <p:cNvPr id="18" name="剪去单角的矩形 17"/>
          <p:cNvSpPr/>
          <p:nvPr/>
        </p:nvSpPr>
        <p:spPr>
          <a:xfrm rot="10800000">
            <a:off x="808355" y="4318635"/>
            <a:ext cx="2709545" cy="1903730"/>
          </a:xfrm>
          <a:prstGeom prst="snip1Rect">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剪去单角的矩形 18"/>
          <p:cNvSpPr/>
          <p:nvPr/>
        </p:nvSpPr>
        <p:spPr>
          <a:xfrm rot="10800000" flipH="1">
            <a:off x="4096385" y="4318635"/>
            <a:ext cx="2708910" cy="1903095"/>
          </a:xfrm>
          <a:prstGeom prst="snip1Rect">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剪去单角的矩形 19"/>
          <p:cNvSpPr/>
          <p:nvPr/>
        </p:nvSpPr>
        <p:spPr>
          <a:xfrm rot="10800000" flipV="1">
            <a:off x="808990" y="1893570"/>
            <a:ext cx="2708910" cy="1903095"/>
          </a:xfrm>
          <a:prstGeom prst="snip1Rect">
            <a:avLst/>
          </a:prstGeom>
          <a:solidFill>
            <a:srgbClr val="C3D600"/>
          </a:solidFill>
          <a:ln>
            <a:solidFill>
              <a:srgbClr val="C8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10000"/>
              </a:lnSpc>
            </a:pPr>
            <a:r>
              <a:rPr lang="zh-CN" altLang="en-US" sz="1600">
                <a:latin typeface="微软雅黑" panose="020B0503020204020204" charset="-122"/>
                <a:ea typeface="微软雅黑" panose="020B0503020204020204" charset="-122"/>
              </a:rPr>
              <a:t>随着我国经济的快速增长，我国居民消费水平不断提高。对非生活必需品的需要和购买力也不断提高。</a:t>
            </a:r>
            <a:endParaRPr lang="zh-CN" altLang="en-US" sz="1600">
              <a:latin typeface="微软雅黑" panose="020B0503020204020204" charset="-122"/>
              <a:ea typeface="微软雅黑" panose="020B0503020204020204" charset="-122"/>
            </a:endParaRPr>
          </a:p>
          <a:p>
            <a:pPr algn="l">
              <a:lnSpc>
                <a:spcPct val="110000"/>
              </a:lnSpc>
            </a:pPr>
            <a:endParaRPr lang="zh-CN" altLang="en-US">
              <a:latin typeface="微软雅黑" panose="020B0503020204020204" charset="-122"/>
              <a:ea typeface="微软雅黑" panose="020B0503020204020204" charset="-122"/>
            </a:endParaRPr>
          </a:p>
          <a:p>
            <a:pPr algn="ctr">
              <a:lnSpc>
                <a:spcPct val="120000"/>
              </a:lnSpc>
            </a:pPr>
            <a:endParaRPr lang="zh-CN" altLang="en-US" sz="2400" b="1">
              <a:latin typeface="微软雅黑" panose="020B0503020204020204" charset="-122"/>
              <a:ea typeface="微软雅黑" panose="020B0503020204020204" charset="-122"/>
            </a:endParaRPr>
          </a:p>
        </p:txBody>
      </p:sp>
      <p:cxnSp>
        <p:nvCxnSpPr>
          <p:cNvPr id="22" name="直接连接符 21"/>
          <p:cNvCxnSpPr/>
          <p:nvPr/>
        </p:nvCxnSpPr>
        <p:spPr>
          <a:xfrm>
            <a:off x="831850" y="3236595"/>
            <a:ext cx="268541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105275" y="3222625"/>
            <a:ext cx="268541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7880" y="5671820"/>
            <a:ext cx="268541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105275" y="5671820"/>
            <a:ext cx="268541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45185" y="4418965"/>
            <a:ext cx="2631440" cy="1083945"/>
          </a:xfrm>
          <a:prstGeom prst="rect">
            <a:avLst/>
          </a:prstGeom>
          <a:noFill/>
        </p:spPr>
        <p:txBody>
          <a:bodyPr wrap="square" rtlCol="0">
            <a:spAutoFit/>
          </a:bodyPr>
          <a:p>
            <a:r>
              <a:rPr lang="zh-CN" altLang="en-US" sz="1600">
                <a:solidFill>
                  <a:schemeClr val="bg1"/>
                </a:solidFill>
                <a:latin typeface="微软雅黑" panose="020B0503020204020204" charset="-122"/>
                <a:ea typeface="微软雅黑" panose="020B0503020204020204" charset="-122"/>
              </a:rPr>
              <a:t>罗汉果，雌雄异株，夏季开花，秋天结果。主要产于广西壮族自治区桂林市永福县龙江乡、龙胜和百寿等镇。</a:t>
            </a:r>
            <a:endParaRPr lang="zh-CN" altLang="en-US" sz="1600"/>
          </a:p>
        </p:txBody>
      </p:sp>
      <p:sp>
        <p:nvSpPr>
          <p:cNvPr id="35" name="文本框 34"/>
          <p:cNvSpPr txBox="1"/>
          <p:nvPr/>
        </p:nvSpPr>
        <p:spPr>
          <a:xfrm>
            <a:off x="1221105" y="5738495"/>
            <a:ext cx="1906905" cy="483235"/>
          </a:xfrm>
          <a:prstGeom prst="rect">
            <a:avLst/>
          </a:prstGeom>
          <a:noFill/>
        </p:spPr>
        <p:txBody>
          <a:bodyPr wrap="square" rtlCol="0">
            <a:spAutoFit/>
          </a:bodyPr>
          <a:p>
            <a:pPr algn="ctr"/>
            <a:r>
              <a:rPr lang="zh-CN" altLang="en-US" sz="2400" b="1">
                <a:solidFill>
                  <a:schemeClr val="bg1"/>
                </a:solidFill>
                <a:latin typeface="微软雅黑" panose="020B0503020204020204" charset="-122"/>
                <a:ea typeface="微软雅黑" panose="020B0503020204020204" charset="-122"/>
              </a:rPr>
              <a:t>自然环境</a:t>
            </a:r>
            <a:endParaRPr lang="zh-CN" altLang="en-US" sz="2400" b="1">
              <a:solidFill>
                <a:schemeClr val="bg1"/>
              </a:solidFill>
              <a:latin typeface="微软雅黑" panose="020B0503020204020204" charset="-122"/>
              <a:ea typeface="微软雅黑" panose="020B0503020204020204" charset="-122"/>
            </a:endParaRPr>
          </a:p>
        </p:txBody>
      </p:sp>
      <p:sp>
        <p:nvSpPr>
          <p:cNvPr id="37" name="文本框 36"/>
          <p:cNvSpPr txBox="1"/>
          <p:nvPr/>
        </p:nvSpPr>
        <p:spPr>
          <a:xfrm>
            <a:off x="4149090" y="4418965"/>
            <a:ext cx="2604135" cy="840105"/>
          </a:xfrm>
          <a:prstGeom prst="rect">
            <a:avLst/>
          </a:prstGeom>
          <a:noFill/>
        </p:spPr>
        <p:txBody>
          <a:bodyPr wrap="square" rtlCol="0">
            <a:spAutoFit/>
          </a:bodyPr>
          <a:p>
            <a:r>
              <a:rPr lang="zh-CN" altLang="en-US" sz="1600">
                <a:solidFill>
                  <a:schemeClr val="bg1"/>
                </a:solidFill>
                <a:latin typeface="微软雅黑" panose="020B0503020204020204" charset="-122"/>
                <a:ea typeface="微软雅黑" panose="020B0503020204020204" charset="-122"/>
              </a:rPr>
              <a:t>庞大的人口基数，以及人口的快速增长会促进产业发展。</a:t>
            </a:r>
            <a:endParaRPr lang="zh-CN" altLang="en-US" sz="1600">
              <a:solidFill>
                <a:schemeClr val="bg1"/>
              </a:solidFill>
              <a:latin typeface="微软雅黑" panose="020B0503020204020204" charset="-122"/>
              <a:ea typeface="微软雅黑" panose="020B0503020204020204" charset="-122"/>
            </a:endParaRPr>
          </a:p>
        </p:txBody>
      </p:sp>
      <p:sp>
        <p:nvSpPr>
          <p:cNvPr id="38" name="文本框 37"/>
          <p:cNvSpPr txBox="1"/>
          <p:nvPr/>
        </p:nvSpPr>
        <p:spPr>
          <a:xfrm>
            <a:off x="4507865" y="5739130"/>
            <a:ext cx="1879600" cy="483235"/>
          </a:xfrm>
          <a:prstGeom prst="rect">
            <a:avLst/>
          </a:prstGeom>
          <a:noFill/>
        </p:spPr>
        <p:txBody>
          <a:bodyPr wrap="square" rtlCol="0">
            <a:spAutoFit/>
          </a:bodyPr>
          <a:p>
            <a:pPr algn="ctr"/>
            <a:r>
              <a:rPr lang="zh-CN" altLang="en-US" sz="2400" b="1">
                <a:solidFill>
                  <a:schemeClr val="bg1"/>
                </a:solidFill>
                <a:latin typeface="微软雅黑" panose="020B0503020204020204" charset="-122"/>
                <a:ea typeface="微软雅黑" panose="020B0503020204020204" charset="-122"/>
              </a:rPr>
              <a:t>人口环境</a:t>
            </a:r>
            <a:endParaRPr lang="zh-CN" altLang="en-US" sz="2400" b="1">
              <a:solidFill>
                <a:schemeClr val="bg1"/>
              </a:solidFill>
              <a:latin typeface="微软雅黑" panose="020B0503020204020204" charset="-122"/>
              <a:ea typeface="微软雅黑" panose="020B0503020204020204" charset="-122"/>
            </a:endParaRPr>
          </a:p>
        </p:txBody>
      </p:sp>
      <p:sp>
        <p:nvSpPr>
          <p:cNvPr id="16" name="文本框 15"/>
          <p:cNvSpPr txBox="1"/>
          <p:nvPr/>
        </p:nvSpPr>
        <p:spPr>
          <a:xfrm>
            <a:off x="1088390" y="3266440"/>
            <a:ext cx="2172970" cy="530225"/>
          </a:xfrm>
          <a:prstGeom prst="rect">
            <a:avLst/>
          </a:prstGeom>
          <a:noFill/>
        </p:spPr>
        <p:txBody>
          <a:bodyPr wrap="square" rtlCol="0">
            <a:spAutoFit/>
          </a:bodyPr>
          <a:p>
            <a:pPr algn="ctr" defTabSz="600710">
              <a:lnSpc>
                <a:spcPct val="120000"/>
              </a:lnSpc>
            </a:pPr>
            <a:r>
              <a:rPr lang="zh-CN" altLang="en-US" sz="2400" b="1">
                <a:solidFill>
                  <a:schemeClr val="lt1"/>
                </a:solidFill>
                <a:latin typeface="微软雅黑" panose="020B0503020204020204" charset="-122"/>
                <a:ea typeface="微软雅黑" panose="020B0503020204020204" charset="-122"/>
                <a:sym typeface="+mn-ea"/>
              </a:rPr>
              <a:t>经济环境</a:t>
            </a:r>
            <a:endParaRPr lang="zh-CN" altLang="en-US"/>
          </a:p>
        </p:txBody>
      </p:sp>
      <p:sp>
        <p:nvSpPr>
          <p:cNvPr id="21" name="上箭头 20"/>
          <p:cNvSpPr/>
          <p:nvPr/>
        </p:nvSpPr>
        <p:spPr>
          <a:xfrm rot="10800000">
            <a:off x="2054860" y="3881755"/>
            <a:ext cx="338455" cy="324485"/>
          </a:xfrm>
          <a:prstGeom prst="up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上箭头 22"/>
          <p:cNvSpPr/>
          <p:nvPr/>
        </p:nvSpPr>
        <p:spPr>
          <a:xfrm rot="10800000">
            <a:off x="5281930" y="3881755"/>
            <a:ext cx="338455" cy="324485"/>
          </a:xfrm>
          <a:prstGeom prst="up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上箭头 23"/>
          <p:cNvSpPr/>
          <p:nvPr/>
        </p:nvSpPr>
        <p:spPr>
          <a:xfrm rot="10800000">
            <a:off x="2005965" y="6393815"/>
            <a:ext cx="338455" cy="602615"/>
          </a:xfrm>
          <a:prstGeom prst="up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上箭头 25"/>
          <p:cNvSpPr/>
          <p:nvPr/>
        </p:nvSpPr>
        <p:spPr>
          <a:xfrm rot="10800000">
            <a:off x="5281930" y="6393815"/>
            <a:ext cx="338455" cy="603250"/>
          </a:xfrm>
          <a:prstGeom prst="upArrow">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a:off x="858520" y="7167880"/>
            <a:ext cx="5814060" cy="1862455"/>
          </a:xfrm>
          <a:prstGeom prst="roundRect">
            <a:avLst/>
          </a:prstGeom>
          <a:solidFill>
            <a:schemeClr val="tx1"/>
          </a:solidFill>
          <a:ln w="66675" cmpd="sng">
            <a:solidFill>
              <a:srgbClr val="006D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971550" y="7567295"/>
            <a:ext cx="5582920" cy="1463040"/>
          </a:xfrm>
          <a:prstGeom prst="rect">
            <a:avLst/>
          </a:prstGeom>
          <a:noFill/>
        </p:spPr>
        <p:txBody>
          <a:bodyPr wrap="square" rtlCol="0">
            <a:spAutoFit/>
          </a:bodyPr>
          <a:p>
            <a:r>
              <a:rPr lang="zh-CN" altLang="en-US" sz="2800" b="1">
                <a:solidFill>
                  <a:srgbClr val="006D33"/>
                </a:solidFill>
                <a:latin typeface="微软雅黑" panose="020B0503020204020204" charset="-122"/>
                <a:ea typeface="微软雅黑" panose="020B0503020204020204" charset="-122"/>
                <a:sym typeface="+mn-ea"/>
              </a:rPr>
              <a:t>润喉糖市场整体环境良好，是值得中长期，有计划介入的市场。</a:t>
            </a:r>
            <a:endParaRPr lang="zh-CN" altLang="en-US" sz="2800" b="1">
              <a:solidFill>
                <a:srgbClr val="006D33"/>
              </a:solidFill>
              <a:latin typeface="微软雅黑" panose="020B0503020204020204" charset="-122"/>
              <a:ea typeface="微软雅黑" panose="020B0503020204020204" charset="-122"/>
              <a:sym typeface="+mn-ea"/>
            </a:endParaRPr>
          </a:p>
          <a:p>
            <a:endParaRPr lang="zh-CN" altLang="en-US" sz="3200" b="1">
              <a:solidFill>
                <a:srgbClr val="006D33"/>
              </a:solidFill>
              <a:latin typeface="微软雅黑" panose="020B0503020204020204" charset="-122"/>
              <a:ea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8475"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竞争分析</a:t>
            </a:r>
            <a:endParaRPr lang="zh-CN" altLang="en-US" sz="3200" b="1">
              <a:solidFill>
                <a:schemeClr val="bg1"/>
              </a:solidFill>
              <a:latin typeface="微软雅黑" panose="020B0503020204020204" charset="-122"/>
              <a:ea typeface="微软雅黑" panose="020B0503020204020204" charset="-122"/>
            </a:endParaRPr>
          </a:p>
        </p:txBody>
      </p:sp>
      <p:pic>
        <p:nvPicPr>
          <p:cNvPr id="2" name="图片 1" descr="图片1"/>
          <p:cNvPicPr>
            <a:picLocks noChangeAspect="1"/>
          </p:cNvPicPr>
          <p:nvPr/>
        </p:nvPicPr>
        <p:blipFill>
          <a:blip r:embed="rId1"/>
          <a:stretch>
            <a:fillRect/>
          </a:stretch>
        </p:blipFill>
        <p:spPr>
          <a:xfrm>
            <a:off x="814070" y="1958340"/>
            <a:ext cx="5931535" cy="3568700"/>
          </a:xfrm>
          <a:prstGeom prst="rect">
            <a:avLst/>
          </a:prstGeom>
          <a:ln w="38100" cmpd="sng">
            <a:solidFill>
              <a:srgbClr val="C3D600"/>
            </a:solidFill>
            <a:prstDash val="solid"/>
          </a:ln>
        </p:spPr>
      </p:pic>
      <p:sp>
        <p:nvSpPr>
          <p:cNvPr id="4" name="下箭头 3"/>
          <p:cNvSpPr/>
          <p:nvPr/>
        </p:nvSpPr>
        <p:spPr>
          <a:xfrm>
            <a:off x="3324860" y="5941695"/>
            <a:ext cx="563880" cy="648970"/>
          </a:xfrm>
          <a:prstGeom prst="downArrow">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276725" y="5689600"/>
            <a:ext cx="2468880" cy="384810"/>
          </a:xfrm>
          <a:prstGeom prst="rect">
            <a:avLst/>
          </a:prstGeom>
          <a:noFill/>
        </p:spPr>
        <p:txBody>
          <a:bodyPr wrap="none" rtlCol="0" anchor="t">
            <a:spAutoFit/>
          </a:bodyPr>
          <a:p>
            <a:r>
              <a:rPr lang="zh-CN" altLang="en-US">
                <a:solidFill>
                  <a:schemeClr val="bg1">
                    <a:lumMod val="75000"/>
                  </a:schemeClr>
                </a:solidFill>
                <a:latin typeface="微软雅黑" panose="020B0503020204020204" charset="-122"/>
                <a:ea typeface="微软雅黑" panose="020B0503020204020204" charset="-122"/>
                <a:sym typeface="+mn-ea"/>
              </a:rPr>
              <a:t>（来源：中国报告网）</a:t>
            </a:r>
            <a:endParaRPr lang="zh-CN" altLang="en-US">
              <a:solidFill>
                <a:schemeClr val="bg1">
                  <a:lumMod val="75000"/>
                </a:schemeClr>
              </a:solidFill>
              <a:latin typeface="微软雅黑" panose="020B0503020204020204" charset="-122"/>
              <a:ea typeface="微软雅黑" panose="020B0503020204020204" charset="-122"/>
              <a:sym typeface="+mn-ea"/>
            </a:endParaRPr>
          </a:p>
        </p:txBody>
      </p:sp>
      <p:sp>
        <p:nvSpPr>
          <p:cNvPr id="13" name="圆角矩形 12"/>
          <p:cNvSpPr/>
          <p:nvPr/>
        </p:nvSpPr>
        <p:spPr>
          <a:xfrm>
            <a:off x="699770" y="7197725"/>
            <a:ext cx="6124575" cy="945515"/>
          </a:xfrm>
          <a:prstGeom prst="roundRect">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latin typeface="微软雅黑" panose="020B0503020204020204" charset="-122"/>
                <a:ea typeface="微软雅黑" panose="020B0503020204020204" charset="-122"/>
                <a:sym typeface="微软雅黑" panose="020B0503020204020204" charset="-122"/>
              </a:rPr>
              <a:t>结论：</a:t>
            </a:r>
            <a:r>
              <a:rPr lang="en-US" altLang="zh-CN" b="1" dirty="0">
                <a:solidFill>
                  <a:schemeClr val="tx1"/>
                </a:solidFill>
                <a:latin typeface="微软雅黑" panose="020B0503020204020204" charset="-122"/>
                <a:ea typeface="微软雅黑" panose="020B0503020204020204" charset="-122"/>
                <a:sym typeface="微软雅黑" panose="020B0503020204020204" charset="-122"/>
              </a:rPr>
              <a:t>999</a:t>
            </a:r>
            <a:r>
              <a:rPr lang="zh-CN" altLang="en-US" b="1" dirty="0">
                <a:solidFill>
                  <a:schemeClr val="tx1"/>
                </a:solidFill>
                <a:latin typeface="微软雅黑" panose="020B0503020204020204" charset="-122"/>
                <a:ea typeface="微软雅黑" panose="020B0503020204020204" charset="-122"/>
                <a:sym typeface="微软雅黑" panose="020B0503020204020204" charset="-122"/>
              </a:rPr>
              <a:t>薄荷糖的主要的竞争对手是荷氏 ，绿箭，</a:t>
            </a:r>
            <a:r>
              <a:rPr lang="zh-CN" altLang="en-US" b="1" dirty="0" smtClean="0">
                <a:ln>
                  <a:noFill/>
                </a:ln>
                <a:solidFill>
                  <a:schemeClr val="tx1"/>
                </a:solidFill>
                <a:effectLst/>
                <a:latin typeface="微软雅黑" panose="020B0503020204020204" charset="-122"/>
                <a:ea typeface="微软雅黑" panose="020B0503020204020204" charset="-122"/>
                <a:sym typeface="Calibri" panose="020F0502020204030204" charset="0"/>
              </a:rPr>
              <a:t>京都念慈庵枇杷糖和王老吉</a:t>
            </a:r>
            <a:endParaRPr lang="zh-CN" altLang="en-US" b="1" dirty="0" smtClean="0">
              <a:ln>
                <a:noFill/>
              </a:ln>
              <a:solidFill>
                <a:schemeClr val="tx1"/>
              </a:solidFill>
              <a:effectLst/>
              <a:latin typeface="微软雅黑" panose="020B0503020204020204" charset="-122"/>
              <a:ea typeface="微软雅黑" panose="020B0503020204020204" charset="-122"/>
              <a:sym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8475"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竞争分析</a:t>
            </a:r>
            <a:endParaRPr lang="zh-CN" altLang="en-US" sz="3200" b="1">
              <a:solidFill>
                <a:schemeClr val="bg1"/>
              </a:solidFill>
              <a:latin typeface="微软雅黑" panose="020B0503020204020204" charset="-122"/>
              <a:ea typeface="微软雅黑" panose="020B0503020204020204" charset="-122"/>
            </a:endParaRPr>
          </a:p>
        </p:txBody>
      </p:sp>
      <p:graphicFrame>
        <p:nvGraphicFramePr>
          <p:cNvPr id="18" name="表格 17"/>
          <p:cNvGraphicFramePr>
            <a:graphicFrameLocks noGrp="1"/>
          </p:cNvGraphicFramePr>
          <p:nvPr/>
        </p:nvGraphicFramePr>
        <p:xfrm>
          <a:off x="606425" y="1720215"/>
          <a:ext cx="6317615" cy="7469505"/>
        </p:xfrm>
        <a:graphic>
          <a:graphicData uri="http://schemas.openxmlformats.org/drawingml/2006/table">
            <a:tbl>
              <a:tblPr>
                <a:effectLst/>
                <a:tableStyleId>{5940675A-B579-460E-94D1-54222C63F5DA}</a:tableStyleId>
              </a:tblPr>
              <a:tblGrid>
                <a:gridCol w="664210"/>
                <a:gridCol w="1049020"/>
                <a:gridCol w="984885"/>
                <a:gridCol w="991235"/>
                <a:gridCol w="1149350"/>
                <a:gridCol w="1478915"/>
              </a:tblGrid>
              <a:tr h="505460">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品牌</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w="12700" cmpd="sng">
                      <a:solidFill>
                        <a:srgbClr val="ED7D31"/>
                      </a:solidFill>
                    </a:lnL>
                    <a:lnR>
                      <a:noFill/>
                    </a:lnR>
                    <a:lnT w="12700" cmpd="sng">
                      <a:solidFill>
                        <a:srgbClr val="ED7D31"/>
                      </a:solidFill>
                    </a:lnT>
                    <a:lnB w="12700" cmpd="sng">
                      <a:solidFill>
                        <a:srgbClr val="ED7D31"/>
                      </a:solidFill>
                    </a:lnB>
                    <a:solidFill>
                      <a:srgbClr val="C8D800"/>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目标人群</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C8D800"/>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产品特点</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C8D800"/>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价格定位</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C8D800"/>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产品</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C8D800"/>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200" b="1"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rPr>
                        <a:t>消费者对其印象</a:t>
                      </a:r>
                      <a:endParaRPr kumimoji="0" lang="zh-CN" altLang="en-US" sz="1200" b="1" i="0" u="none" strike="noStrike" cap="none" normalizeH="0" baseline="0" dirty="0" smtClean="0">
                        <a:ln>
                          <a:noFill/>
                        </a:ln>
                        <a:solidFill>
                          <a:sysClr val="window" lastClr="FFFFFF"/>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w="12700" cmpd="sng">
                      <a:solidFill>
                        <a:srgbClr val="ED7D31"/>
                      </a:solidFill>
                    </a:lnR>
                    <a:lnT w="12700" cmpd="sng">
                      <a:solidFill>
                        <a:srgbClr val="ED7D31"/>
                      </a:solidFill>
                    </a:lnT>
                    <a:lnB w="12700" cmpd="sng">
                      <a:solidFill>
                        <a:srgbClr val="ED7D31"/>
                      </a:solidFill>
                    </a:lnB>
                    <a:solidFill>
                      <a:srgbClr val="C8D800"/>
                    </a:solidFill>
                  </a:tcPr>
                </a:tc>
              </a:tr>
              <a:tr h="1943100">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荷氏薄荷糖</a:t>
                      </a:r>
                      <a:endPar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w="12700" cmpd="sng">
                      <a:solidFill>
                        <a:srgbClr val="ED7D31"/>
                      </a:solid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需提神，保持清醒人群</a:t>
                      </a:r>
                      <a:endParaRPr kumimoji="0" lang="zh-CN" altLang="en-US" sz="140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r>
                        <a:rPr lang="zh-CN" altLang="en-US" sz="1400" dirty="0" smtClean="0">
                          <a:solidFill>
                            <a:sysClr val="windowText" lastClr="000000"/>
                          </a:solidFill>
                          <a:latin typeface="微软雅黑" panose="020B0503020204020204" charset="-122"/>
                          <a:ea typeface="微软雅黑" panose="020B0503020204020204" charset="-122"/>
                        </a:rPr>
                        <a:t>提神清凉</a:t>
                      </a:r>
                      <a:endParaRPr lang="zh-CN" altLang="en-US" sz="1400" dirty="0" smtClean="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r>
                        <a:rPr lang="zh-CN" altLang="en-US" sz="1400" dirty="0">
                          <a:solidFill>
                            <a:sysClr val="windowText" lastClr="000000"/>
                          </a:solidFill>
                          <a:latin typeface="微软雅黑" panose="020B0503020204020204" charset="-122"/>
                          <a:ea typeface="微软雅黑" panose="020B0503020204020204" charset="-122"/>
                        </a:rPr>
                        <a:t>每包</a:t>
                      </a:r>
                      <a:r>
                        <a:rPr lang="en-US" altLang="zh-CN" sz="1400" dirty="0">
                          <a:solidFill>
                            <a:sysClr val="windowText" lastClr="000000"/>
                          </a:solidFill>
                          <a:latin typeface="微软雅黑" panose="020B0503020204020204" charset="-122"/>
                          <a:ea typeface="微软雅黑" panose="020B0503020204020204" charset="-122"/>
                        </a:rPr>
                        <a:t>5.6</a:t>
                      </a:r>
                      <a:r>
                        <a:rPr lang="zh-CN" altLang="en-US" sz="1400" dirty="0">
                          <a:solidFill>
                            <a:sysClr val="windowText" lastClr="000000"/>
                          </a:solidFill>
                          <a:latin typeface="微软雅黑" panose="020B0503020204020204" charset="-122"/>
                          <a:ea typeface="微软雅黑" panose="020B0503020204020204" charset="-122"/>
                        </a:rPr>
                        <a:t>元</a:t>
                      </a:r>
                      <a:endParaRPr lang="zh-CN" altLang="en-US" sz="1400" dirty="0">
                        <a:solidFill>
                          <a:sysClr val="windowText" lastClr="000000"/>
                        </a:solidFill>
                        <a:latin typeface="微软雅黑" panose="020B0503020204020204" charset="-122"/>
                        <a:ea typeface="微软雅黑" panose="020B0503020204020204" charset="-122"/>
                      </a:endParaRPr>
                    </a:p>
                    <a:p>
                      <a:pPr algn="ctr"/>
                      <a:r>
                        <a:rPr lang="zh-CN" altLang="en-US" sz="1400" dirty="0">
                          <a:solidFill>
                            <a:sysClr val="windowText" lastClr="000000"/>
                          </a:solidFill>
                          <a:latin typeface="微软雅黑" panose="020B0503020204020204" charset="-122"/>
                          <a:ea typeface="微软雅黑" panose="020B0503020204020204" charset="-122"/>
                        </a:rPr>
                        <a:t>（</a:t>
                      </a:r>
                      <a:r>
                        <a:rPr lang="en-US" altLang="zh-CN" sz="1400" dirty="0">
                          <a:solidFill>
                            <a:sysClr val="windowText" lastClr="000000"/>
                          </a:solidFill>
                          <a:latin typeface="微软雅黑" panose="020B0503020204020204" charset="-122"/>
                          <a:ea typeface="微软雅黑" panose="020B0503020204020204" charset="-122"/>
                        </a:rPr>
                        <a:t>102</a:t>
                      </a:r>
                      <a:r>
                        <a:rPr lang="zh-CN" altLang="en-US" sz="1400" dirty="0">
                          <a:solidFill>
                            <a:sysClr val="windowText" lastClr="000000"/>
                          </a:solidFill>
                          <a:latin typeface="微软雅黑" panose="020B0503020204020204" charset="-122"/>
                          <a:ea typeface="微软雅黑" panose="020B0503020204020204" charset="-122"/>
                        </a:rPr>
                        <a:t>克）</a:t>
                      </a:r>
                      <a:endParaRPr lang="zh-CN" altLang="en-US" sz="1400" dirty="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l"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r>
                        <a:rPr lang="zh-CN" altLang="en-US" sz="1400" dirty="0" smtClean="0">
                          <a:solidFill>
                            <a:sysClr val="windowText" lastClr="000000"/>
                          </a:solidFill>
                          <a:latin typeface="微软雅黑" panose="020B0503020204020204" charset="-122"/>
                          <a:ea typeface="微软雅黑" panose="020B0503020204020204" charset="-122"/>
                        </a:rPr>
                        <a:t>价格便宜，口味多，提神效果好</a:t>
                      </a:r>
                      <a:endParaRPr lang="zh-CN" altLang="en-US" sz="1400" dirty="0" smtClean="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w="12700" cmpd="sng">
                      <a:solidFill>
                        <a:srgbClr val="ED7D31"/>
                      </a:solidFill>
                    </a:lnR>
                    <a:lnT w="12700" cmpd="sng">
                      <a:solidFill>
                        <a:srgbClr val="ED7D31"/>
                      </a:solidFill>
                    </a:lnT>
                    <a:lnB w="12700" cmpd="sng">
                      <a:solidFill>
                        <a:srgbClr val="ED7D31"/>
                      </a:solidFill>
                    </a:lnB>
                    <a:solidFill>
                      <a:srgbClr val="006D33">
                        <a:alpha val="0"/>
                      </a:srgbClr>
                    </a:solidFill>
                  </a:tcPr>
                </a:tc>
              </a:tr>
              <a:tr h="1765300">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绿箭薄荷糖</a:t>
                      </a:r>
                      <a:endPar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horzOverflow="overflow">
                    <a:lnL w="12700" cmpd="sng">
                      <a:solidFill>
                        <a:srgbClr val="ED7D31"/>
                      </a:solid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想要保持清新口气，</a:t>
                      </a:r>
                      <a:r>
                        <a:rPr lang="zh-CN" altLang="en-US" sz="140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咽喉不适的人群</a:t>
                      </a: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endParaRPr lang="zh-CN" altLang="en-US" sz="140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algn="ctr"/>
                      <a:endParaRPr lang="zh-CN" altLang="en-US" sz="140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algn="ctr"/>
                      <a:r>
                        <a:rPr lang="zh-CN" altLang="en-US" sz="140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清新口气</a:t>
                      </a:r>
                      <a:endParaRPr lang="zh-CN" altLang="en-US" sz="1400" dirty="0" smtClean="0">
                        <a:solidFill>
                          <a:sysClr val="windowText" lastClr="000000"/>
                        </a:solidFill>
                        <a:latin typeface="Calibri" panose="020F0502020204030204" charset="0"/>
                        <a:ea typeface="宋体" panose="02010600030101010101" pitchFamily="2" charset="-122"/>
                      </a:endParaRPr>
                    </a:p>
                  </a:txBody>
                  <a:tcPr marL="121888" marR="121888" marT="45733" marB="45733"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每盒</a:t>
                      </a:r>
                      <a:r>
                        <a:rPr kumimoji="0" lang="en-US" altLang="zh-CN"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7.9</a:t>
                      </a: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元</a:t>
                      </a: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a:t>
                      </a:r>
                      <a:r>
                        <a:rPr kumimoji="0" lang="en-US" altLang="zh-CN"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28.9</a:t>
                      </a: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克）</a:t>
                      </a: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l"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r>
                        <a:rPr lang="zh-CN" altLang="en-US" sz="1400" dirty="0">
                          <a:solidFill>
                            <a:sysClr val="windowText" lastClr="000000"/>
                          </a:solidFill>
                          <a:latin typeface="微软雅黑" panose="020B0503020204020204" charset="-122"/>
                          <a:ea typeface="微软雅黑" panose="020B0503020204020204" charset="-122"/>
                        </a:rPr>
                        <a:t>价格便宜，口味多，有效清新口气</a:t>
                      </a:r>
                      <a:endParaRPr lang="zh-CN" altLang="en-US" sz="1400" dirty="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w="12700" cmpd="sng">
                      <a:solidFill>
                        <a:srgbClr val="ED7D31"/>
                      </a:solidFill>
                    </a:lnR>
                    <a:lnT w="12700" cmpd="sng">
                      <a:solidFill>
                        <a:srgbClr val="ED7D31"/>
                      </a:solidFill>
                    </a:lnT>
                    <a:lnB w="12700" cmpd="sng">
                      <a:solidFill>
                        <a:srgbClr val="ED7D31"/>
                      </a:solidFill>
                    </a:lnB>
                    <a:solidFill>
                      <a:srgbClr val="006D33">
                        <a:alpha val="0"/>
                      </a:srgbClr>
                    </a:solidFill>
                  </a:tcPr>
                </a:tc>
              </a:tr>
              <a:tr h="1948815">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京都念慈庵枇杷糖</a:t>
                      </a:r>
                      <a:endPar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w="12700" cmpd="sng">
                      <a:solidFill>
                        <a:srgbClr val="ED7D31"/>
                      </a:solid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咽喉不适，保护咽喉意识强烈，随身携带薄荷糖</a:t>
                      </a:r>
                      <a:endParaRPr kumimoji="0" lang="zh-CN" altLang="en-US" sz="140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r>
                        <a:rPr lang="zh-CN" altLang="en-US" sz="1400" dirty="0" smtClean="0">
                          <a:solidFill>
                            <a:sysClr val="windowText" lastClr="000000"/>
                          </a:solidFill>
                          <a:latin typeface="微软雅黑" panose="020B0503020204020204" charset="-122"/>
                          <a:ea typeface="微软雅黑" panose="020B0503020204020204" charset="-122"/>
                        </a:rPr>
                        <a:t>有清咽润喉保健 功效的保健食品</a:t>
                      </a:r>
                      <a:endParaRPr lang="zh-CN" altLang="en-US" sz="1400" dirty="0" smtClean="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r>
                        <a:rPr lang="zh-CN" altLang="en-US" sz="1400" dirty="0">
                          <a:solidFill>
                            <a:sysClr val="windowText" lastClr="000000"/>
                          </a:solidFill>
                          <a:latin typeface="微软雅黑" panose="020B0503020204020204" charset="-122"/>
                          <a:ea typeface="微软雅黑" panose="020B0503020204020204" charset="-122"/>
                        </a:rPr>
                        <a:t>每盒</a:t>
                      </a:r>
                      <a:r>
                        <a:rPr lang="en-US" altLang="zh-CN" sz="1400" dirty="0">
                          <a:solidFill>
                            <a:sysClr val="windowText" lastClr="000000"/>
                          </a:solidFill>
                          <a:latin typeface="微软雅黑" panose="020B0503020204020204" charset="-122"/>
                          <a:ea typeface="微软雅黑" panose="020B0503020204020204" charset="-122"/>
                        </a:rPr>
                        <a:t>16.9</a:t>
                      </a:r>
                      <a:r>
                        <a:rPr lang="zh-CN" altLang="en-US" sz="1400" dirty="0">
                          <a:solidFill>
                            <a:sysClr val="windowText" lastClr="000000"/>
                          </a:solidFill>
                          <a:latin typeface="微软雅黑" panose="020B0503020204020204" charset="-122"/>
                          <a:ea typeface="微软雅黑" panose="020B0503020204020204" charset="-122"/>
                        </a:rPr>
                        <a:t>元</a:t>
                      </a:r>
                      <a:endParaRPr lang="zh-CN" altLang="en-US" sz="1400" dirty="0">
                        <a:solidFill>
                          <a:sysClr val="windowText" lastClr="000000"/>
                        </a:solidFill>
                        <a:latin typeface="微软雅黑" panose="020B0503020204020204" charset="-122"/>
                        <a:ea typeface="微软雅黑" panose="020B0503020204020204" charset="-122"/>
                      </a:endParaRPr>
                    </a:p>
                    <a:p>
                      <a:pPr algn="ctr"/>
                      <a:r>
                        <a:rPr lang="zh-CN" altLang="en-US" sz="1400" dirty="0">
                          <a:solidFill>
                            <a:sysClr val="windowText" lastClr="000000"/>
                          </a:solidFill>
                          <a:latin typeface="微软雅黑" panose="020B0503020204020204" charset="-122"/>
                          <a:ea typeface="微软雅黑" panose="020B0503020204020204" charset="-122"/>
                        </a:rPr>
                        <a:t>（</a:t>
                      </a:r>
                      <a:r>
                        <a:rPr lang="en-US" altLang="zh-CN" sz="1400" dirty="0">
                          <a:solidFill>
                            <a:sysClr val="windowText" lastClr="000000"/>
                          </a:solidFill>
                          <a:latin typeface="微软雅黑" panose="020B0503020204020204" charset="-122"/>
                          <a:ea typeface="微软雅黑" panose="020B0503020204020204" charset="-122"/>
                        </a:rPr>
                        <a:t>60</a:t>
                      </a:r>
                      <a:r>
                        <a:rPr lang="zh-CN" altLang="en-US" sz="1400" dirty="0">
                          <a:solidFill>
                            <a:sysClr val="windowText" lastClr="000000"/>
                          </a:solidFill>
                          <a:latin typeface="微软雅黑" panose="020B0503020204020204" charset="-122"/>
                          <a:ea typeface="微软雅黑" panose="020B0503020204020204" charset="-122"/>
                        </a:rPr>
                        <a:t>克）</a:t>
                      </a:r>
                      <a:endParaRPr lang="zh-CN" altLang="en-US" sz="1400" dirty="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l"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r>
                        <a:rPr lang="zh-CN" altLang="en-US" sz="1400" dirty="0" smtClean="0">
                          <a:solidFill>
                            <a:sysClr val="windowText" lastClr="000000"/>
                          </a:solidFill>
                          <a:latin typeface="微软雅黑" panose="020B0503020204020204" charset="-122"/>
                          <a:ea typeface="微软雅黑" panose="020B0503020204020204" charset="-122"/>
                        </a:rPr>
                        <a:t>念慈庵是老牌子，枇杷糖效果不错价格小贵</a:t>
                      </a:r>
                      <a:endParaRPr lang="zh-CN" altLang="en-US" sz="1400" dirty="0" smtClean="0">
                        <a:solidFill>
                          <a:sysClr val="windowText" lastClr="000000"/>
                        </a:solidFill>
                        <a:latin typeface="微软雅黑" panose="020B0503020204020204" charset="-122"/>
                        <a:ea typeface="微软雅黑" panose="020B0503020204020204" charset="-122"/>
                      </a:endParaRPr>
                    </a:p>
                  </a:txBody>
                  <a:tcPr marL="121888" marR="121888" marT="45733" marB="45733" anchor="ctr" horzOverflow="overflow">
                    <a:lnL>
                      <a:noFill/>
                    </a:lnL>
                    <a:lnR w="12700" cmpd="sng">
                      <a:solidFill>
                        <a:srgbClr val="ED7D31"/>
                      </a:solidFill>
                    </a:lnR>
                    <a:lnT w="12700" cmpd="sng">
                      <a:solidFill>
                        <a:srgbClr val="ED7D31"/>
                      </a:solidFill>
                    </a:lnT>
                    <a:lnB w="12700" cmpd="sng">
                      <a:solidFill>
                        <a:srgbClr val="ED7D31"/>
                      </a:solidFill>
                    </a:lnB>
                    <a:solidFill>
                      <a:srgbClr val="006D33">
                        <a:alpha val="0"/>
                      </a:srgbClr>
                    </a:solidFill>
                  </a:tcPr>
                </a:tc>
              </a:tr>
              <a:tr h="1306830">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王老吉喉糖</a:t>
                      </a:r>
                      <a:endParaRPr kumimoji="0" lang="zh-CN" altLang="en-US" sz="1400" b="1"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anchorCtr="0" horzOverflow="overflow">
                    <a:lnL w="12700" cmpd="sng">
                      <a:solidFill>
                        <a:srgbClr val="ED7D31"/>
                      </a:solid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上火导致的咽喉不适的人群</a:t>
                      </a:r>
                      <a:endParaRPr kumimoji="0" lang="zh-CN" altLang="en-US" sz="1400" u="none" strike="noStrike" cap="none" normalizeH="0" baseline="0" dirty="0" smtClean="0">
                        <a:ln>
                          <a:noFill/>
                        </a:ln>
                        <a:effectLst/>
                        <a:latin typeface="微软雅黑" panose="020B0503020204020204" charset="-122"/>
                        <a:ea typeface="微软雅黑" panose="020B0503020204020204" charset="-122"/>
                        <a:sym typeface="Calibri" panose="020F0502020204030204" charset="0"/>
                      </a:endParaRPr>
                    </a:p>
                    <a:p>
                      <a:pPr marL="0" marR="0" lvl="0" indent="0" algn="just"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anchorCtr="0"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algn="ctr"/>
                      <a:r>
                        <a:rPr lang="zh-CN" altLang="en-US" sz="1400" dirty="0">
                          <a:solidFill>
                            <a:sysClr val="windowText" lastClr="000000"/>
                          </a:solidFill>
                          <a:latin typeface="微软雅黑" panose="020B0503020204020204" charset="-122"/>
                          <a:ea typeface="微软雅黑" panose="020B0503020204020204" charset="-122"/>
                        </a:rPr>
                        <a:t>清热、润喉、下火</a:t>
                      </a:r>
                      <a:endParaRPr lang="zh-CN" altLang="en-US" sz="1400" dirty="0">
                        <a:solidFill>
                          <a:sysClr val="windowText" lastClr="000000"/>
                        </a:solidFill>
                        <a:latin typeface="微软雅黑" panose="020B0503020204020204" charset="-122"/>
                        <a:ea typeface="微软雅黑" panose="020B0503020204020204" charset="-122"/>
                      </a:endParaRPr>
                    </a:p>
                  </a:txBody>
                  <a:tcPr marL="121888" marR="121888" marT="45733" marB="45733" anchor="ctr" anchorCtr="0"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每盒</a:t>
                      </a:r>
                      <a:r>
                        <a:rPr kumimoji="0" lang="en-US" altLang="zh-CN"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9</a:t>
                      </a: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元</a:t>
                      </a: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p>
                      <a:pPr marL="0" marR="0" lvl="0" indent="0" algn="ctr" defTabSz="10287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a:t>
                      </a:r>
                      <a:r>
                        <a:rPr kumimoji="0" lang="en-US" altLang="zh-CN"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56</a:t>
                      </a:r>
                      <a:r>
                        <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rPr>
                        <a:t>克）</a:t>
                      </a: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anchorCtr="0"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pPr marL="0" marR="0" lvl="0" indent="0" algn="l" defTabSz="10287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dirty="0" smtClean="0">
                        <a:ln>
                          <a:noFill/>
                        </a:ln>
                        <a:solidFill>
                          <a:sysClr val="windowText" lastClr="000000"/>
                        </a:solidFill>
                        <a:effectLst/>
                        <a:latin typeface="微软雅黑" panose="020B0503020204020204" charset="-122"/>
                        <a:ea typeface="微软雅黑" panose="020B0503020204020204" charset="-122"/>
                        <a:sym typeface="Calibri" panose="020F0502020204030204" charset="0"/>
                      </a:endParaRPr>
                    </a:p>
                  </a:txBody>
                  <a:tcPr marL="121888" marR="121888" marT="45733" marB="45733" anchor="ctr" anchorCtr="0" horzOverflow="overflow">
                    <a:lnL>
                      <a:noFill/>
                    </a:lnL>
                    <a:lnR>
                      <a:noFill/>
                    </a:lnR>
                    <a:lnT w="12700" cmpd="sng">
                      <a:solidFill>
                        <a:srgbClr val="ED7D31"/>
                      </a:solidFill>
                    </a:lnT>
                    <a:lnB w="12700" cmpd="sng">
                      <a:solidFill>
                        <a:srgbClr val="ED7D31"/>
                      </a:solidFill>
                    </a:lnB>
                    <a:solidFill>
                      <a:srgbClr val="006D33">
                        <a:alpha val="0"/>
                      </a:srgbClr>
                    </a:solidFill>
                  </a:tcPr>
                </a:tc>
                <a:tc>
                  <a:txBody>
                    <a:bodyPr/>
                    <a:p>
                      <a:r>
                        <a:rPr lang="zh-CN" altLang="en-US" sz="1400" dirty="0">
                          <a:solidFill>
                            <a:sysClr val="windowText" lastClr="000000"/>
                          </a:solidFill>
                          <a:latin typeface="微软雅黑" panose="020B0503020204020204" charset="-122"/>
                          <a:ea typeface="微软雅黑" panose="020B0503020204020204" charset="-122"/>
                        </a:rPr>
                        <a:t>喉咙感觉蛮好，铁盒子携带方便，价格实惠。</a:t>
                      </a:r>
                      <a:endParaRPr lang="zh-CN" altLang="en-US" sz="1400" dirty="0">
                        <a:solidFill>
                          <a:sysClr val="windowText" lastClr="000000"/>
                        </a:solidFill>
                        <a:latin typeface="微软雅黑" panose="020B0503020204020204" charset="-122"/>
                        <a:ea typeface="微软雅黑" panose="020B0503020204020204" charset="-122"/>
                      </a:endParaRPr>
                    </a:p>
                  </a:txBody>
                  <a:tcPr marL="121888" marR="121888" marT="45733" marB="45733" anchor="ctr" anchorCtr="0" horzOverflow="overflow">
                    <a:lnL>
                      <a:noFill/>
                    </a:lnL>
                    <a:lnR w="12700" cmpd="sng">
                      <a:solidFill>
                        <a:srgbClr val="ED7D31"/>
                      </a:solidFill>
                    </a:lnR>
                    <a:lnT w="12700" cmpd="sng">
                      <a:solidFill>
                        <a:srgbClr val="ED7D31"/>
                      </a:solidFill>
                    </a:lnT>
                    <a:lnB w="12700" cmpd="sng">
                      <a:solidFill>
                        <a:srgbClr val="ED7D31"/>
                      </a:solidFill>
                    </a:lnB>
                    <a:solidFill>
                      <a:srgbClr val="006D33">
                        <a:alpha val="0"/>
                      </a:srgbClr>
                    </a:solidFill>
                  </a:tcPr>
                </a:tc>
              </a:tr>
            </a:tbl>
          </a:graphicData>
        </a:graphic>
      </p:graphicFrame>
      <p:pic>
        <p:nvPicPr>
          <p:cNvPr id="13" name="图片 12" descr="t01261db08ba256b164"/>
          <p:cNvPicPr>
            <a:picLocks noChangeAspect="1"/>
          </p:cNvPicPr>
          <p:nvPr/>
        </p:nvPicPr>
        <p:blipFill>
          <a:blip r:embed="rId1"/>
          <a:stretch>
            <a:fillRect/>
          </a:stretch>
        </p:blipFill>
        <p:spPr>
          <a:xfrm>
            <a:off x="4400550" y="2602230"/>
            <a:ext cx="1042035" cy="1042035"/>
          </a:xfrm>
          <a:prstGeom prst="rect">
            <a:avLst/>
          </a:prstGeom>
        </p:spPr>
      </p:pic>
      <p:pic>
        <p:nvPicPr>
          <p:cNvPr id="14" name="图片 13" descr="t01f910cb6858bf7607"/>
          <p:cNvPicPr>
            <a:picLocks noChangeAspect="1"/>
          </p:cNvPicPr>
          <p:nvPr/>
        </p:nvPicPr>
        <p:blipFill>
          <a:blip r:embed="rId2"/>
          <a:stretch>
            <a:fillRect/>
          </a:stretch>
        </p:blipFill>
        <p:spPr>
          <a:xfrm rot="5400000">
            <a:off x="4072255" y="4471670"/>
            <a:ext cx="1565910" cy="1174750"/>
          </a:xfrm>
          <a:prstGeom prst="rect">
            <a:avLst/>
          </a:prstGeom>
        </p:spPr>
      </p:pic>
      <p:pic>
        <p:nvPicPr>
          <p:cNvPr id="15" name="图片 14" descr="t014964deba178136df"/>
          <p:cNvPicPr>
            <a:picLocks noChangeAspect="1"/>
          </p:cNvPicPr>
          <p:nvPr/>
        </p:nvPicPr>
        <p:blipFill>
          <a:blip r:embed="rId3"/>
          <a:stretch>
            <a:fillRect/>
          </a:stretch>
        </p:blipFill>
        <p:spPr>
          <a:xfrm>
            <a:off x="4328160" y="6355715"/>
            <a:ext cx="1114425" cy="1124585"/>
          </a:xfrm>
          <a:prstGeom prst="rect">
            <a:avLst/>
          </a:prstGeom>
        </p:spPr>
      </p:pic>
      <p:pic>
        <p:nvPicPr>
          <p:cNvPr id="16" name="图片 15" descr="t0196a5bac627e7823e"/>
          <p:cNvPicPr>
            <a:picLocks noChangeAspect="1"/>
          </p:cNvPicPr>
          <p:nvPr/>
        </p:nvPicPr>
        <p:blipFill>
          <a:blip r:embed="rId4"/>
          <a:stretch>
            <a:fillRect/>
          </a:stretch>
        </p:blipFill>
        <p:spPr>
          <a:xfrm>
            <a:off x="4385945" y="8001635"/>
            <a:ext cx="995045" cy="991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85000"/>
            <a:alpha val="50000"/>
          </a:schemeClr>
        </a:solidFill>
        <a:effectLst/>
      </p:bgPr>
    </p:bg>
    <p:spTree>
      <p:nvGrpSpPr>
        <p:cNvPr id="1" name=""/>
        <p:cNvGrpSpPr/>
        <p:nvPr/>
      </p:nvGrpSpPr>
      <p:grpSpPr/>
      <p:cxnSp>
        <p:nvCxnSpPr>
          <p:cNvPr id="5" name="直接连接符 4"/>
          <p:cNvCxnSpPr/>
          <p:nvPr/>
        </p:nvCxnSpPr>
        <p:spPr>
          <a:xfrm>
            <a:off x="971550" y="176530"/>
            <a:ext cx="63734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45045" y="193675"/>
            <a:ext cx="0" cy="1033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2720" y="10526395"/>
            <a:ext cx="7185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7165" y="241935"/>
            <a:ext cx="0" cy="1030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rot="5400000">
            <a:off x="0" y="0"/>
            <a:ext cx="1111885" cy="1111885"/>
          </a:xfrm>
          <a:prstGeom prst="rtTriangle">
            <a:avLst/>
          </a:prstGeom>
          <a:solidFill>
            <a:srgbClr val="006D33"/>
          </a:solidFill>
          <a:ln>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13080" y="1111885"/>
            <a:ext cx="6533515" cy="92005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5670" y="319405"/>
            <a:ext cx="3484880" cy="613410"/>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产品分析</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descr="QQ图片20161126172724"/>
          <p:cNvPicPr>
            <a:picLocks noChangeAspect="1"/>
          </p:cNvPicPr>
          <p:nvPr/>
        </p:nvPicPr>
        <p:blipFill>
          <a:blip r:embed="rId1"/>
          <a:srcRect l="27220" t="12375" r="35191" b="9075"/>
          <a:stretch>
            <a:fillRect/>
          </a:stretch>
        </p:blipFill>
        <p:spPr>
          <a:xfrm rot="5400000">
            <a:off x="1687195" y="-337820"/>
            <a:ext cx="3917315" cy="5788025"/>
          </a:xfrm>
          <a:prstGeom prst="rect">
            <a:avLst/>
          </a:prstGeom>
          <a:effectLst>
            <a:outerShdw blurRad="50800" dist="101600" dir="5400000" algn="t" rotWithShape="0">
              <a:prstClr val="black">
                <a:alpha val="40000"/>
              </a:prstClr>
            </a:outerShdw>
          </a:effectLst>
        </p:spPr>
      </p:pic>
      <p:cxnSp>
        <p:nvCxnSpPr>
          <p:cNvPr id="2" name="直接连接符 1"/>
          <p:cNvCxnSpPr/>
          <p:nvPr/>
        </p:nvCxnSpPr>
        <p:spPr>
          <a:xfrm>
            <a:off x="1238250" y="3795395"/>
            <a:ext cx="0" cy="464693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27200" y="3795395"/>
            <a:ext cx="0" cy="3622675"/>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03780" y="3795395"/>
            <a:ext cx="0" cy="274828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94965" y="3795395"/>
            <a:ext cx="0" cy="181102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456305" y="3795395"/>
            <a:ext cx="0" cy="88646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027805" y="3795395"/>
            <a:ext cx="0" cy="339090"/>
          </a:xfrm>
          <a:prstGeom prst="line">
            <a:avLst/>
          </a:prstGeom>
          <a:ln w="38100">
            <a:solidFill>
              <a:srgbClr val="006D33"/>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111885" y="8442325"/>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596390" y="7418070"/>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2172970" y="6543675"/>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2764155" y="5606415"/>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3325495" y="4681855"/>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3896995" y="4107815"/>
            <a:ext cx="261620" cy="261620"/>
          </a:xfrm>
          <a:prstGeom prst="ellipse">
            <a:avLst/>
          </a:prstGeom>
          <a:solidFill>
            <a:srgbClr val="C8D800"/>
          </a:solidFill>
          <a:ln w="38100">
            <a:solidFill>
              <a:srgbClr val="006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288415" y="8442325"/>
            <a:ext cx="5840730" cy="609600"/>
          </a:xfrm>
          <a:prstGeom prst="rect">
            <a:avLst/>
          </a:prstGeom>
          <a:noFill/>
        </p:spPr>
        <p:txBody>
          <a:bodyPr wrap="square" rtlCol="0">
            <a:spAutoFit/>
          </a:bodyPr>
          <a:p>
            <a:r>
              <a:rPr lang="zh-CN" altLang="en-US" sz="1600" b="1">
                <a:solidFill>
                  <a:schemeClr val="bg1">
                    <a:lumMod val="75000"/>
                  </a:schemeClr>
                </a:solidFill>
                <a:sym typeface="+mn-ea"/>
              </a:rPr>
              <a:t>草本药制功能性糖果，符合现代人追求健康高品质的生活理念</a:t>
            </a:r>
            <a:endParaRPr lang="zh-CN" altLang="en-US" sz="1600" b="1">
              <a:solidFill>
                <a:schemeClr val="bg1">
                  <a:lumMod val="75000"/>
                </a:schemeClr>
              </a:solidFill>
              <a:sym typeface="+mn-ea"/>
            </a:endParaRPr>
          </a:p>
          <a:p>
            <a:endParaRPr lang="zh-CN" altLang="en-US" b="1">
              <a:solidFill>
                <a:schemeClr val="bg1">
                  <a:lumMod val="75000"/>
                </a:schemeClr>
              </a:solidFill>
              <a:sym typeface="+mn-ea"/>
            </a:endParaRPr>
          </a:p>
        </p:txBody>
      </p:sp>
      <p:sp>
        <p:nvSpPr>
          <p:cNvPr id="24" name="文本框 23"/>
          <p:cNvSpPr txBox="1"/>
          <p:nvPr/>
        </p:nvSpPr>
        <p:spPr>
          <a:xfrm>
            <a:off x="2025015" y="7410450"/>
            <a:ext cx="4691380" cy="596265"/>
          </a:xfrm>
          <a:prstGeom prst="rect">
            <a:avLst/>
          </a:prstGeom>
          <a:noFill/>
        </p:spPr>
        <p:txBody>
          <a:bodyPr wrap="square" rtlCol="0">
            <a:spAutoFit/>
          </a:bodyPr>
          <a:p>
            <a:r>
              <a:rPr lang="zh-CN" altLang="en-US" sz="1600" b="1">
                <a:solidFill>
                  <a:schemeClr val="bg1">
                    <a:lumMod val="75000"/>
                  </a:schemeClr>
                </a:solidFill>
                <a:latin typeface="微软雅黑" panose="020B0503020204020204" charset="-122"/>
                <a:ea typeface="微软雅黑" panose="020B0503020204020204" charset="-122"/>
                <a:sym typeface="+mn-ea"/>
              </a:rPr>
              <a:t>特性：无糖型，草本配方，优质薄荷，清凉顺畅</a:t>
            </a:r>
            <a:endParaRPr lang="zh-CN" altLang="en-US" sz="1600" b="1">
              <a:solidFill>
                <a:schemeClr val="bg1">
                  <a:lumMod val="75000"/>
                </a:schemeClr>
              </a:solidFill>
              <a:latin typeface="微软雅黑" panose="020B0503020204020204" charset="-122"/>
              <a:ea typeface="微软雅黑" panose="020B0503020204020204" charset="-122"/>
              <a:sym typeface="+mn-ea"/>
            </a:endParaRPr>
          </a:p>
          <a:p>
            <a:endParaRPr lang="zh-CN" altLang="en-US" sz="1600">
              <a:solidFill>
                <a:schemeClr val="bg1">
                  <a:lumMod val="75000"/>
                </a:schemeClr>
              </a:solidFill>
              <a:sym typeface="+mn-ea"/>
            </a:endParaRPr>
          </a:p>
        </p:txBody>
      </p:sp>
      <p:sp>
        <p:nvSpPr>
          <p:cNvPr id="25" name="文本框 24"/>
          <p:cNvSpPr txBox="1"/>
          <p:nvPr/>
        </p:nvSpPr>
        <p:spPr>
          <a:xfrm>
            <a:off x="2608580" y="6543675"/>
            <a:ext cx="3931285" cy="352425"/>
          </a:xfrm>
          <a:prstGeom prst="rect">
            <a:avLst/>
          </a:prstGeom>
          <a:noFill/>
        </p:spPr>
        <p:txBody>
          <a:bodyPr wrap="square" rtlCol="0">
            <a:spAutoFit/>
          </a:bodyPr>
          <a:p>
            <a:r>
              <a:rPr lang="zh-CN" altLang="en-US" sz="1600" b="1">
                <a:solidFill>
                  <a:schemeClr val="bg1">
                    <a:lumMod val="75000"/>
                  </a:schemeClr>
                </a:solidFill>
                <a:latin typeface="微软雅黑" panose="020B0503020204020204" charset="-122"/>
                <a:ea typeface="微软雅黑" panose="020B0503020204020204" charset="-122"/>
                <a:sym typeface="+mn-ea"/>
              </a:rPr>
              <a:t>渠道：线上：淘宝，京东平台；线下</a:t>
            </a:r>
            <a:endParaRPr lang="zh-CN" altLang="en-US" sz="1600" b="1">
              <a:solidFill>
                <a:schemeClr val="bg1">
                  <a:lumMod val="75000"/>
                </a:schemeClr>
              </a:solidFill>
              <a:latin typeface="微软雅黑" panose="020B0503020204020204" charset="-122"/>
              <a:ea typeface="微软雅黑" panose="020B0503020204020204" charset="-122"/>
              <a:sym typeface="+mn-ea"/>
            </a:endParaRPr>
          </a:p>
        </p:txBody>
      </p:sp>
      <p:sp>
        <p:nvSpPr>
          <p:cNvPr id="26" name="文本框 25"/>
          <p:cNvSpPr txBox="1"/>
          <p:nvPr/>
        </p:nvSpPr>
        <p:spPr>
          <a:xfrm>
            <a:off x="3135630" y="5558790"/>
            <a:ext cx="3213735" cy="352425"/>
          </a:xfrm>
          <a:prstGeom prst="rect">
            <a:avLst/>
          </a:prstGeom>
          <a:noFill/>
        </p:spPr>
        <p:txBody>
          <a:bodyPr wrap="square" rtlCol="0">
            <a:spAutoFit/>
          </a:bodyPr>
          <a:p>
            <a:r>
              <a:rPr lang="zh-CN" altLang="en-US" sz="1600" b="1">
                <a:solidFill>
                  <a:schemeClr val="bg1">
                    <a:lumMod val="75000"/>
                  </a:schemeClr>
                </a:solidFill>
                <a:latin typeface="微软雅黑" panose="020B0503020204020204" charset="-122"/>
                <a:ea typeface="微软雅黑" panose="020B0503020204020204" charset="-122"/>
                <a:sym typeface="+mn-ea"/>
              </a:rPr>
              <a:t>消费者：</a:t>
            </a:r>
            <a:r>
              <a:rPr lang="en-US" altLang="zh-CN" sz="1600" b="1">
                <a:solidFill>
                  <a:schemeClr val="bg1">
                    <a:lumMod val="75000"/>
                  </a:schemeClr>
                </a:solidFill>
                <a:latin typeface="微软雅黑" panose="020B0503020204020204" charset="-122"/>
                <a:ea typeface="微软雅黑" panose="020B0503020204020204" charset="-122"/>
                <a:sym typeface="+mn-ea"/>
              </a:rPr>
              <a:t>18-25</a:t>
            </a:r>
            <a:r>
              <a:rPr lang="zh-CN" altLang="en-US" sz="1600" b="1">
                <a:solidFill>
                  <a:schemeClr val="bg1">
                    <a:lumMod val="75000"/>
                  </a:schemeClr>
                </a:solidFill>
                <a:latin typeface="微软雅黑" panose="020B0503020204020204" charset="-122"/>
                <a:ea typeface="微软雅黑" panose="020B0503020204020204" charset="-122"/>
                <a:sym typeface="+mn-ea"/>
              </a:rPr>
              <a:t>岁在校大学生</a:t>
            </a:r>
            <a:endParaRPr lang="zh-CN" altLang="en-US" sz="1600" b="1">
              <a:solidFill>
                <a:schemeClr val="bg1">
                  <a:lumMod val="75000"/>
                </a:schemeClr>
              </a:solidFill>
              <a:latin typeface="微软雅黑" panose="020B0503020204020204" charset="-122"/>
              <a:ea typeface="微软雅黑" panose="020B0503020204020204" charset="-122"/>
              <a:sym typeface="+mn-ea"/>
            </a:endParaRPr>
          </a:p>
        </p:txBody>
      </p:sp>
      <p:sp>
        <p:nvSpPr>
          <p:cNvPr id="27" name="文本框 26"/>
          <p:cNvSpPr txBox="1"/>
          <p:nvPr/>
        </p:nvSpPr>
        <p:spPr>
          <a:xfrm>
            <a:off x="3709670" y="4636770"/>
            <a:ext cx="2562225" cy="352425"/>
          </a:xfrm>
          <a:prstGeom prst="rect">
            <a:avLst/>
          </a:prstGeom>
          <a:noFill/>
        </p:spPr>
        <p:txBody>
          <a:bodyPr wrap="square" rtlCol="0">
            <a:spAutoFit/>
          </a:bodyPr>
          <a:p>
            <a:r>
              <a:rPr lang="zh-CN" altLang="en-US" sz="1600" b="1">
                <a:solidFill>
                  <a:schemeClr val="bg1">
                    <a:lumMod val="75000"/>
                  </a:schemeClr>
                </a:solidFill>
                <a:latin typeface="微软雅黑" panose="020B0503020204020204" charset="-122"/>
                <a:ea typeface="微软雅黑" panose="020B0503020204020204" charset="-122"/>
                <a:sym typeface="+mn-ea"/>
              </a:rPr>
              <a:t>价格：合理，无竞争优势</a:t>
            </a:r>
            <a:endParaRPr lang="zh-CN" altLang="en-US" sz="1600" b="1">
              <a:solidFill>
                <a:schemeClr val="bg1">
                  <a:lumMod val="75000"/>
                </a:schemeClr>
              </a:solidFill>
              <a:latin typeface="微软雅黑" panose="020B0503020204020204" charset="-122"/>
              <a:ea typeface="微软雅黑" panose="020B0503020204020204" charset="-122"/>
              <a:sym typeface="+mn-ea"/>
            </a:endParaRPr>
          </a:p>
        </p:txBody>
      </p:sp>
      <p:sp>
        <p:nvSpPr>
          <p:cNvPr id="28" name="文本框 27"/>
          <p:cNvSpPr txBox="1"/>
          <p:nvPr/>
        </p:nvSpPr>
        <p:spPr>
          <a:xfrm>
            <a:off x="4297045" y="4062730"/>
            <a:ext cx="1645920" cy="352425"/>
          </a:xfrm>
          <a:prstGeom prst="rect">
            <a:avLst/>
          </a:prstGeom>
          <a:noFill/>
        </p:spPr>
        <p:txBody>
          <a:bodyPr wrap="square" rtlCol="0">
            <a:spAutoFit/>
          </a:bodyPr>
          <a:p>
            <a:r>
              <a:rPr lang="zh-CN" altLang="en-US" sz="1600" b="1">
                <a:solidFill>
                  <a:schemeClr val="bg1">
                    <a:lumMod val="75000"/>
                  </a:schemeClr>
                </a:solidFill>
                <a:latin typeface="微软雅黑" panose="020B0503020204020204" charset="-122"/>
                <a:ea typeface="微软雅黑" panose="020B0503020204020204" charset="-122"/>
                <a:sym typeface="+mn-ea"/>
              </a:rPr>
              <a:t>设计：药感重</a:t>
            </a:r>
            <a:endParaRPr lang="zh-CN" altLang="en-US" sz="1600" b="1">
              <a:solidFill>
                <a:schemeClr val="bg1">
                  <a:lumMod val="75000"/>
                </a:schemeClr>
              </a:solidFill>
              <a:latin typeface="微软雅黑" panose="020B0503020204020204" charset="-122"/>
              <a:ea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MH" val="20151110150244"/>
  <p:tag name="MH_LIBRARY" val="GRAPHIC"/>
  <p:tag name="MH_ORDER" val="Oval 41"/>
</p:tagLst>
</file>

<file path=ppt/tags/tag10.xml><?xml version="1.0" encoding="utf-8"?>
<p:tagLst xmlns:p="http://schemas.openxmlformats.org/presentationml/2006/main">
  <p:tag name="MH" val="20151110150244"/>
  <p:tag name="MH_LIBRARY" val="GRAPHIC"/>
  <p:tag name="MH_ORDER" val="Oval 6"/>
</p:tagLst>
</file>

<file path=ppt/tags/tag11.xml><?xml version="1.0" encoding="utf-8"?>
<p:tagLst xmlns:p="http://schemas.openxmlformats.org/presentationml/2006/main">
  <p:tag name="KSO_WM_TAG_VERSION" val="1.0"/>
  <p:tag name="KSO_WM_TEMPLATE_CATEGORY" val="custom"/>
  <p:tag name="KSO_WM_TEMPLATE_INDEX" val="9160531"/>
</p:tagLst>
</file>

<file path=ppt/tags/tag12.xml><?xml version="1.0" encoding="utf-8"?>
<p:tagLst xmlns:p="http://schemas.openxmlformats.org/presentationml/2006/main">
  <p:tag name="KSO_WM_TAG_VERSION" val="1.0"/>
  <p:tag name="KSO_WM_TEMPLATE_CATEGORY" val="custom"/>
  <p:tag name="KSO_WM_TEMPLATE_INDEX" val="9160531"/>
</p:tagLst>
</file>

<file path=ppt/tags/tag13.xml><?xml version="1.0" encoding="utf-8"?>
<p:tagLst xmlns:p="http://schemas.openxmlformats.org/presentationml/2006/main">
  <p:tag name="MH" val="20151110150244"/>
  <p:tag name="MH_LIBRARY" val="GRAPHIC"/>
  <p:tag name="MH_ORDER" val="Oval 41"/>
</p:tagLst>
</file>

<file path=ppt/tags/tag14.xml><?xml version="1.0" encoding="utf-8"?>
<p:tagLst xmlns:p="http://schemas.openxmlformats.org/presentationml/2006/main">
  <p:tag name="MH" val="20151110150244"/>
  <p:tag name="MH_LIBRARY" val="GRAPHIC"/>
  <p:tag name="MH_ORDER" val="Oval 28"/>
</p:tagLst>
</file>

<file path=ppt/tags/tag15.xml><?xml version="1.0" encoding="utf-8"?>
<p:tagLst xmlns:p="http://schemas.openxmlformats.org/presentationml/2006/main">
  <p:tag name="MH" val="20151110150244"/>
  <p:tag name="MH_LIBRARY" val="GRAPHIC"/>
  <p:tag name="MH_ORDER" val="Oval 6"/>
</p:tagLst>
</file>

<file path=ppt/tags/tag16.xml><?xml version="1.0" encoding="utf-8"?>
<p:tagLst xmlns:p="http://schemas.openxmlformats.org/presentationml/2006/main">
  <p:tag name="MH" val="20151110150244"/>
  <p:tag name="MH_LIBRARY" val="GRAPHIC"/>
  <p:tag name="MH_ORDER" val="Oval 7"/>
</p:tagLst>
</file>

<file path=ppt/tags/tag17.xml><?xml version="1.0" encoding="utf-8"?>
<p:tagLst xmlns:p="http://schemas.openxmlformats.org/presentationml/2006/main">
  <p:tag name="MH" val="20151110150244"/>
  <p:tag name="MH_LIBRARY" val="GRAPHIC"/>
  <p:tag name="MH_ORDER" val="Oval 8"/>
</p:tagLst>
</file>

<file path=ppt/tags/tag18.xml><?xml version="1.0" encoding="utf-8"?>
<p:tagLst xmlns:p="http://schemas.openxmlformats.org/presentationml/2006/main">
  <p:tag name="MH" val="20151110150244"/>
  <p:tag name="MH_LIBRARY" val="GRAPHIC"/>
  <p:tag name="MH_ORDER" val="Oval 9"/>
</p:tagLst>
</file>

<file path=ppt/tags/tag19.xml><?xml version="1.0" encoding="utf-8"?>
<p:tagLst xmlns:p="http://schemas.openxmlformats.org/presentationml/2006/main">
  <p:tag name="MH" val="20151110150244"/>
  <p:tag name="MH_LIBRARY" val="GRAPHIC"/>
  <p:tag name="MH_ORDER" val="Oval 6"/>
</p:tagLst>
</file>

<file path=ppt/tags/tag2.xml><?xml version="1.0" encoding="utf-8"?>
<p:tagLst xmlns:p="http://schemas.openxmlformats.org/presentationml/2006/main">
  <p:tag name="MH" val="20151110150244"/>
  <p:tag name="MH_LIBRARY" val="GRAPHIC"/>
  <p:tag name="MH_ORDER" val="Oval 28"/>
</p:tagLst>
</file>

<file path=ppt/tags/tag20.xml><?xml version="1.0" encoding="utf-8"?>
<p:tagLst xmlns:p="http://schemas.openxmlformats.org/presentationml/2006/main">
  <p:tag name="MH" val="20151110150244"/>
  <p:tag name="MH_LIBRARY" val="GRAPHIC"/>
  <p:tag name="MH_ORDER" val="Oval 6"/>
</p:tagLst>
</file>

<file path=ppt/tags/tag21.xml><?xml version="1.0" encoding="utf-8"?>
<p:tagLst xmlns:p="http://schemas.openxmlformats.org/presentationml/2006/main">
  <p:tag name="MH" val="20151110150244"/>
  <p:tag name="MH_LIBRARY" val="GRAPHIC"/>
  <p:tag name="MH_ORDER" val="Oval 6"/>
</p:tagLst>
</file>

<file path=ppt/tags/tag22.xml><?xml version="1.0" encoding="utf-8"?>
<p:tagLst xmlns:p="http://schemas.openxmlformats.org/presentationml/2006/main">
  <p:tag name="MH" val="20151110150244"/>
  <p:tag name="MH_LIBRARY" val="GRAPHIC"/>
  <p:tag name="MH_ORDER" val="Oval 6"/>
</p:tagLst>
</file>

<file path=ppt/tags/tag23.xml><?xml version="1.0" encoding="utf-8"?>
<p:tagLst xmlns:p="http://schemas.openxmlformats.org/presentationml/2006/main">
  <p:tag name="KSO_WM_TAG_VERSION" val="1.0"/>
  <p:tag name="KSO_WM_TEMPLATE_CATEGORY" val="custom"/>
  <p:tag name="KSO_WM_TEMPLATE_INDEX" val="9160531"/>
</p:tagLst>
</file>

<file path=ppt/tags/tag24.xml><?xml version="1.0" encoding="utf-8"?>
<p:tagLst xmlns:p="http://schemas.openxmlformats.org/presentationml/2006/main">
  <p:tag name="KSO_WM_TAG_VERSION" val="1.0"/>
  <p:tag name="KSO_WM_TEMPLATE_CATEGORY" val="custom"/>
  <p:tag name="KSO_WM_TEMPLATE_INDEX" val="9160531"/>
</p:tagLst>
</file>

<file path=ppt/tags/tag3.xml><?xml version="1.0" encoding="utf-8"?>
<p:tagLst xmlns:p="http://schemas.openxmlformats.org/presentationml/2006/main">
  <p:tag name="MH" val="20151110150244"/>
  <p:tag name="MH_LIBRARY" val="GRAPHIC"/>
  <p:tag name="MH_ORDER" val="Oval 6"/>
</p:tagLst>
</file>

<file path=ppt/tags/tag4.xml><?xml version="1.0" encoding="utf-8"?>
<p:tagLst xmlns:p="http://schemas.openxmlformats.org/presentationml/2006/main">
  <p:tag name="MH" val="20151110150244"/>
  <p:tag name="MH_LIBRARY" val="GRAPHIC"/>
  <p:tag name="MH_ORDER" val="Oval 7"/>
</p:tagLst>
</file>

<file path=ppt/tags/tag5.xml><?xml version="1.0" encoding="utf-8"?>
<p:tagLst xmlns:p="http://schemas.openxmlformats.org/presentationml/2006/main">
  <p:tag name="MH" val="20151110150244"/>
  <p:tag name="MH_LIBRARY" val="GRAPHIC"/>
  <p:tag name="MH_ORDER" val="Oval 8"/>
</p:tagLst>
</file>

<file path=ppt/tags/tag6.xml><?xml version="1.0" encoding="utf-8"?>
<p:tagLst xmlns:p="http://schemas.openxmlformats.org/presentationml/2006/main">
  <p:tag name="MH" val="20151110150244"/>
  <p:tag name="MH_LIBRARY" val="GRAPHIC"/>
  <p:tag name="MH_ORDER" val="Oval 9"/>
</p:tagLst>
</file>

<file path=ppt/tags/tag7.xml><?xml version="1.0" encoding="utf-8"?>
<p:tagLst xmlns:p="http://schemas.openxmlformats.org/presentationml/2006/main">
  <p:tag name="MH" val="20151110150244"/>
  <p:tag name="MH_LIBRARY" val="GRAPHIC"/>
  <p:tag name="MH_ORDER" val="Oval 6"/>
</p:tagLst>
</file>

<file path=ppt/tags/tag8.xml><?xml version="1.0" encoding="utf-8"?>
<p:tagLst xmlns:p="http://schemas.openxmlformats.org/presentationml/2006/main">
  <p:tag name="MH" val="20151110150244"/>
  <p:tag name="MH_LIBRARY" val="GRAPHIC"/>
  <p:tag name="MH_ORDER" val="Oval 6"/>
</p:tagLst>
</file>

<file path=ppt/tags/tag9.xml><?xml version="1.0" encoding="utf-8"?>
<p:tagLst xmlns:p="http://schemas.openxmlformats.org/presentationml/2006/main">
  <p:tag name="MH" val="20151110150244"/>
  <p:tag name="MH_LIBRARY" val="GRAPHIC"/>
  <p:tag name="MH_ORDER" val="Oval 6"/>
</p:tagLst>
</file>

<file path=ppt/theme/theme1.xml><?xml version="1.0" encoding="utf-8"?>
<a:theme xmlns:a="http://schemas.openxmlformats.org/drawingml/2006/main" name="向天歌稻壳儿模板23XIN - 副本">
  <a:themeElements>
    <a:clrScheme name="51">
      <a:dk1>
        <a:srgbClr val="FFFFFF"/>
      </a:dk1>
      <a:lt1>
        <a:srgbClr val="3F3F3F"/>
      </a:lt1>
      <a:dk2>
        <a:srgbClr val="FFFFFF"/>
      </a:dk2>
      <a:lt2>
        <a:srgbClr val="3F3F3F"/>
      </a:lt2>
      <a:accent1>
        <a:srgbClr val="CB4D5F"/>
      </a:accent1>
      <a:accent2>
        <a:srgbClr val="F1803B"/>
      </a:accent2>
      <a:accent3>
        <a:srgbClr val="B07056"/>
      </a:accent3>
      <a:accent4>
        <a:srgbClr val="695365"/>
      </a:accent4>
      <a:accent5>
        <a:srgbClr val="9DB258"/>
      </a:accent5>
      <a:accent6>
        <a:srgbClr val="2998E3"/>
      </a:accent6>
      <a:hlink>
        <a:srgbClr val="7030A0"/>
      </a:hlink>
      <a:folHlink>
        <a:srgbClr val="1F5A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向天歌稻壳儿模板23XIN - 副本">
  <a:themeElements>
    <a:clrScheme name="51">
      <a:dk1>
        <a:srgbClr val="FFFFFF"/>
      </a:dk1>
      <a:lt1>
        <a:srgbClr val="3F3F3F"/>
      </a:lt1>
      <a:dk2>
        <a:srgbClr val="FFFFFF"/>
      </a:dk2>
      <a:lt2>
        <a:srgbClr val="3F3F3F"/>
      </a:lt2>
      <a:accent1>
        <a:srgbClr val="CB4D5F"/>
      </a:accent1>
      <a:accent2>
        <a:srgbClr val="F1803B"/>
      </a:accent2>
      <a:accent3>
        <a:srgbClr val="B07056"/>
      </a:accent3>
      <a:accent4>
        <a:srgbClr val="695365"/>
      </a:accent4>
      <a:accent5>
        <a:srgbClr val="9DB258"/>
      </a:accent5>
      <a:accent6>
        <a:srgbClr val="2998E3"/>
      </a:accent6>
      <a:hlink>
        <a:srgbClr val="7030A0"/>
      </a:hlink>
      <a:folHlink>
        <a:srgbClr val="1F5A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4448</Words>
  <Application>WPS 演示</Application>
  <PresentationFormat>宽屏</PresentationFormat>
  <Paragraphs>715</Paragraphs>
  <Slides>35</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35</vt:i4>
      </vt:variant>
    </vt:vector>
  </HeadingPairs>
  <TitlesOfParts>
    <vt:vector size="53" baseType="lpstr">
      <vt:lpstr>Arial</vt:lpstr>
      <vt:lpstr>宋体</vt:lpstr>
      <vt:lpstr>Wingdings</vt:lpstr>
      <vt:lpstr>黑体</vt:lpstr>
      <vt:lpstr>Broadway BT</vt:lpstr>
      <vt:lpstr>汉仪丫丫体简</vt:lpstr>
      <vt:lpstr>Verdana</vt:lpstr>
      <vt:lpstr>汉真广标</vt:lpstr>
      <vt:lpstr>微软雅黑</vt:lpstr>
      <vt:lpstr>Montserrat</vt:lpstr>
      <vt:lpstr>苏新诗古印宋简</vt:lpstr>
      <vt:lpstr>Calibri</vt:lpstr>
      <vt:lpstr>FontAwesome</vt:lpstr>
      <vt:lpstr>Montserrat Light</vt:lpstr>
      <vt:lpstr>Broadway</vt:lpstr>
      <vt:lpstr>Segoe Print</vt:lpstr>
      <vt:lpstr>向天歌稻壳儿模板23XIN - 副本</vt:lpstr>
      <vt:lpstr>1_向天歌稻壳儿模板23XIN - 副本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朱杰</dc:creator>
  <cp:lastModifiedBy>JANCE LIU</cp:lastModifiedBy>
  <cp:revision>18</cp:revision>
  <dcterms:created xsi:type="dcterms:W3CDTF">2015-05-05T08:02:00Z</dcterms:created>
  <dcterms:modified xsi:type="dcterms:W3CDTF">2016-12-04T14:00:58Z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